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30"/>
  </p:notesMasterIdLst>
  <p:handoutMasterIdLst>
    <p:handoutMasterId r:id="rId131"/>
  </p:handoutMasterIdLst>
  <p:sldIdLst>
    <p:sldId id="441" r:id="rId2"/>
    <p:sldId id="953" r:id="rId3"/>
    <p:sldId id="1474" r:id="rId4"/>
    <p:sldId id="2042" r:id="rId5"/>
    <p:sldId id="852" r:id="rId6"/>
    <p:sldId id="853" r:id="rId7"/>
    <p:sldId id="2048" r:id="rId8"/>
    <p:sldId id="1025" r:id="rId9"/>
    <p:sldId id="1035" r:id="rId10"/>
    <p:sldId id="1026" r:id="rId11"/>
    <p:sldId id="2052" r:id="rId12"/>
    <p:sldId id="2053" r:id="rId13"/>
    <p:sldId id="2054" r:id="rId14"/>
    <p:sldId id="2055" r:id="rId15"/>
    <p:sldId id="2151" r:id="rId16"/>
    <p:sldId id="2145" r:id="rId17"/>
    <p:sldId id="2147" r:id="rId18"/>
    <p:sldId id="2149" r:id="rId19"/>
    <p:sldId id="2148" r:id="rId20"/>
    <p:sldId id="2152" r:id="rId21"/>
    <p:sldId id="2150" r:id="rId22"/>
    <p:sldId id="2154" r:id="rId23"/>
    <p:sldId id="2155" r:id="rId24"/>
    <p:sldId id="2157" r:id="rId25"/>
    <p:sldId id="1115" r:id="rId26"/>
    <p:sldId id="1116" r:id="rId27"/>
    <p:sldId id="1117" r:id="rId28"/>
    <p:sldId id="1118" r:id="rId29"/>
    <p:sldId id="1119" r:id="rId30"/>
    <p:sldId id="1450" r:id="rId31"/>
    <p:sldId id="1122" r:id="rId32"/>
    <p:sldId id="1123" r:id="rId33"/>
    <p:sldId id="1124" r:id="rId34"/>
    <p:sldId id="1127" r:id="rId35"/>
    <p:sldId id="1128" r:id="rId36"/>
    <p:sldId id="1176" r:id="rId37"/>
    <p:sldId id="1129" r:id="rId38"/>
    <p:sldId id="2212" r:id="rId39"/>
    <p:sldId id="1130" r:id="rId40"/>
    <p:sldId id="1131" r:id="rId41"/>
    <p:sldId id="1132" r:id="rId42"/>
    <p:sldId id="1133" r:id="rId43"/>
    <p:sldId id="1134" r:id="rId44"/>
    <p:sldId id="1135" r:id="rId45"/>
    <p:sldId id="1136" r:id="rId46"/>
    <p:sldId id="1137" r:id="rId47"/>
    <p:sldId id="1265" r:id="rId48"/>
    <p:sldId id="1337" r:id="rId49"/>
    <p:sldId id="1338" r:id="rId50"/>
    <p:sldId id="1138" r:id="rId51"/>
    <p:sldId id="1139" r:id="rId52"/>
    <p:sldId id="776" r:id="rId53"/>
    <p:sldId id="668" r:id="rId54"/>
    <p:sldId id="2348" r:id="rId55"/>
    <p:sldId id="2349" r:id="rId56"/>
    <p:sldId id="2378" r:id="rId57"/>
    <p:sldId id="2379" r:id="rId58"/>
    <p:sldId id="2380" r:id="rId59"/>
    <p:sldId id="2352" r:id="rId60"/>
    <p:sldId id="2353" r:id="rId61"/>
    <p:sldId id="2354" r:id="rId62"/>
    <p:sldId id="1140" r:id="rId63"/>
    <p:sldId id="1141" r:id="rId64"/>
    <p:sldId id="1142" r:id="rId65"/>
    <p:sldId id="1143" r:id="rId66"/>
    <p:sldId id="1144" r:id="rId67"/>
    <p:sldId id="1145" r:id="rId68"/>
    <p:sldId id="1146" r:id="rId69"/>
    <p:sldId id="1147" r:id="rId70"/>
    <p:sldId id="1148" r:id="rId71"/>
    <p:sldId id="1203" r:id="rId72"/>
    <p:sldId id="1249" r:id="rId73"/>
    <p:sldId id="1222" r:id="rId74"/>
    <p:sldId id="1182" r:id="rId75"/>
    <p:sldId id="1260" r:id="rId76"/>
    <p:sldId id="1261" r:id="rId77"/>
    <p:sldId id="1269" r:id="rId78"/>
    <p:sldId id="1266" r:id="rId79"/>
    <p:sldId id="1263" r:id="rId80"/>
    <p:sldId id="1267" r:id="rId81"/>
    <p:sldId id="1268" r:id="rId82"/>
    <p:sldId id="1336" r:id="rId83"/>
    <p:sldId id="1271" r:id="rId84"/>
    <p:sldId id="1273" r:id="rId85"/>
    <p:sldId id="1274" r:id="rId86"/>
    <p:sldId id="1485" r:id="rId87"/>
    <p:sldId id="1486" r:id="rId88"/>
    <p:sldId id="1487" r:id="rId89"/>
    <p:sldId id="1488" r:id="rId90"/>
    <p:sldId id="1472" r:id="rId91"/>
    <p:sldId id="1280" r:id="rId92"/>
    <p:sldId id="1350" r:id="rId93"/>
    <p:sldId id="1509" r:id="rId94"/>
    <p:sldId id="1510" r:id="rId95"/>
    <p:sldId id="1511" r:id="rId96"/>
    <p:sldId id="1512" r:id="rId97"/>
    <p:sldId id="1527" r:id="rId98"/>
    <p:sldId id="1513" r:id="rId99"/>
    <p:sldId id="1514" r:id="rId100"/>
    <p:sldId id="1515" r:id="rId101"/>
    <p:sldId id="1516" r:id="rId102"/>
    <p:sldId id="1517" r:id="rId103"/>
    <p:sldId id="1518" r:id="rId104"/>
    <p:sldId id="1519" r:id="rId105"/>
    <p:sldId id="1520" r:id="rId106"/>
    <p:sldId id="1521" r:id="rId107"/>
    <p:sldId id="1522" r:id="rId108"/>
    <p:sldId id="1523" r:id="rId109"/>
    <p:sldId id="1524" r:id="rId110"/>
    <p:sldId id="1525" r:id="rId111"/>
    <p:sldId id="1541" r:id="rId112"/>
    <p:sldId id="1542" r:id="rId113"/>
    <p:sldId id="1543" r:id="rId114"/>
    <p:sldId id="1544" r:id="rId115"/>
    <p:sldId id="1526" r:id="rId116"/>
    <p:sldId id="1545" r:id="rId117"/>
    <p:sldId id="1495" r:id="rId118"/>
    <p:sldId id="1496" r:id="rId119"/>
    <p:sldId id="1546" r:id="rId120"/>
    <p:sldId id="1499" r:id="rId121"/>
    <p:sldId id="1547" r:id="rId122"/>
    <p:sldId id="1504" r:id="rId123"/>
    <p:sldId id="1505" r:id="rId124"/>
    <p:sldId id="1506" r:id="rId125"/>
    <p:sldId id="1503" r:id="rId126"/>
    <p:sldId id="1501" r:id="rId127"/>
    <p:sldId id="1502" r:id="rId128"/>
    <p:sldId id="1548" r:id="rId129"/>
  </p:sldIdLst>
  <p:sldSz cx="9906000" cy="6858000" type="A4"/>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6075" autoAdjust="0"/>
  </p:normalViewPr>
  <p:slideViewPr>
    <p:cSldViewPr snapToGrid="0">
      <p:cViewPr varScale="1">
        <p:scale>
          <a:sx n="71" d="100"/>
          <a:sy n="71" d="100"/>
        </p:scale>
        <p:origin x="376" y="-120"/>
      </p:cViewPr>
      <p:guideLst/>
    </p:cSldViewPr>
  </p:slideViewPr>
  <p:notesTextViewPr>
    <p:cViewPr>
      <p:scale>
        <a:sx n="1" d="1"/>
        <a:sy n="1" d="1"/>
      </p:scale>
      <p:origin x="0" y="0"/>
    </p:cViewPr>
  </p:notesTextViewPr>
  <p:sorterViewPr>
    <p:cViewPr>
      <p:scale>
        <a:sx n="100" d="100"/>
        <a:sy n="100" d="100"/>
      </p:scale>
      <p:origin x="0" y="-9480"/>
    </p:cViewPr>
  </p:sorterViewPr>
  <p:notesViewPr>
    <p:cSldViewPr snapToGrid="0">
      <p:cViewPr varScale="1">
        <p:scale>
          <a:sx n="51" d="100"/>
          <a:sy n="51" d="100"/>
        </p:scale>
        <p:origin x="1776" y="3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4FBEB3D-2ACE-4B59-A1E0-4B7972ED0C1A}"/>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AF64D2ED-D3E5-42DC-B156-6B980854BE38}"/>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A1EB689-7E6B-4DF2-84B6-C3C27DA9F881}" type="datetimeFigureOut">
              <a:rPr kumimoji="1" lang="ja-JP" altLang="en-US" smtClean="0"/>
              <a:t>2021/5/8</a:t>
            </a:fld>
            <a:endParaRPr kumimoji="1" lang="ja-JP" altLang="en-US"/>
          </a:p>
        </p:txBody>
      </p:sp>
      <p:sp>
        <p:nvSpPr>
          <p:cNvPr id="4" name="フッター プレースホルダー 3">
            <a:extLst>
              <a:ext uri="{FF2B5EF4-FFF2-40B4-BE49-F238E27FC236}">
                <a16:creationId xmlns:a16="http://schemas.microsoft.com/office/drawing/2014/main" id="{37C2BD84-0743-48D0-8B52-DBE05C9EA568}"/>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6B9196A7-8922-4DC8-A401-D2D462BEB1CE}"/>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D5BDA3A-D20B-4807-A2FC-D0494D846B8D}" type="slidenum">
              <a:rPr kumimoji="1" lang="ja-JP" altLang="en-US" smtClean="0"/>
              <a:t>‹#›</a:t>
            </a:fld>
            <a:endParaRPr kumimoji="1" lang="ja-JP" altLang="en-US"/>
          </a:p>
        </p:txBody>
      </p:sp>
    </p:spTree>
    <p:extLst>
      <p:ext uri="{BB962C8B-B14F-4D97-AF65-F5344CB8AC3E}">
        <p14:creationId xmlns:p14="http://schemas.microsoft.com/office/powerpoint/2010/main" val="2673442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9DF0BFB3-B33C-4E01-B807-735107084059}" type="datetimeFigureOut">
              <a:rPr kumimoji="1" lang="ja-JP" altLang="en-US" smtClean="0"/>
              <a:t>2021/5/8</a:t>
            </a:fld>
            <a:endParaRPr kumimoji="1" lang="ja-JP" altLang="en-US"/>
          </a:p>
        </p:txBody>
      </p:sp>
      <p:sp>
        <p:nvSpPr>
          <p:cNvPr id="4" name="スライド イメージ プレースホルダー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D33E08F-E1C1-47E5-8E1A-9FE1B491D006}" type="slidenum">
              <a:rPr kumimoji="1" lang="ja-JP" altLang="en-US" smtClean="0"/>
              <a:t>‹#›</a:t>
            </a:fld>
            <a:endParaRPr kumimoji="1" lang="ja-JP" altLang="en-US"/>
          </a:p>
        </p:txBody>
      </p:sp>
    </p:spTree>
    <p:extLst>
      <p:ext uri="{BB962C8B-B14F-4D97-AF65-F5344CB8AC3E}">
        <p14:creationId xmlns:p14="http://schemas.microsoft.com/office/powerpoint/2010/main" val="39273126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33E08F-E1C1-47E5-8E1A-9FE1B491D006}" type="slidenum">
              <a:rPr kumimoji="1" lang="ja-JP" altLang="en-US" smtClean="0"/>
              <a:t>2</a:t>
            </a:fld>
            <a:endParaRPr kumimoji="1" lang="ja-JP" altLang="en-US"/>
          </a:p>
        </p:txBody>
      </p:sp>
    </p:spTree>
    <p:extLst>
      <p:ext uri="{BB962C8B-B14F-4D97-AF65-F5344CB8AC3E}">
        <p14:creationId xmlns:p14="http://schemas.microsoft.com/office/powerpoint/2010/main" val="2621353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時間配分　少なくて良い</a:t>
            </a:r>
          </a:p>
        </p:txBody>
      </p:sp>
      <p:sp>
        <p:nvSpPr>
          <p:cNvPr id="4" name="スライド番号プレースホルダー 3"/>
          <p:cNvSpPr>
            <a:spLocks noGrp="1"/>
          </p:cNvSpPr>
          <p:nvPr>
            <p:ph type="sldNum" sz="quarter" idx="5"/>
          </p:nvPr>
        </p:nvSpPr>
        <p:spPr/>
        <p:txBody>
          <a:bodyPr/>
          <a:lstStyle/>
          <a:p>
            <a:fld id="{BD33E08F-E1C1-47E5-8E1A-9FE1B491D006}" type="slidenum">
              <a:rPr kumimoji="1" lang="ja-JP" altLang="en-US" smtClean="0"/>
              <a:t>26</a:t>
            </a:fld>
            <a:endParaRPr kumimoji="1" lang="ja-JP" altLang="en-US"/>
          </a:p>
        </p:txBody>
      </p:sp>
    </p:spTree>
    <p:extLst>
      <p:ext uri="{BB962C8B-B14F-4D97-AF65-F5344CB8AC3E}">
        <p14:creationId xmlns:p14="http://schemas.microsoft.com/office/powerpoint/2010/main" val="98982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時間配分　少なくて良い</a:t>
            </a:r>
            <a:endParaRPr lang="en-US" altLang="ja-JP" dirty="0"/>
          </a:p>
          <a:p>
            <a:br>
              <a:rPr lang="ja-JP" altLang="en-US" dirty="0"/>
            </a:br>
            <a:r>
              <a:rPr kumimoji="1" lang="ja-JP" altLang="en-US" sz="1200" b="0" i="0" kern="1200" dirty="0">
                <a:solidFill>
                  <a:schemeClr val="tx1"/>
                </a:solidFill>
                <a:effectLst/>
                <a:latin typeface="+mn-lt"/>
                <a:ea typeface="+mn-ea"/>
                <a:cs typeface="+mn-cs"/>
              </a:rPr>
              <a:t>日本の場合は、</a:t>
            </a:r>
            <a:r>
              <a:rPr kumimoji="1" lang="en-US" altLang="ja-JP" sz="1200" b="0" i="0" kern="1200" dirty="0">
                <a:solidFill>
                  <a:schemeClr val="tx1"/>
                </a:solidFill>
                <a:effectLst/>
                <a:latin typeface="+mn-lt"/>
                <a:ea typeface="+mn-ea"/>
                <a:cs typeface="+mn-cs"/>
              </a:rPr>
              <a:t>646</a:t>
            </a:r>
            <a:r>
              <a:rPr kumimoji="1" lang="ja-JP" altLang="en-US" sz="1200" b="0" i="0" kern="1200" dirty="0">
                <a:solidFill>
                  <a:schemeClr val="tx1"/>
                </a:solidFill>
                <a:effectLst/>
                <a:latin typeface="+mn-lt"/>
                <a:ea typeface="+mn-ea"/>
                <a:cs typeface="+mn-cs"/>
              </a:rPr>
              <a:t>年に発表された「班田収授法」に基づき、</a:t>
            </a:r>
            <a:r>
              <a:rPr kumimoji="1" lang="en-US" altLang="ja-JP" sz="1200" b="0" i="0" kern="1200" dirty="0">
                <a:solidFill>
                  <a:schemeClr val="tx1"/>
                </a:solidFill>
                <a:effectLst/>
                <a:latin typeface="+mn-lt"/>
                <a:ea typeface="+mn-ea"/>
                <a:cs typeface="+mn-cs"/>
              </a:rPr>
              <a:t>670</a:t>
            </a:r>
            <a:r>
              <a:rPr kumimoji="1" lang="ja-JP" altLang="en-US" sz="1200" b="0" i="0" kern="1200" dirty="0">
                <a:solidFill>
                  <a:schemeClr val="tx1"/>
                </a:solidFill>
                <a:effectLst/>
                <a:latin typeface="+mn-lt"/>
                <a:ea typeface="+mn-ea"/>
                <a:cs typeface="+mn-cs"/>
              </a:rPr>
              <a:t>年に実施された全国的な戸籍調査が統計の始まりと言えます。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27</a:t>
            </a:fld>
            <a:endParaRPr kumimoji="1" lang="ja-JP" altLang="en-US"/>
          </a:p>
        </p:txBody>
      </p:sp>
    </p:spTree>
    <p:extLst>
      <p:ext uri="{BB962C8B-B14F-4D97-AF65-F5344CB8AC3E}">
        <p14:creationId xmlns:p14="http://schemas.microsoft.com/office/powerpoint/2010/main" val="195528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時間配分　少なくて良い</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28</a:t>
            </a:fld>
            <a:endParaRPr kumimoji="1" lang="ja-JP" altLang="en-US"/>
          </a:p>
        </p:txBody>
      </p:sp>
    </p:spTree>
    <p:extLst>
      <p:ext uri="{BB962C8B-B14F-4D97-AF65-F5344CB8AC3E}">
        <p14:creationId xmlns:p14="http://schemas.microsoft.com/office/powerpoint/2010/main" val="94818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時間配分　少なくて良い</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29</a:t>
            </a:fld>
            <a:endParaRPr kumimoji="1" lang="ja-JP" altLang="en-US"/>
          </a:p>
        </p:txBody>
      </p:sp>
    </p:spTree>
    <p:extLst>
      <p:ext uri="{BB962C8B-B14F-4D97-AF65-F5344CB8AC3E}">
        <p14:creationId xmlns:p14="http://schemas.microsoft.com/office/powerpoint/2010/main" val="135374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a:t>
            </a:fld>
            <a:endParaRPr kumimoji="1" lang="ja-JP" altLang="en-US"/>
          </a:p>
        </p:txBody>
      </p:sp>
    </p:spTree>
    <p:extLst>
      <p:ext uri="{BB962C8B-B14F-4D97-AF65-F5344CB8AC3E}">
        <p14:creationId xmlns:p14="http://schemas.microsoft.com/office/powerpoint/2010/main" val="106757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33</a:t>
            </a:fld>
            <a:endParaRPr kumimoji="1" lang="ja-JP" altLang="en-US"/>
          </a:p>
        </p:txBody>
      </p:sp>
    </p:spTree>
    <p:extLst>
      <p:ext uri="{BB962C8B-B14F-4D97-AF65-F5344CB8AC3E}">
        <p14:creationId xmlns:p14="http://schemas.microsoft.com/office/powerpoint/2010/main" val="2131927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34</a:t>
            </a:fld>
            <a:endParaRPr kumimoji="1" lang="ja-JP" altLang="en-US"/>
          </a:p>
        </p:txBody>
      </p:sp>
    </p:spTree>
    <p:extLst>
      <p:ext uri="{BB962C8B-B14F-4D97-AF65-F5344CB8AC3E}">
        <p14:creationId xmlns:p14="http://schemas.microsoft.com/office/powerpoint/2010/main" val="93178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35</a:t>
            </a:fld>
            <a:endParaRPr kumimoji="1" lang="ja-JP" altLang="en-US"/>
          </a:p>
        </p:txBody>
      </p:sp>
    </p:spTree>
    <p:extLst>
      <p:ext uri="{BB962C8B-B14F-4D97-AF65-F5344CB8AC3E}">
        <p14:creationId xmlns:p14="http://schemas.microsoft.com/office/powerpoint/2010/main" val="71944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36</a:t>
            </a:fld>
            <a:endParaRPr kumimoji="1" lang="ja-JP" altLang="en-US"/>
          </a:p>
        </p:txBody>
      </p:sp>
    </p:spTree>
    <p:extLst>
      <p:ext uri="{BB962C8B-B14F-4D97-AF65-F5344CB8AC3E}">
        <p14:creationId xmlns:p14="http://schemas.microsoft.com/office/powerpoint/2010/main" val="2013712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37</a:t>
            </a:fld>
            <a:endParaRPr kumimoji="1" lang="ja-JP" altLang="en-US"/>
          </a:p>
        </p:txBody>
      </p:sp>
    </p:spTree>
    <p:extLst>
      <p:ext uri="{BB962C8B-B14F-4D97-AF65-F5344CB8AC3E}">
        <p14:creationId xmlns:p14="http://schemas.microsoft.com/office/powerpoint/2010/main" val="130998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・少し細かく説明（後説くらい）</a:t>
            </a:r>
          </a:p>
        </p:txBody>
      </p:sp>
      <p:sp>
        <p:nvSpPr>
          <p:cNvPr id="4" name="スライド番号プレースホルダー 3"/>
          <p:cNvSpPr>
            <a:spLocks noGrp="1"/>
          </p:cNvSpPr>
          <p:nvPr>
            <p:ph type="sldNum" sz="quarter" idx="5"/>
          </p:nvPr>
        </p:nvSpPr>
        <p:spPr/>
        <p:txBody>
          <a:bodyPr/>
          <a:lstStyle/>
          <a:p>
            <a:fld id="{BD33E08F-E1C1-47E5-8E1A-9FE1B491D006}" type="slidenum">
              <a:rPr kumimoji="1" lang="ja-JP" altLang="en-US" smtClean="0"/>
              <a:t>3</a:t>
            </a:fld>
            <a:endParaRPr kumimoji="1" lang="ja-JP" altLang="en-US"/>
          </a:p>
        </p:txBody>
      </p:sp>
    </p:spTree>
    <p:extLst>
      <p:ext uri="{BB962C8B-B14F-4D97-AF65-F5344CB8AC3E}">
        <p14:creationId xmlns:p14="http://schemas.microsoft.com/office/powerpoint/2010/main" val="646154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38</a:t>
            </a:fld>
            <a:endParaRPr kumimoji="1" lang="ja-JP" altLang="en-US"/>
          </a:p>
        </p:txBody>
      </p:sp>
    </p:spTree>
    <p:extLst>
      <p:ext uri="{BB962C8B-B14F-4D97-AF65-F5344CB8AC3E}">
        <p14:creationId xmlns:p14="http://schemas.microsoft.com/office/powerpoint/2010/main" val="2938056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latin typeface="メイリオ" panose="020B0604030504040204" pitchFamily="50" charset="-128"/>
                <a:ea typeface="メイリオ" panose="020B0604030504040204" pitchFamily="50" charset="-128"/>
              </a:rPr>
              <a:t>Store1 749</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Store2</a:t>
            </a:r>
            <a:r>
              <a:rPr lang="ja-JP" altLang="en-US" sz="1200" dirty="0">
                <a:latin typeface="メイリオ" panose="020B0604030504040204" pitchFamily="50" charset="-128"/>
                <a:ea typeface="メイリオ" panose="020B0604030504040204" pitchFamily="50" charset="-128"/>
              </a:rPr>
              <a:t>が</a:t>
            </a:r>
            <a:r>
              <a:rPr lang="en-US" altLang="ja-JP" sz="1200" dirty="0">
                <a:latin typeface="メイリオ" panose="020B0604030504040204" pitchFamily="50" charset="-128"/>
                <a:ea typeface="メイリオ" panose="020B0604030504040204" pitchFamily="50" charset="-128"/>
              </a:rPr>
              <a:t>741</a:t>
            </a:r>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39</a:t>
            </a:fld>
            <a:endParaRPr kumimoji="1" lang="ja-JP" altLang="en-US"/>
          </a:p>
        </p:txBody>
      </p:sp>
    </p:spTree>
    <p:extLst>
      <p:ext uri="{BB962C8B-B14F-4D97-AF65-F5344CB8AC3E}">
        <p14:creationId xmlns:p14="http://schemas.microsoft.com/office/powerpoint/2010/main" val="4041420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45</a:t>
            </a:fld>
            <a:endParaRPr kumimoji="1" lang="ja-JP" altLang="en-US"/>
          </a:p>
        </p:txBody>
      </p:sp>
    </p:spTree>
    <p:extLst>
      <p:ext uri="{BB962C8B-B14F-4D97-AF65-F5344CB8AC3E}">
        <p14:creationId xmlns:p14="http://schemas.microsoft.com/office/powerpoint/2010/main" val="282900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47</a:t>
            </a:fld>
            <a:endParaRPr kumimoji="1" lang="ja-JP" altLang="en-US"/>
          </a:p>
        </p:txBody>
      </p:sp>
      <p:sp>
        <p:nvSpPr>
          <p:cNvPr id="5" name="フッター プレースホルダー 4">
            <a:extLst>
              <a:ext uri="{FF2B5EF4-FFF2-40B4-BE49-F238E27FC236}">
                <a16:creationId xmlns:a16="http://schemas.microsoft.com/office/drawing/2014/main" id="{03B0BE8E-A2C4-49EE-A86D-B4FF0F2E5A1C}"/>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126386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49</a:t>
            </a:fld>
            <a:endParaRPr kumimoji="1" lang="ja-JP" altLang="en-US"/>
          </a:p>
        </p:txBody>
      </p:sp>
      <p:sp>
        <p:nvSpPr>
          <p:cNvPr id="5" name="フッター プレースホルダー 4">
            <a:extLst>
              <a:ext uri="{FF2B5EF4-FFF2-40B4-BE49-F238E27FC236}">
                <a16:creationId xmlns:a16="http://schemas.microsoft.com/office/drawing/2014/main" id="{541FE66C-7CDC-461C-8BD8-6AEA3671D343}"/>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188403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52</a:t>
            </a:fld>
            <a:endParaRPr kumimoji="1" lang="ja-JP" altLang="en-US"/>
          </a:p>
        </p:txBody>
      </p:sp>
      <p:sp>
        <p:nvSpPr>
          <p:cNvPr id="5" name="フッター プレースホルダー 4">
            <a:extLst>
              <a:ext uri="{FF2B5EF4-FFF2-40B4-BE49-F238E27FC236}">
                <a16:creationId xmlns:a16="http://schemas.microsoft.com/office/drawing/2014/main" id="{8D68D9D4-F671-4B62-8934-75F78280B4B4}"/>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28805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54</a:t>
            </a:fld>
            <a:endParaRPr lang="en-US" altLang="ja-JP"/>
          </a:p>
        </p:txBody>
      </p:sp>
    </p:spTree>
    <p:extLst>
      <p:ext uri="{BB962C8B-B14F-4D97-AF65-F5344CB8AC3E}">
        <p14:creationId xmlns:p14="http://schemas.microsoft.com/office/powerpoint/2010/main" val="147943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55</a:t>
            </a:fld>
            <a:endParaRPr lang="en-US" altLang="ja-JP"/>
          </a:p>
        </p:txBody>
      </p:sp>
    </p:spTree>
    <p:extLst>
      <p:ext uri="{BB962C8B-B14F-4D97-AF65-F5344CB8AC3E}">
        <p14:creationId xmlns:p14="http://schemas.microsoft.com/office/powerpoint/2010/main" val="335003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56</a:t>
            </a:fld>
            <a:endParaRPr lang="en-US" altLang="ja-JP"/>
          </a:p>
        </p:txBody>
      </p:sp>
    </p:spTree>
    <p:extLst>
      <p:ext uri="{BB962C8B-B14F-4D97-AF65-F5344CB8AC3E}">
        <p14:creationId xmlns:p14="http://schemas.microsoft.com/office/powerpoint/2010/main" val="122200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57</a:t>
            </a:fld>
            <a:endParaRPr lang="en-US" altLang="ja-JP"/>
          </a:p>
        </p:txBody>
      </p:sp>
    </p:spTree>
    <p:extLst>
      <p:ext uri="{BB962C8B-B14F-4D97-AF65-F5344CB8AC3E}">
        <p14:creationId xmlns:p14="http://schemas.microsoft.com/office/powerpoint/2010/main" val="149134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Page1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 assume most of students are not going to be mathematician, then What is the point of studying mathematics for students?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Soka</a:t>
            </a:r>
            <a:r>
              <a:rPr kumimoji="1" lang="en-US" altLang="ja-JP" sz="1200" kern="1200" dirty="0">
                <a:solidFill>
                  <a:schemeClr val="tx1"/>
                </a:solidFill>
                <a:effectLst/>
                <a:latin typeface="+mn-lt"/>
                <a:ea typeface="+mn-ea"/>
                <a:cs typeface="+mn-cs"/>
              </a:rPr>
              <a:t> university offer various courses, math, biology, philosophy, politics, and more. Then let’s ask following question. “What is common to all subjects ? “ For example, can you list up common technique used in math and history ?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To answer the question, first I group these subjects as following. These subjects are parts of Natural science. The other subjects are parts of Human/Social science. If you remove natural and social human from here, science is the common word </a:t>
            </a:r>
            <a:r>
              <a:rPr kumimoji="1" lang="en-US" altLang="ja-JP" sz="1200" kern="1200" dirty="0" err="1">
                <a:solidFill>
                  <a:schemeClr val="tx1"/>
                </a:solidFill>
                <a:effectLst/>
                <a:latin typeface="+mn-lt"/>
                <a:ea typeface="+mn-ea"/>
                <a:cs typeface="+mn-cs"/>
              </a:rPr>
              <a:t>lefe</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Here Let’s think science as tool box. In side of this tool box, there are common tools used in all subjects, such as critical thinking, logical thinking, analysis and synthesis so on.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If you use these tools to analyze number, </a:t>
            </a:r>
            <a:r>
              <a:rPr kumimoji="1" lang="en-US" altLang="ja-JP" sz="1200" kern="1200" dirty="0" err="1">
                <a:solidFill>
                  <a:schemeClr val="tx1"/>
                </a:solidFill>
                <a:effectLst/>
                <a:latin typeface="+mn-lt"/>
                <a:ea typeface="+mn-ea"/>
                <a:cs typeface="+mn-cs"/>
              </a:rPr>
              <a:t>wer</a:t>
            </a:r>
            <a:r>
              <a:rPr kumimoji="1" lang="en-US" altLang="ja-JP" sz="1200" kern="1200" dirty="0">
                <a:solidFill>
                  <a:schemeClr val="tx1"/>
                </a:solidFill>
                <a:effectLst/>
                <a:latin typeface="+mn-lt"/>
                <a:ea typeface="+mn-ea"/>
                <a:cs typeface="+mn-cs"/>
              </a:rPr>
              <a:t> call it mathematics. If you use the same tools to analyze animal, we call it biology. My point here is we use the same tools. </a:t>
            </a:r>
            <a:endParaRPr kumimoji="1" lang="ja-JP" altLang="ja-JP" sz="1200" kern="1200" dirty="0">
              <a:solidFill>
                <a:schemeClr val="tx1"/>
              </a:solidFill>
              <a:effectLst/>
              <a:latin typeface="+mn-lt"/>
              <a:ea typeface="+mn-ea"/>
              <a:cs typeface="+mn-cs"/>
            </a:endParaRPr>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a:t>
            </a:fld>
            <a:endParaRPr kumimoji="1" lang="ja-JP" altLang="en-US"/>
          </a:p>
        </p:txBody>
      </p:sp>
    </p:spTree>
    <p:extLst>
      <p:ext uri="{BB962C8B-B14F-4D97-AF65-F5344CB8AC3E}">
        <p14:creationId xmlns:p14="http://schemas.microsoft.com/office/powerpoint/2010/main" val="3010512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58</a:t>
            </a:fld>
            <a:endParaRPr lang="en-US" altLang="ja-JP"/>
          </a:p>
        </p:txBody>
      </p:sp>
    </p:spTree>
    <p:extLst>
      <p:ext uri="{BB962C8B-B14F-4D97-AF65-F5344CB8AC3E}">
        <p14:creationId xmlns:p14="http://schemas.microsoft.com/office/powerpoint/2010/main" val="3473616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59</a:t>
            </a:fld>
            <a:endParaRPr lang="en-US" altLang="ja-JP"/>
          </a:p>
        </p:txBody>
      </p:sp>
    </p:spTree>
    <p:extLst>
      <p:ext uri="{BB962C8B-B14F-4D97-AF65-F5344CB8AC3E}">
        <p14:creationId xmlns:p14="http://schemas.microsoft.com/office/powerpoint/2010/main" val="1649261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60</a:t>
            </a:fld>
            <a:endParaRPr lang="en-US" altLang="ja-JP"/>
          </a:p>
        </p:txBody>
      </p:sp>
    </p:spTree>
    <p:extLst>
      <p:ext uri="{BB962C8B-B14F-4D97-AF65-F5344CB8AC3E}">
        <p14:creationId xmlns:p14="http://schemas.microsoft.com/office/powerpoint/2010/main" val="810290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17500" y="685800"/>
            <a:ext cx="6070600" cy="4203700"/>
          </a:xfrm>
        </p:spPr>
      </p:sp>
      <p:sp>
        <p:nvSpPr>
          <p:cNvPr id="3" name="ノート プレースホルダー 2"/>
          <p:cNvSpPr>
            <a:spLocks noGrp="1"/>
          </p:cNvSpPr>
          <p:nvPr>
            <p:ph type="body" idx="1"/>
          </p:nvPr>
        </p:nvSpPr>
        <p:spPr/>
        <p:txBody>
          <a:bodyPr/>
          <a:lstStyle/>
          <a:p>
            <a:r>
              <a:rPr kumimoji="1" lang="ja-JP" altLang="en-US" dirty="0"/>
              <a:t>同じ最大、最小、中央値で第１、第３四分位が違う売上のデータを比べる問題</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61</a:t>
            </a:fld>
            <a:endParaRPr lang="en-US" altLang="ja-JP"/>
          </a:p>
        </p:txBody>
      </p:sp>
    </p:spTree>
    <p:extLst>
      <p:ext uri="{BB962C8B-B14F-4D97-AF65-F5344CB8AC3E}">
        <p14:creationId xmlns:p14="http://schemas.microsoft.com/office/powerpoint/2010/main" val="175900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63</a:t>
            </a:fld>
            <a:endParaRPr kumimoji="1" lang="ja-JP" altLang="en-US"/>
          </a:p>
        </p:txBody>
      </p:sp>
    </p:spTree>
    <p:extLst>
      <p:ext uri="{BB962C8B-B14F-4D97-AF65-F5344CB8AC3E}">
        <p14:creationId xmlns:p14="http://schemas.microsoft.com/office/powerpoint/2010/main" val="3131254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66</a:t>
            </a:fld>
            <a:endParaRPr kumimoji="1" lang="ja-JP" altLang="en-US"/>
          </a:p>
        </p:txBody>
      </p:sp>
    </p:spTree>
    <p:extLst>
      <p:ext uri="{BB962C8B-B14F-4D97-AF65-F5344CB8AC3E}">
        <p14:creationId xmlns:p14="http://schemas.microsoft.com/office/powerpoint/2010/main" val="2409909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67</a:t>
            </a:fld>
            <a:endParaRPr kumimoji="1" lang="ja-JP" altLang="en-US"/>
          </a:p>
        </p:txBody>
      </p:sp>
    </p:spTree>
    <p:extLst>
      <p:ext uri="{BB962C8B-B14F-4D97-AF65-F5344CB8AC3E}">
        <p14:creationId xmlns:p14="http://schemas.microsoft.com/office/powerpoint/2010/main" val="3429194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68</a:t>
            </a:fld>
            <a:endParaRPr kumimoji="1" lang="ja-JP" altLang="en-US"/>
          </a:p>
        </p:txBody>
      </p:sp>
    </p:spTree>
    <p:extLst>
      <p:ext uri="{BB962C8B-B14F-4D97-AF65-F5344CB8AC3E}">
        <p14:creationId xmlns:p14="http://schemas.microsoft.com/office/powerpoint/2010/main" val="207813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69</a:t>
            </a:fld>
            <a:endParaRPr kumimoji="1" lang="ja-JP" altLang="en-US"/>
          </a:p>
        </p:txBody>
      </p:sp>
    </p:spTree>
    <p:extLst>
      <p:ext uri="{BB962C8B-B14F-4D97-AF65-F5344CB8AC3E}">
        <p14:creationId xmlns:p14="http://schemas.microsoft.com/office/powerpoint/2010/main" val="1629372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73</a:t>
            </a:fld>
            <a:endParaRPr kumimoji="1" lang="ja-JP" altLang="en-US"/>
          </a:p>
        </p:txBody>
      </p:sp>
    </p:spTree>
    <p:extLst>
      <p:ext uri="{BB962C8B-B14F-4D97-AF65-F5344CB8AC3E}">
        <p14:creationId xmlns:p14="http://schemas.microsoft.com/office/powerpoint/2010/main" val="161259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Page1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 assume most of students are not going to be mathematician, then What is the point of studying mathematics for students?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Soka</a:t>
            </a:r>
            <a:r>
              <a:rPr kumimoji="1" lang="en-US" altLang="ja-JP" sz="1200" kern="1200" dirty="0">
                <a:solidFill>
                  <a:schemeClr val="tx1"/>
                </a:solidFill>
                <a:effectLst/>
                <a:latin typeface="+mn-lt"/>
                <a:ea typeface="+mn-ea"/>
                <a:cs typeface="+mn-cs"/>
              </a:rPr>
              <a:t> university offer various courses, math, biology, philosophy, politics, and more. Then let’s ask following question. “What is common to all subjects ? “ For example, can you list up common technique used in math and history ?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To answer the question, first I group these subjects as following. These subjects are parts of Natural science. The other subjects are parts of Human/Social science. If you remove natural and social human from here, science is the common word </a:t>
            </a:r>
            <a:r>
              <a:rPr kumimoji="1" lang="en-US" altLang="ja-JP" sz="1200" kern="1200" dirty="0" err="1">
                <a:solidFill>
                  <a:schemeClr val="tx1"/>
                </a:solidFill>
                <a:effectLst/>
                <a:latin typeface="+mn-lt"/>
                <a:ea typeface="+mn-ea"/>
                <a:cs typeface="+mn-cs"/>
              </a:rPr>
              <a:t>lefe</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Here Let’s think science as tool box. In side of this tool box, there are common tools used in all subjects, such as critical thinking, logical thinking, analysis and synthesis so on.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If you use these tools to analyze number, </a:t>
            </a:r>
            <a:r>
              <a:rPr kumimoji="1" lang="en-US" altLang="ja-JP" sz="1200" kern="1200" dirty="0" err="1">
                <a:solidFill>
                  <a:schemeClr val="tx1"/>
                </a:solidFill>
                <a:effectLst/>
                <a:latin typeface="+mn-lt"/>
                <a:ea typeface="+mn-ea"/>
                <a:cs typeface="+mn-cs"/>
              </a:rPr>
              <a:t>wer</a:t>
            </a:r>
            <a:r>
              <a:rPr kumimoji="1" lang="en-US" altLang="ja-JP" sz="1200" kern="1200" dirty="0">
                <a:solidFill>
                  <a:schemeClr val="tx1"/>
                </a:solidFill>
                <a:effectLst/>
                <a:latin typeface="+mn-lt"/>
                <a:ea typeface="+mn-ea"/>
                <a:cs typeface="+mn-cs"/>
              </a:rPr>
              <a:t> call it mathematics. If you use the same tools to analyze animal, we call it biology. My point here is we use the same tools. </a:t>
            </a:r>
            <a:endParaRPr kumimoji="1" lang="ja-JP" altLang="ja-JP" sz="1200" kern="1200" dirty="0">
              <a:solidFill>
                <a:schemeClr val="tx1"/>
              </a:solidFill>
              <a:effectLst/>
              <a:latin typeface="+mn-lt"/>
              <a:ea typeface="+mn-ea"/>
              <a:cs typeface="+mn-cs"/>
            </a:endParaRPr>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a:t>
            </a:fld>
            <a:endParaRPr kumimoji="1" lang="ja-JP" altLang="en-US"/>
          </a:p>
        </p:txBody>
      </p:sp>
    </p:spTree>
    <p:extLst>
      <p:ext uri="{BB962C8B-B14F-4D97-AF65-F5344CB8AC3E}">
        <p14:creationId xmlns:p14="http://schemas.microsoft.com/office/powerpoint/2010/main" val="84040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74</a:t>
            </a:fld>
            <a:endParaRPr kumimoji="1" lang="ja-JP" altLang="en-US"/>
          </a:p>
        </p:txBody>
      </p:sp>
    </p:spTree>
    <p:extLst>
      <p:ext uri="{BB962C8B-B14F-4D97-AF65-F5344CB8AC3E}">
        <p14:creationId xmlns:p14="http://schemas.microsoft.com/office/powerpoint/2010/main" val="949016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75</a:t>
            </a:fld>
            <a:endParaRPr kumimoji="1" lang="ja-JP" altLang="en-US"/>
          </a:p>
        </p:txBody>
      </p:sp>
    </p:spTree>
    <p:extLst>
      <p:ext uri="{BB962C8B-B14F-4D97-AF65-F5344CB8AC3E}">
        <p14:creationId xmlns:p14="http://schemas.microsoft.com/office/powerpoint/2010/main" val="865810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78</a:t>
            </a:fld>
            <a:endParaRPr kumimoji="1" lang="ja-JP" altLang="en-US"/>
          </a:p>
        </p:txBody>
      </p:sp>
    </p:spTree>
    <p:extLst>
      <p:ext uri="{BB962C8B-B14F-4D97-AF65-F5344CB8AC3E}">
        <p14:creationId xmlns:p14="http://schemas.microsoft.com/office/powerpoint/2010/main" val="3952888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79</a:t>
            </a:fld>
            <a:endParaRPr kumimoji="1" lang="ja-JP" altLang="en-US"/>
          </a:p>
        </p:txBody>
      </p:sp>
    </p:spTree>
    <p:extLst>
      <p:ext uri="{BB962C8B-B14F-4D97-AF65-F5344CB8AC3E}">
        <p14:creationId xmlns:p14="http://schemas.microsoft.com/office/powerpoint/2010/main" val="2902766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83</a:t>
            </a:fld>
            <a:endParaRPr kumimoji="1" lang="ja-JP" altLang="en-US"/>
          </a:p>
        </p:txBody>
      </p:sp>
    </p:spTree>
    <p:extLst>
      <p:ext uri="{BB962C8B-B14F-4D97-AF65-F5344CB8AC3E}">
        <p14:creationId xmlns:p14="http://schemas.microsoft.com/office/powerpoint/2010/main" val="168587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・検定について、もう少し詳しく説明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85</a:t>
            </a:fld>
            <a:endParaRPr kumimoji="1" lang="ja-JP" altLang="en-US"/>
          </a:p>
        </p:txBody>
      </p:sp>
    </p:spTree>
    <p:extLst>
      <p:ext uri="{BB962C8B-B14F-4D97-AF65-F5344CB8AC3E}">
        <p14:creationId xmlns:p14="http://schemas.microsoft.com/office/powerpoint/2010/main" val="1032898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86</a:t>
            </a:fld>
            <a:endParaRPr kumimoji="1" lang="ja-JP" altLang="en-US"/>
          </a:p>
        </p:txBody>
      </p:sp>
      <p:sp>
        <p:nvSpPr>
          <p:cNvPr id="5" name="フッター プレースホルダー 4">
            <a:extLst>
              <a:ext uri="{FF2B5EF4-FFF2-40B4-BE49-F238E27FC236}">
                <a16:creationId xmlns:a16="http://schemas.microsoft.com/office/drawing/2014/main" id="{BF9493F3-28C7-4CFF-8172-F54B572DE83B}"/>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9209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90</a:t>
            </a:fld>
            <a:endParaRPr kumimoji="1" lang="ja-JP" altLang="en-US"/>
          </a:p>
        </p:txBody>
      </p:sp>
      <p:sp>
        <p:nvSpPr>
          <p:cNvPr id="5" name="フッター プレースホルダー 4">
            <a:extLst>
              <a:ext uri="{FF2B5EF4-FFF2-40B4-BE49-F238E27FC236}">
                <a16:creationId xmlns:a16="http://schemas.microsoft.com/office/drawing/2014/main" id="{1DA38988-BDE2-40FE-BD62-3EBE79777F21}"/>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546327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3644449-2D54-924D-B52F-987755F9E4C3}" type="slidenum">
              <a:rPr kumimoji="1" lang="ja-JP" altLang="en-US" smtClean="0"/>
              <a:t>114</a:t>
            </a:fld>
            <a:endParaRPr kumimoji="1" lang="ja-JP" altLang="en-US"/>
          </a:p>
        </p:txBody>
      </p:sp>
    </p:spTree>
    <p:extLst>
      <p:ext uri="{BB962C8B-B14F-4D97-AF65-F5344CB8AC3E}">
        <p14:creationId xmlns:p14="http://schemas.microsoft.com/office/powerpoint/2010/main" val="2762780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では、僕の長い話も大概飽きてきたと思うので、エクセル使ってみましょう。</a:t>
            </a:r>
            <a:endParaRPr kumimoji="1" lang="en-US" altLang="ja-JP" dirty="0"/>
          </a:p>
          <a:p>
            <a:r>
              <a:rPr kumimoji="1" lang="ja-JP" altLang="en-US" dirty="0"/>
              <a:t>今日エクセルで行う内容は、</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115</a:t>
            </a:fld>
            <a:endParaRPr kumimoji="1" lang="ja-JP" altLang="en-US"/>
          </a:p>
        </p:txBody>
      </p:sp>
    </p:spTree>
    <p:extLst>
      <p:ext uri="{BB962C8B-B14F-4D97-AF65-F5344CB8AC3E}">
        <p14:creationId xmlns:p14="http://schemas.microsoft.com/office/powerpoint/2010/main" val="356567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All scientific theory has following structure. Staring from Definition/ Principle/ Hypothesis, develop theorem, and theorem. I always ask students what is the difference between definition and theorem. Definition/principle/ hypothesis is something we cannot derive or prove directly. But theorem can be derived from definition or principle or hypothesis under assumption definition are true.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For example, in physics , f=ma is definition. Energy con and momentum con is theorem so it can be derived from f=ma under assumption f=ma is true. Then physics develop theorems after theorem. They build rocket based on theorem, and send people to moon. Then we say F=ma must be true. Every theory has the same structure.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In order to make theory solid, critical thinking is important skill to have. In math, critical thinking is called logic which is the technique used to derive theorem from definition. I can teach Students these logic which is critical thinking skill systematically in math.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Today we are going to study Hypothesis testing. Theory </a:t>
            </a:r>
            <a:r>
              <a:rPr kumimoji="1" lang="en-US" altLang="ja-JP" sz="1200" kern="1200" dirty="0" err="1">
                <a:solidFill>
                  <a:schemeClr val="tx1"/>
                </a:solidFill>
                <a:effectLst/>
                <a:latin typeface="+mn-lt"/>
                <a:ea typeface="+mn-ea"/>
                <a:cs typeface="+mn-cs"/>
              </a:rPr>
              <a:t>sturucture</a:t>
            </a:r>
            <a:r>
              <a:rPr kumimoji="1" lang="en-US" altLang="ja-JP" sz="1200" kern="1200" dirty="0">
                <a:solidFill>
                  <a:schemeClr val="tx1"/>
                </a:solidFill>
                <a:effectLst/>
                <a:latin typeface="+mn-lt"/>
                <a:ea typeface="+mn-ea"/>
                <a:cs typeface="+mn-cs"/>
              </a:rPr>
              <a:t> of hypothesis testing is following. Starting point is Assuming Hypothesis is true, then we use logic called proof by contradiction, in order to make a conclusion.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en-US" altLang="ja-JP" baseline="0" dirty="0"/>
          </a:p>
          <a:p>
            <a:endParaRPr kumimoji="1" lang="en-US" altLang="ja-JP" baseline="0" dirty="0"/>
          </a:p>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a:t>
            </a:fld>
            <a:endParaRPr kumimoji="1" lang="ja-JP" altLang="en-US"/>
          </a:p>
        </p:txBody>
      </p:sp>
    </p:spTree>
    <p:extLst>
      <p:ext uri="{BB962C8B-B14F-4D97-AF65-F5344CB8AC3E}">
        <p14:creationId xmlns:p14="http://schemas.microsoft.com/office/powerpoint/2010/main" val="2760435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D33E08F-E1C1-47E5-8E1A-9FE1B491D006}" type="slidenum">
              <a:rPr kumimoji="1" lang="ja-JP" altLang="en-US" smtClean="0"/>
              <a:t>116</a:t>
            </a:fld>
            <a:endParaRPr kumimoji="1" lang="ja-JP" altLang="en-US"/>
          </a:p>
        </p:txBody>
      </p:sp>
    </p:spTree>
    <p:extLst>
      <p:ext uri="{BB962C8B-B14F-4D97-AF65-F5344CB8AC3E}">
        <p14:creationId xmlns:p14="http://schemas.microsoft.com/office/powerpoint/2010/main" val="2921226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04955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2533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17</a:t>
            </a:fld>
            <a:endParaRPr kumimoji="1" lang="ja-JP" altLang="en-US"/>
          </a:p>
        </p:txBody>
      </p:sp>
    </p:spTree>
    <p:extLst>
      <p:ext uri="{BB962C8B-B14F-4D97-AF65-F5344CB8AC3E}">
        <p14:creationId xmlns:p14="http://schemas.microsoft.com/office/powerpoint/2010/main" val="235623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時間配分　少なくて良い</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a:t>
            </a:fld>
            <a:endParaRPr kumimoji="1" lang="ja-JP" altLang="en-US"/>
          </a:p>
        </p:txBody>
      </p:sp>
    </p:spTree>
    <p:extLst>
      <p:ext uri="{BB962C8B-B14F-4D97-AF65-F5344CB8AC3E}">
        <p14:creationId xmlns:p14="http://schemas.microsoft.com/office/powerpoint/2010/main" val="318995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238250" y="1122363"/>
            <a:ext cx="7429500" cy="2387600"/>
          </a:xfrm>
        </p:spPr>
        <p:txBody>
          <a:bodyPr anchor="b">
            <a:normAutofit/>
          </a:bodyPr>
          <a:lstStyle>
            <a:lvl1pPr algn="ctr">
              <a:defRPr sz="4800"/>
            </a:lvl1pPr>
          </a:lstStyle>
          <a:p>
            <a:r>
              <a:rPr kumimoji="1" lang="ja-JP" altLang="en-US" dirty="0"/>
              <a:t>マスター タイトルの書式設定</a:t>
            </a:r>
          </a:p>
        </p:txBody>
      </p:sp>
      <p:sp>
        <p:nvSpPr>
          <p:cNvPr id="3" name="サブタイトル 2"/>
          <p:cNvSpPr>
            <a:spLocks noGrp="1"/>
          </p:cNvSpPr>
          <p:nvPr>
            <p:ph type="subTitle" idx="1"/>
          </p:nvPr>
        </p:nvSpPr>
        <p:spPr>
          <a:xfrm>
            <a:off x="1238250" y="3602038"/>
            <a:ext cx="7429500" cy="1655762"/>
          </a:xfrm>
        </p:spPr>
        <p:txBody>
          <a:bodyPr/>
          <a:lstStyle>
            <a:lvl1pPr marL="0" indent="0" algn="ctr">
              <a:buNone/>
              <a:defRPr sz="2400"/>
            </a:lvl1pPr>
            <a:lvl2pPr marL="457197"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4" indent="0" algn="ctr">
              <a:buNone/>
              <a:defRPr sz="1600"/>
            </a:lvl7pPr>
            <a:lvl8pPr marL="3200381" indent="0" algn="ctr">
              <a:buNone/>
              <a:defRPr sz="1600"/>
            </a:lvl8pPr>
            <a:lvl9pPr marL="3657579" indent="0" algn="ctr">
              <a:buNone/>
              <a:defRPr sz="1600"/>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
        <p:nvSpPr>
          <p:cNvPr id="7" name="正方形/長方形 6"/>
          <p:cNvSpPr/>
          <p:nvPr userDrawn="1"/>
        </p:nvSpPr>
        <p:spPr>
          <a:xfrm>
            <a:off x="0" y="791852"/>
            <a:ext cx="6724650" cy="5656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69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379192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89776" y="1228725"/>
            <a:ext cx="2135188" cy="52022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81038" y="1228725"/>
            <a:ext cx="6256337" cy="52022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
        <p:nvSpPr>
          <p:cNvPr id="7" name="正方形/長方形 6"/>
          <p:cNvSpPr/>
          <p:nvPr userDrawn="1"/>
        </p:nvSpPr>
        <p:spPr>
          <a:xfrm>
            <a:off x="0" y="1038227"/>
            <a:ext cx="6724650"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5162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C8B79D87-8807-40FA-A0E5-BED8410ADF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66349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76275" y="1914528"/>
            <a:ext cx="8543925" cy="1904999"/>
          </a:xfrm>
        </p:spPr>
        <p:txBody>
          <a:bodyPr anchor="b">
            <a:normAutofit/>
          </a:bodyPr>
          <a:lstStyle>
            <a:lvl1pPr algn="ctr">
              <a:defRPr sz="4800"/>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676275" y="4589465"/>
            <a:ext cx="8543925" cy="1500187"/>
          </a:xfrm>
        </p:spPr>
        <p:txBody>
          <a:bodyPr/>
          <a:lstStyle>
            <a:lvl1pPr marL="0" indent="0" algn="ctr">
              <a:buNone/>
              <a:defRPr sz="2400">
                <a:solidFill>
                  <a:schemeClr val="tx1">
                    <a:tint val="75000"/>
                  </a:schemeClr>
                </a:solidFill>
              </a:defRPr>
            </a:lvl1pPr>
            <a:lvl2pPr marL="457197"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4"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kumimoji="1" lang="ja-JP" altLang="en-US" dirty="0"/>
              <a:t>マスター テキストの書式設定</a:t>
            </a:r>
          </a:p>
        </p:txBody>
      </p:sp>
      <p:sp>
        <p:nvSpPr>
          <p:cNvPr id="7" name="正方形/長方形 6"/>
          <p:cNvSpPr/>
          <p:nvPr userDrawn="1"/>
        </p:nvSpPr>
        <p:spPr>
          <a:xfrm>
            <a:off x="0" y="1038227"/>
            <a:ext cx="6724650"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83672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390526" y="1447802"/>
            <a:ext cx="4486275" cy="4729163"/>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5029201" y="1447802"/>
            <a:ext cx="4581525" cy="472916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365758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86900" cy="692150"/>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390525" y="1681163"/>
            <a:ext cx="4483100" cy="823912"/>
          </a:xfrm>
        </p:spPr>
        <p:txBody>
          <a:bodyPr anchor="b"/>
          <a:lstStyle>
            <a:lvl1pPr marL="0" indent="0">
              <a:buNone/>
              <a:defRPr sz="2400" b="1"/>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390525" y="2505075"/>
            <a:ext cx="448310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14914" y="1681163"/>
            <a:ext cx="4529137" cy="823912"/>
          </a:xfrm>
        </p:spPr>
        <p:txBody>
          <a:bodyPr anchor="b"/>
          <a:lstStyle>
            <a:lvl1pPr marL="0" indent="0">
              <a:buNone/>
              <a:defRPr sz="2400" b="1"/>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14914" y="2505075"/>
            <a:ext cx="45291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376087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199377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
        <p:nvSpPr>
          <p:cNvPr id="5" name="正方形/長方形 4"/>
          <p:cNvSpPr/>
          <p:nvPr userDrawn="1"/>
        </p:nvSpPr>
        <p:spPr>
          <a:xfrm>
            <a:off x="0" y="1038227"/>
            <a:ext cx="6724650"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21455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2625" y="1495426"/>
            <a:ext cx="3194050" cy="1069975"/>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4211638" y="1495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82625" y="2565400"/>
            <a:ext cx="3194050" cy="3811588"/>
          </a:xfrm>
        </p:spPr>
        <p:txBody>
          <a:bodyPr/>
          <a:lstStyle>
            <a:lvl1pPr marL="0" indent="0">
              <a:buNone/>
              <a:defRPr sz="1600"/>
            </a:lvl1pPr>
            <a:lvl2pPr marL="457197"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4" indent="0">
              <a:buNone/>
              <a:defRPr sz="1000"/>
            </a:lvl7pPr>
            <a:lvl8pPr marL="3200381" indent="0">
              <a:buNone/>
              <a:defRPr sz="1000"/>
            </a:lvl8pPr>
            <a:lvl9pPr marL="3657579" indent="0">
              <a:buNone/>
              <a:defRPr sz="1000"/>
            </a:lvl9pPr>
          </a:lstStyle>
          <a:p>
            <a:pPr lvl="0"/>
            <a:r>
              <a:rPr kumimoji="1" lang="ja-JP" altLang="en-US"/>
              <a:t>マスター テキストの書式設定</a:t>
            </a:r>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
        <p:nvSpPr>
          <p:cNvPr id="8" name="正方形/長方形 7"/>
          <p:cNvSpPr/>
          <p:nvPr userDrawn="1"/>
        </p:nvSpPr>
        <p:spPr>
          <a:xfrm>
            <a:off x="0" y="1038227"/>
            <a:ext cx="6724650"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224495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82625" y="1495426"/>
            <a:ext cx="3194050" cy="1069975"/>
          </a:xfrm>
        </p:spPr>
        <p:txBody>
          <a:bodyPr anchor="b"/>
          <a:lstStyle>
            <a:lvl1pPr>
              <a:defRPr sz="3200"/>
            </a:lvl1pPr>
          </a:lstStyle>
          <a:p>
            <a:r>
              <a:rPr kumimoji="1" lang="ja-JP" altLang="en-US" dirty="0"/>
              <a:t>マスター タイトルの書式設定</a:t>
            </a:r>
          </a:p>
        </p:txBody>
      </p:sp>
      <p:sp>
        <p:nvSpPr>
          <p:cNvPr id="3" name="図プレースホルダー 2"/>
          <p:cNvSpPr>
            <a:spLocks noGrp="1"/>
          </p:cNvSpPr>
          <p:nvPr>
            <p:ph type="pic" idx="1"/>
          </p:nvPr>
        </p:nvSpPr>
        <p:spPr>
          <a:xfrm>
            <a:off x="4211638" y="1495427"/>
            <a:ext cx="5014913" cy="4873625"/>
          </a:xfrm>
        </p:spPr>
        <p:txBody>
          <a:bodyPr/>
          <a:lstStyle>
            <a:lvl1pPr marL="0" indent="0">
              <a:buNone/>
              <a:defRPr sz="3200"/>
            </a:lvl1pPr>
            <a:lvl2pPr marL="457197"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4" indent="0">
              <a:buNone/>
              <a:defRPr sz="2000"/>
            </a:lvl7pPr>
            <a:lvl8pPr marL="3200381" indent="0">
              <a:buNone/>
              <a:defRPr sz="2000"/>
            </a:lvl8pPr>
            <a:lvl9pPr marL="3657579" indent="0">
              <a:buNone/>
              <a:defRPr sz="2000"/>
            </a:lvl9pPr>
          </a:lstStyle>
          <a:p>
            <a:endParaRPr kumimoji="1" lang="ja-JP" altLang="en-US"/>
          </a:p>
        </p:txBody>
      </p:sp>
      <p:sp>
        <p:nvSpPr>
          <p:cNvPr id="4" name="テキスト プレースホルダー 3"/>
          <p:cNvSpPr>
            <a:spLocks noGrp="1"/>
          </p:cNvSpPr>
          <p:nvPr>
            <p:ph type="body" sz="half" idx="2"/>
          </p:nvPr>
        </p:nvSpPr>
        <p:spPr>
          <a:xfrm>
            <a:off x="682625" y="2565400"/>
            <a:ext cx="3194050" cy="3811588"/>
          </a:xfrm>
        </p:spPr>
        <p:txBody>
          <a:bodyPr/>
          <a:lstStyle>
            <a:lvl1pPr marL="0" indent="0">
              <a:buNone/>
              <a:defRPr sz="1600"/>
            </a:lvl1pPr>
            <a:lvl2pPr marL="457197"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4" indent="0">
              <a:buNone/>
              <a:defRPr sz="1000"/>
            </a:lvl7pPr>
            <a:lvl8pPr marL="3200381" indent="0">
              <a:buNone/>
              <a:defRPr sz="1000"/>
            </a:lvl8pPr>
            <a:lvl9pPr marL="3657579" indent="0">
              <a:buNone/>
              <a:defRPr sz="1000"/>
            </a:lvl9pPr>
          </a:lstStyle>
          <a:p>
            <a:pPr lvl="0"/>
            <a:r>
              <a:rPr kumimoji="1" lang="ja-JP" altLang="en-US"/>
              <a:t>マスター テキストの書式設定</a:t>
            </a:r>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
        <p:nvSpPr>
          <p:cNvPr id="8" name="正方形/長方形 7"/>
          <p:cNvSpPr/>
          <p:nvPr userDrawn="1"/>
        </p:nvSpPr>
        <p:spPr>
          <a:xfrm>
            <a:off x="0" y="1038227"/>
            <a:ext cx="6724650" cy="66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97326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33351" y="365126"/>
            <a:ext cx="9477375" cy="673100"/>
          </a:xfrm>
          <a:prstGeom prst="rect">
            <a:avLst/>
          </a:prstGeom>
        </p:spPr>
        <p:txBody>
          <a:bodyPr vert="horz" lIns="91440" tIns="45720" rIns="91440" bIns="45720" rtlCol="0" anchor="b" anchorCtr="0">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38150" y="1400175"/>
            <a:ext cx="8953500" cy="477678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46038" y="6610352"/>
            <a:ext cx="1230312" cy="212725"/>
          </a:xfrm>
          <a:prstGeom prst="rect">
            <a:avLst/>
          </a:prstGeom>
        </p:spPr>
        <p:txBody>
          <a:bodyPr vert="horz" lIns="91440" tIns="45720" rIns="91440" bIns="45720" rtlCol="0" anchor="ctr"/>
          <a:lstStyle>
            <a:lvl1pPr algn="l">
              <a:defRPr sz="1000">
                <a:solidFill>
                  <a:schemeClr val="tx1">
                    <a:tint val="75000"/>
                  </a:schemeClr>
                </a:solidFill>
                <a:latin typeface="メイリオ" panose="020B0604030504040204" pitchFamily="50" charset="-128"/>
                <a:ea typeface="メイリオ" panose="020B0604030504040204" pitchFamily="50" charset="-128"/>
              </a:defRPr>
            </a:lvl1pPr>
          </a:lstStyle>
          <a:p>
            <a:endParaRPr lang="ja-JP" altLang="en-US"/>
          </a:p>
        </p:txBody>
      </p:sp>
      <p:sp>
        <p:nvSpPr>
          <p:cNvPr id="5" name="フッター プレースホルダー 4"/>
          <p:cNvSpPr>
            <a:spLocks noGrp="1"/>
          </p:cNvSpPr>
          <p:nvPr>
            <p:ph type="ftr" sz="quarter" idx="3"/>
          </p:nvPr>
        </p:nvSpPr>
        <p:spPr>
          <a:xfrm>
            <a:off x="1376363" y="6610352"/>
            <a:ext cx="3343275" cy="212725"/>
          </a:xfrm>
          <a:prstGeom prst="rect">
            <a:avLst/>
          </a:prstGeom>
        </p:spPr>
        <p:txBody>
          <a:bodyPr vert="horz" lIns="91440" tIns="45720" rIns="91440" bIns="45720" rtlCol="0" anchor="ctr"/>
          <a:lstStyle>
            <a:lvl1pPr algn="ctr">
              <a:defRPr sz="1000">
                <a:solidFill>
                  <a:schemeClr val="tx1">
                    <a:tint val="75000"/>
                  </a:schemeClr>
                </a:solidFill>
                <a:latin typeface="メイリオ" panose="020B0604030504040204" pitchFamily="50" charset="-128"/>
                <a:ea typeface="メイリオ" panose="020B0604030504040204" pitchFamily="50" charset="-128"/>
              </a:defRPr>
            </a:lvl1pPr>
          </a:lstStyle>
          <a:p>
            <a:endParaRPr lang="ja-JP" altLang="en-US" dirty="0"/>
          </a:p>
        </p:txBody>
      </p:sp>
      <p:sp>
        <p:nvSpPr>
          <p:cNvPr id="6" name="スライド番号プレースホルダー 5"/>
          <p:cNvSpPr>
            <a:spLocks noGrp="1"/>
          </p:cNvSpPr>
          <p:nvPr>
            <p:ph type="sldNum" sz="quarter" idx="4"/>
          </p:nvPr>
        </p:nvSpPr>
        <p:spPr>
          <a:xfrm>
            <a:off x="9191625" y="6610352"/>
            <a:ext cx="668338" cy="212725"/>
          </a:xfrm>
          <a:prstGeom prst="rect">
            <a:avLst/>
          </a:prstGeom>
        </p:spPr>
        <p:txBody>
          <a:bodyPr vert="horz" lIns="91440" tIns="45720" rIns="91440" bIns="45720" rtlCol="0" anchor="ctr"/>
          <a:lstStyle>
            <a:lvl1pPr algn="r">
              <a:defRPr sz="1000">
                <a:solidFill>
                  <a:schemeClr val="tx1">
                    <a:tint val="75000"/>
                  </a:schemeClr>
                </a:solidFill>
                <a:latin typeface="メイリオ" panose="020B0604030504040204" pitchFamily="50" charset="-128"/>
                <a:ea typeface="メイリオ" panose="020B0604030504040204" pitchFamily="50" charset="-128"/>
              </a:defRPr>
            </a:lvl1pPr>
          </a:lstStyle>
          <a:p>
            <a:fld id="{C4189E65-6B94-4C34-B90A-4F7A667B9278}" type="slidenum">
              <a:rPr lang="ja-JP" altLang="en-US" smtClean="0"/>
              <a:pPr/>
              <a:t>‹#›</a:t>
            </a:fld>
            <a:endParaRPr lang="ja-JP" altLang="en-US" dirty="0"/>
          </a:p>
        </p:txBody>
      </p:sp>
      <p:sp>
        <p:nvSpPr>
          <p:cNvPr id="7" name="正方形/長方形 6"/>
          <p:cNvSpPr/>
          <p:nvPr userDrawn="1"/>
        </p:nvSpPr>
        <p:spPr>
          <a:xfrm>
            <a:off x="0" y="2"/>
            <a:ext cx="9906000" cy="36512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正方形/長方形 8"/>
          <p:cNvSpPr/>
          <p:nvPr userDrawn="1"/>
        </p:nvSpPr>
        <p:spPr>
          <a:xfrm>
            <a:off x="0" y="1038227"/>
            <a:ext cx="6724650" cy="666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テキスト ボックス 9"/>
          <p:cNvSpPr txBox="1"/>
          <p:nvPr userDrawn="1"/>
        </p:nvSpPr>
        <p:spPr>
          <a:xfrm>
            <a:off x="5678145" y="6610351"/>
            <a:ext cx="3515706" cy="246221"/>
          </a:xfrm>
          <a:prstGeom prst="rect">
            <a:avLst/>
          </a:prstGeom>
          <a:noFill/>
        </p:spPr>
        <p:txBody>
          <a:bodyPr wrap="none" rtlCol="0" anchor="ctr" anchorCtr="0">
            <a:spAutoFit/>
          </a:bodyPr>
          <a:lstStyle/>
          <a:p>
            <a:pPr algn="r"/>
            <a:r>
              <a:rPr kumimoji="1" lang="en-US" altLang="ja-JP" sz="1000" dirty="0">
                <a:solidFill>
                  <a:schemeClr val="bg1">
                    <a:lumMod val="50000"/>
                  </a:schemeClr>
                </a:solidFill>
                <a:latin typeface="メイリオ" panose="020B0604030504040204" pitchFamily="50" charset="-128"/>
                <a:ea typeface="メイリオ" panose="020B0604030504040204" pitchFamily="50" charset="-128"/>
              </a:rPr>
              <a:t>Copyright</a:t>
            </a:r>
            <a:r>
              <a:rPr kumimoji="1" lang="ja-JP" altLang="en-US" sz="1000" baseline="0" dirty="0">
                <a:solidFill>
                  <a:schemeClr val="bg1">
                    <a:lumMod val="50000"/>
                  </a:schemeClr>
                </a:solidFill>
                <a:latin typeface="メイリオ" panose="020B0604030504040204" pitchFamily="50" charset="-128"/>
                <a:ea typeface="メイリオ" panose="020B0604030504040204" pitchFamily="50" charset="-128"/>
              </a:rPr>
              <a:t> </a:t>
            </a:r>
            <a:r>
              <a:rPr kumimoji="1" lang="en-US" altLang="ja-JP" sz="1000" baseline="0" dirty="0">
                <a:solidFill>
                  <a:schemeClr val="bg1">
                    <a:lumMod val="50000"/>
                  </a:schemeClr>
                </a:solidFill>
                <a:latin typeface="メイリオ" panose="020B0604030504040204" pitchFamily="50" charset="-128"/>
                <a:ea typeface="メイリオ" panose="020B0604030504040204" pitchFamily="50" charset="-128"/>
              </a:rPr>
              <a:t>© 2018 Wakara Corp. All Rights Reserved.</a:t>
            </a:r>
            <a:endParaRPr kumimoji="1" lang="ja-JP" altLang="en-US" sz="1000" dirty="0">
              <a:solidFill>
                <a:schemeClr val="bg1">
                  <a:lumMod val="50000"/>
                </a:schemeClr>
              </a:solidFill>
              <a:latin typeface="メイリオ" panose="020B0604030504040204" pitchFamily="50" charset="-128"/>
              <a:ea typeface="メイリオ" panose="020B0604030504040204" pitchFamily="50" charset="-128"/>
            </a:endParaRPr>
          </a:p>
        </p:txBody>
      </p:sp>
      <p:sp>
        <p:nvSpPr>
          <p:cNvPr id="11" name="テキスト ボックス 10"/>
          <p:cNvSpPr txBox="1"/>
          <p:nvPr userDrawn="1"/>
        </p:nvSpPr>
        <p:spPr>
          <a:xfrm>
            <a:off x="84415" y="95662"/>
            <a:ext cx="800219" cy="276999"/>
          </a:xfrm>
          <a:prstGeom prst="rect">
            <a:avLst/>
          </a:prstGeom>
          <a:noFill/>
        </p:spPr>
        <p:txBody>
          <a:bodyPr wrap="none" rtlCol="0" anchor="ctr" anchorCtr="0">
            <a:spAutoFit/>
          </a:bodyPr>
          <a:lstStyle/>
          <a:p>
            <a:pPr algn="l"/>
            <a:r>
              <a:rPr kumimoji="1" lang="ja-JP" altLang="en-US" sz="1200" b="0" dirty="0">
                <a:solidFill>
                  <a:schemeClr val="bg1"/>
                </a:solidFill>
                <a:latin typeface="メイリオ" panose="020B0604030504040204" pitchFamily="50" charset="-128"/>
                <a:ea typeface="メイリオ" panose="020B0604030504040204" pitchFamily="50" charset="-128"/>
              </a:rPr>
              <a:t>統計研修</a:t>
            </a:r>
          </a:p>
        </p:txBody>
      </p:sp>
    </p:spTree>
    <p:extLst>
      <p:ext uri="{BB962C8B-B14F-4D97-AF65-F5344CB8AC3E}">
        <p14:creationId xmlns:p14="http://schemas.microsoft.com/office/powerpoint/2010/main" val="213145780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95" rtl="0" eaLnBrk="1" latinLnBrk="0" hangingPunct="1">
        <a:defRPr kumimoji="1" sz="1800" kern="1200">
          <a:solidFill>
            <a:schemeClr val="tx1"/>
          </a:solidFill>
          <a:latin typeface="+mn-lt"/>
          <a:ea typeface="+mn-ea"/>
          <a:cs typeface="+mn-cs"/>
        </a:defRPr>
      </a:lvl1pPr>
      <a:lvl2pPr marL="457197" algn="l" defTabSz="914395" rtl="0" eaLnBrk="1" latinLnBrk="0" hangingPunct="1">
        <a:defRPr kumimoji="1" sz="1800" kern="1200">
          <a:solidFill>
            <a:schemeClr val="tx1"/>
          </a:solidFill>
          <a:latin typeface="+mn-lt"/>
          <a:ea typeface="+mn-ea"/>
          <a:cs typeface="+mn-cs"/>
        </a:defRPr>
      </a:lvl2pPr>
      <a:lvl3pPr marL="914395" algn="l" defTabSz="914395" rtl="0" eaLnBrk="1" latinLnBrk="0" hangingPunct="1">
        <a:defRPr kumimoji="1" sz="1800" kern="1200">
          <a:solidFill>
            <a:schemeClr val="tx1"/>
          </a:solidFill>
          <a:latin typeface="+mn-lt"/>
          <a:ea typeface="+mn-ea"/>
          <a:cs typeface="+mn-cs"/>
        </a:defRPr>
      </a:lvl3pPr>
      <a:lvl4pPr marL="1371592" algn="l" defTabSz="914395" rtl="0" eaLnBrk="1" latinLnBrk="0" hangingPunct="1">
        <a:defRPr kumimoji="1" sz="1800" kern="1200">
          <a:solidFill>
            <a:schemeClr val="tx1"/>
          </a:solidFill>
          <a:latin typeface="+mn-lt"/>
          <a:ea typeface="+mn-ea"/>
          <a:cs typeface="+mn-cs"/>
        </a:defRPr>
      </a:lvl4pPr>
      <a:lvl5pPr marL="1828789" algn="l" defTabSz="914395" rtl="0" eaLnBrk="1" latinLnBrk="0" hangingPunct="1">
        <a:defRPr kumimoji="1" sz="1800" kern="1200">
          <a:solidFill>
            <a:schemeClr val="tx1"/>
          </a:solidFill>
          <a:latin typeface="+mn-lt"/>
          <a:ea typeface="+mn-ea"/>
          <a:cs typeface="+mn-cs"/>
        </a:defRPr>
      </a:lvl5pPr>
      <a:lvl6pPr marL="2285987" algn="l" defTabSz="914395" rtl="0" eaLnBrk="1" latinLnBrk="0" hangingPunct="1">
        <a:defRPr kumimoji="1" sz="1800" kern="1200">
          <a:solidFill>
            <a:schemeClr val="tx1"/>
          </a:solidFill>
          <a:latin typeface="+mn-lt"/>
          <a:ea typeface="+mn-ea"/>
          <a:cs typeface="+mn-cs"/>
        </a:defRPr>
      </a:lvl6pPr>
      <a:lvl7pPr marL="2743184" algn="l" defTabSz="914395" rtl="0" eaLnBrk="1" latinLnBrk="0" hangingPunct="1">
        <a:defRPr kumimoji="1" sz="1800" kern="1200">
          <a:solidFill>
            <a:schemeClr val="tx1"/>
          </a:solidFill>
          <a:latin typeface="+mn-lt"/>
          <a:ea typeface="+mn-ea"/>
          <a:cs typeface="+mn-cs"/>
        </a:defRPr>
      </a:lvl7pPr>
      <a:lvl8pPr marL="3200381" algn="l" defTabSz="914395" rtl="0" eaLnBrk="1" latinLnBrk="0" hangingPunct="1">
        <a:defRPr kumimoji="1" sz="1800" kern="1200">
          <a:solidFill>
            <a:schemeClr val="tx1"/>
          </a:solidFill>
          <a:latin typeface="+mn-lt"/>
          <a:ea typeface="+mn-ea"/>
          <a:cs typeface="+mn-cs"/>
        </a:defRPr>
      </a:lvl8pPr>
      <a:lvl9pPr marL="3657579" algn="l" defTabSz="914395"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pn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tiff"/><Relationship Id="rId7" Type="http://schemas.openxmlformats.org/officeDocument/2006/relationships/image" Target="../media/image82.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 Id="rId9" Type="http://schemas.openxmlformats.org/officeDocument/2006/relationships/image" Target="../media/image77.tif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8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jpe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iff"/><Relationship Id="rId4" Type="http://schemas.openxmlformats.org/officeDocument/2006/relationships/image" Target="../media/image8.tiff"/></Relationships>
</file>

<file path=ppt/slides/_rels/slide9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61194" y="1179111"/>
            <a:ext cx="8649923" cy="2841159"/>
          </a:xfrm>
        </p:spPr>
        <p:txBody>
          <a:bodyPr>
            <a:normAutofit/>
          </a:bodyPr>
          <a:lstStyle/>
          <a:p>
            <a:r>
              <a:rPr lang="ja-JP" altLang="en-US" sz="3600" b="1" dirty="0"/>
              <a:t>統計基礎研修 ～</a:t>
            </a:r>
            <a:r>
              <a:rPr lang="en-US" altLang="ja-JP" sz="3600" b="1" dirty="0"/>
              <a:t>Excel</a:t>
            </a:r>
            <a:r>
              <a:rPr lang="ja-JP" altLang="en-US" sz="3600" b="1" dirty="0"/>
              <a:t>実践編～</a:t>
            </a:r>
            <a:br>
              <a:rPr lang="en-US" altLang="ja-JP" sz="3600" b="1" dirty="0"/>
            </a:br>
            <a:br>
              <a:rPr lang="en-US" altLang="ja-JP" sz="3600" b="1" dirty="0"/>
            </a:br>
            <a:r>
              <a:rPr lang="ja-JP" altLang="en-US" sz="3600" b="1" dirty="0"/>
              <a:t>第１回</a:t>
            </a:r>
            <a:br>
              <a:rPr lang="en-US" altLang="ja-JP" sz="3600" b="1" dirty="0"/>
            </a:br>
            <a:br>
              <a:rPr lang="en-US" altLang="ja-JP" sz="3600" b="1" dirty="0"/>
            </a:br>
            <a:r>
              <a:rPr lang="ja-JP" altLang="en-US" sz="3600" b="1" dirty="0"/>
              <a:t>「データの要約と可視化」</a:t>
            </a:r>
            <a:endParaRPr kumimoji="1" lang="ja-JP" altLang="en-US" sz="3600" b="1" dirty="0"/>
          </a:p>
        </p:txBody>
      </p:sp>
      <p:pic>
        <p:nvPicPr>
          <p:cNvPr id="6" name="図 5">
            <a:extLst>
              <a:ext uri="{FF2B5EF4-FFF2-40B4-BE49-F238E27FC236}">
                <a16:creationId xmlns:a16="http://schemas.microsoft.com/office/drawing/2014/main" id="{38D0D5D6-943E-4439-874A-9C1231FFDA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9322" y="4872256"/>
            <a:ext cx="2921777" cy="886110"/>
          </a:xfrm>
          <a:prstGeom prst="rect">
            <a:avLst/>
          </a:prstGeom>
        </p:spPr>
      </p:pic>
      <p:sp>
        <p:nvSpPr>
          <p:cNvPr id="9" name="テキスト ボックス 8"/>
          <p:cNvSpPr txBox="1"/>
          <p:nvPr/>
        </p:nvSpPr>
        <p:spPr>
          <a:xfrm>
            <a:off x="3604591" y="1842052"/>
            <a:ext cx="184731" cy="369332"/>
          </a:xfrm>
          <a:prstGeom prst="rect">
            <a:avLst/>
          </a:prstGeom>
          <a:noFill/>
        </p:spPr>
        <p:txBody>
          <a:bodyPr wrap="none" rtlCol="0">
            <a:spAutoFit/>
          </a:bodyPr>
          <a:lstStyle/>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55797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latin typeface="Meiryo" charset="-128"/>
                <a:ea typeface="Meiryo" charset="-128"/>
                <a:cs typeface="Meiryo" charset="-128"/>
              </a:rPr>
              <a:t>科学的視点による分析</a:t>
            </a:r>
            <a:endParaRPr kumimoji="1" lang="ja-JP" altLang="en-US" dirty="0"/>
          </a:p>
        </p:txBody>
      </p:sp>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3827" y="1960325"/>
            <a:ext cx="8882942" cy="4741796"/>
          </a:xfrm>
          <a:prstGeom prst="rect">
            <a:avLst/>
          </a:prstGeom>
        </p:spPr>
      </p:pic>
      <p:sp>
        <p:nvSpPr>
          <p:cNvPr id="12" name="テキスト ボックス 11"/>
          <p:cNvSpPr txBox="1"/>
          <p:nvPr/>
        </p:nvSpPr>
        <p:spPr>
          <a:xfrm>
            <a:off x="331304" y="1259568"/>
            <a:ext cx="9395792" cy="792525"/>
          </a:xfrm>
          <a:prstGeom prst="rect">
            <a:avLst/>
          </a:prstGeom>
          <a:noFill/>
        </p:spPr>
        <p:txBody>
          <a:bodyPr wrap="square" rtlCol="0">
            <a:spAutoFit/>
          </a:bodyPr>
          <a:lstStyle/>
          <a:p>
            <a:r>
              <a:rPr lang="ja-JP" altLang="en-US" sz="2275" dirty="0">
                <a:latin typeface="Meiryo" charset="-128"/>
                <a:ea typeface="Meiryo" charset="-128"/>
                <a:cs typeface="Meiryo" charset="-128"/>
              </a:rPr>
              <a:t>課題：「サイトへの登録者数が減少しているようだが、</a:t>
            </a:r>
            <a:endParaRPr lang="en-US" altLang="ja-JP" sz="2275" dirty="0">
              <a:latin typeface="Meiryo" charset="-128"/>
              <a:ea typeface="Meiryo" charset="-128"/>
              <a:cs typeface="Meiryo" charset="-128"/>
            </a:endParaRPr>
          </a:p>
          <a:p>
            <a:r>
              <a:rPr lang="ja-JP" altLang="en-US" sz="2275" dirty="0">
                <a:latin typeface="Meiryo" charset="-128"/>
                <a:ea typeface="Meiryo" charset="-128"/>
                <a:cs typeface="Meiryo" charset="-128"/>
              </a:rPr>
              <a:t>　　　　アクセス数からその原因を調査できないか？」</a:t>
            </a:r>
          </a:p>
        </p:txBody>
      </p:sp>
      <p:sp>
        <p:nvSpPr>
          <p:cNvPr id="8" name="テキスト ボックス 7"/>
          <p:cNvSpPr txBox="1"/>
          <p:nvPr/>
        </p:nvSpPr>
        <p:spPr>
          <a:xfrm>
            <a:off x="226460" y="2542808"/>
            <a:ext cx="434734" cy="2261152"/>
          </a:xfrm>
          <a:prstGeom prst="rect">
            <a:avLst/>
          </a:prstGeom>
          <a:noFill/>
        </p:spPr>
        <p:txBody>
          <a:bodyPr vert="eaVert" wrap="square" rtlCol="0">
            <a:spAutoFit/>
          </a:bodyPr>
          <a:lstStyle/>
          <a:p>
            <a:r>
              <a:rPr lang="ja-JP" altLang="en-US" sz="1625" b="1" dirty="0">
                <a:latin typeface="Meiryo" charset="-128"/>
                <a:ea typeface="Meiryo" charset="-128"/>
                <a:cs typeface="Meiryo" charset="-128"/>
              </a:rPr>
              <a:t>アクセス数</a:t>
            </a:r>
          </a:p>
        </p:txBody>
      </p:sp>
    </p:spTree>
    <p:extLst>
      <p:ext uri="{BB962C8B-B14F-4D97-AF65-F5344CB8AC3E}">
        <p14:creationId xmlns:p14="http://schemas.microsoft.com/office/powerpoint/2010/main" val="3150310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7E94D82-79DF-CB4B-AD30-ABC41F471453}"/>
              </a:ext>
            </a:extLst>
          </p:cNvPr>
          <p:cNvSpPr>
            <a:spLocks noGrp="1"/>
          </p:cNvSpPr>
          <p:nvPr>
            <p:ph type="title"/>
          </p:nvPr>
        </p:nvSpPr>
        <p:spPr/>
        <p:txBody>
          <a:bodyPr/>
          <a:lstStyle/>
          <a:p>
            <a:r>
              <a:rPr kumimoji="1" lang="en-US" altLang="ja-JP" dirty="0"/>
              <a:t>(</a:t>
            </a:r>
            <a:r>
              <a:rPr kumimoji="1" lang="ja-JP" altLang="en-US"/>
              <a:t>演習</a:t>
            </a:r>
            <a:r>
              <a:rPr kumimoji="1" lang="en-US" altLang="ja-JP" dirty="0"/>
              <a:t>2)</a:t>
            </a:r>
            <a:r>
              <a:rPr kumimoji="1" lang="ja-JP" altLang="en-US"/>
              <a:t>質点変数の集計</a:t>
            </a:r>
          </a:p>
        </p:txBody>
      </p:sp>
      <p:pic>
        <p:nvPicPr>
          <p:cNvPr id="16" name="図 15">
            <a:extLst>
              <a:ext uri="{FF2B5EF4-FFF2-40B4-BE49-F238E27FC236}">
                <a16:creationId xmlns:a16="http://schemas.microsoft.com/office/drawing/2014/main" id="{AE48A5FC-BCFD-7B47-B2DF-7A9E2F1A16D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77116" y="10295350"/>
            <a:ext cx="2548441" cy="3392905"/>
          </a:xfrm>
          <a:prstGeom prst="rect">
            <a:avLst/>
          </a:prstGeom>
        </p:spPr>
      </p:pic>
      <p:pic>
        <p:nvPicPr>
          <p:cNvPr id="17" name="図 16">
            <a:extLst>
              <a:ext uri="{FF2B5EF4-FFF2-40B4-BE49-F238E27FC236}">
                <a16:creationId xmlns:a16="http://schemas.microsoft.com/office/drawing/2014/main" id="{8FA1C75E-BC06-A644-B784-6578071A71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8939" y="1262738"/>
            <a:ext cx="4669505" cy="5343881"/>
          </a:xfrm>
          <a:prstGeom prst="rect">
            <a:avLst/>
          </a:prstGeom>
        </p:spPr>
      </p:pic>
      <p:pic>
        <p:nvPicPr>
          <p:cNvPr id="21" name="図 20">
            <a:extLst>
              <a:ext uri="{FF2B5EF4-FFF2-40B4-BE49-F238E27FC236}">
                <a16:creationId xmlns:a16="http://schemas.microsoft.com/office/drawing/2014/main" id="{A47D4B10-6AE0-8346-BD96-EB6DA54D518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 y="11803965"/>
            <a:ext cx="2538664" cy="1880608"/>
          </a:xfrm>
          <a:prstGeom prst="rect">
            <a:avLst/>
          </a:prstGeom>
        </p:spPr>
      </p:pic>
      <p:pic>
        <p:nvPicPr>
          <p:cNvPr id="22" name="図 21">
            <a:extLst>
              <a:ext uri="{FF2B5EF4-FFF2-40B4-BE49-F238E27FC236}">
                <a16:creationId xmlns:a16="http://schemas.microsoft.com/office/drawing/2014/main" id="{BC065D92-1DA8-9D40-956C-EE1FA6AB65D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58444" y="1241123"/>
            <a:ext cx="3326756" cy="2267398"/>
          </a:xfrm>
          <a:prstGeom prst="rect">
            <a:avLst/>
          </a:prstGeom>
        </p:spPr>
      </p:pic>
    </p:spTree>
    <p:extLst>
      <p:ext uri="{BB962C8B-B14F-4D97-AF65-F5344CB8AC3E}">
        <p14:creationId xmlns:p14="http://schemas.microsoft.com/office/powerpoint/2010/main" val="28925805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7018B5F-79BF-8444-BEAD-212FD93F139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1076" y="2571604"/>
            <a:ext cx="3046738" cy="2113183"/>
          </a:xfrm>
          <a:prstGeom prst="rect">
            <a:avLst/>
          </a:prstGeom>
        </p:spPr>
      </p:pic>
      <p:sp>
        <p:nvSpPr>
          <p:cNvPr id="3" name="タイトル 2">
            <a:extLst>
              <a:ext uri="{FF2B5EF4-FFF2-40B4-BE49-F238E27FC236}">
                <a16:creationId xmlns:a16="http://schemas.microsoft.com/office/drawing/2014/main" id="{67E94D82-79DF-CB4B-AD30-ABC41F471453}"/>
              </a:ext>
            </a:extLst>
          </p:cNvPr>
          <p:cNvSpPr>
            <a:spLocks noGrp="1"/>
          </p:cNvSpPr>
          <p:nvPr>
            <p:ph type="title"/>
          </p:nvPr>
        </p:nvSpPr>
        <p:spPr/>
        <p:txBody>
          <a:bodyPr/>
          <a:lstStyle/>
          <a:p>
            <a:r>
              <a:rPr kumimoji="1" lang="en-US" altLang="ja-JP" dirty="0"/>
              <a:t>(</a:t>
            </a:r>
            <a:r>
              <a:rPr kumimoji="1" lang="ja-JP" altLang="en-US"/>
              <a:t>演習</a:t>
            </a:r>
            <a:r>
              <a:rPr kumimoji="1" lang="en-US" altLang="ja-JP" dirty="0"/>
              <a:t>2)</a:t>
            </a:r>
            <a:r>
              <a:rPr kumimoji="1" lang="ja-JP" altLang="en-US"/>
              <a:t>質点変数の集計</a:t>
            </a:r>
          </a:p>
        </p:txBody>
      </p:sp>
      <p:pic>
        <p:nvPicPr>
          <p:cNvPr id="11" name="図 10">
            <a:extLst>
              <a:ext uri="{FF2B5EF4-FFF2-40B4-BE49-F238E27FC236}">
                <a16:creationId xmlns:a16="http://schemas.microsoft.com/office/drawing/2014/main" id="{EC2DF923-FC3A-7A4A-B809-07350E1CF5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8560" y="1437896"/>
            <a:ext cx="3591982" cy="1171490"/>
          </a:xfrm>
          <a:prstGeom prst="rect">
            <a:avLst/>
          </a:prstGeom>
        </p:spPr>
      </p:pic>
      <p:sp>
        <p:nvSpPr>
          <p:cNvPr id="10" name="正方形/長方形 9">
            <a:extLst>
              <a:ext uri="{FF2B5EF4-FFF2-40B4-BE49-F238E27FC236}">
                <a16:creationId xmlns:a16="http://schemas.microsoft.com/office/drawing/2014/main" id="{54742E35-785D-7646-8B59-188BAF9C6336}"/>
              </a:ext>
            </a:extLst>
          </p:cNvPr>
          <p:cNvSpPr/>
          <p:nvPr/>
        </p:nvSpPr>
        <p:spPr>
          <a:xfrm>
            <a:off x="761075" y="3009056"/>
            <a:ext cx="2963431" cy="1171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1246BD73-D504-5F46-968D-B2DD5CB7C0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80330" y="2271607"/>
            <a:ext cx="5365862" cy="2044032"/>
          </a:xfrm>
          <a:prstGeom prst="rect">
            <a:avLst/>
          </a:prstGeom>
        </p:spPr>
      </p:pic>
    </p:spTree>
    <p:extLst>
      <p:ext uri="{BB962C8B-B14F-4D97-AF65-F5344CB8AC3E}">
        <p14:creationId xmlns:p14="http://schemas.microsoft.com/office/powerpoint/2010/main" val="1019413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7E94D82-79DF-CB4B-AD30-ABC41F471453}"/>
              </a:ext>
            </a:extLst>
          </p:cNvPr>
          <p:cNvSpPr>
            <a:spLocks noGrp="1"/>
          </p:cNvSpPr>
          <p:nvPr>
            <p:ph type="title"/>
          </p:nvPr>
        </p:nvSpPr>
        <p:spPr/>
        <p:txBody>
          <a:bodyPr/>
          <a:lstStyle/>
          <a:p>
            <a:r>
              <a:rPr kumimoji="1" lang="en-US" altLang="ja-JP" dirty="0"/>
              <a:t>(</a:t>
            </a:r>
            <a:r>
              <a:rPr kumimoji="1" lang="ja-JP" altLang="en-US"/>
              <a:t>演習</a:t>
            </a:r>
            <a:r>
              <a:rPr kumimoji="1" lang="en-US" altLang="ja-JP" dirty="0"/>
              <a:t>2)</a:t>
            </a:r>
            <a:r>
              <a:rPr kumimoji="1" lang="ja-JP" altLang="en-US"/>
              <a:t>質点変数の集計</a:t>
            </a:r>
          </a:p>
        </p:txBody>
      </p:sp>
      <p:pic>
        <p:nvPicPr>
          <p:cNvPr id="7" name="図 6">
            <a:extLst>
              <a:ext uri="{FF2B5EF4-FFF2-40B4-BE49-F238E27FC236}">
                <a16:creationId xmlns:a16="http://schemas.microsoft.com/office/drawing/2014/main" id="{BA41D9D7-04E6-0F4B-A164-FE6487F42C2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6417" y="1881560"/>
            <a:ext cx="4315622" cy="4095606"/>
          </a:xfrm>
          <a:prstGeom prst="rect">
            <a:avLst/>
          </a:prstGeom>
        </p:spPr>
      </p:pic>
      <p:pic>
        <p:nvPicPr>
          <p:cNvPr id="8" name="図 7">
            <a:extLst>
              <a:ext uri="{FF2B5EF4-FFF2-40B4-BE49-F238E27FC236}">
                <a16:creationId xmlns:a16="http://schemas.microsoft.com/office/drawing/2014/main" id="{F67568CC-1D86-8C4B-91F9-6215F1B2A4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72038" y="1831111"/>
            <a:ext cx="4709657" cy="3488851"/>
          </a:xfrm>
          <a:prstGeom prst="rect">
            <a:avLst/>
          </a:prstGeom>
        </p:spPr>
      </p:pic>
    </p:spTree>
    <p:extLst>
      <p:ext uri="{BB962C8B-B14F-4D97-AF65-F5344CB8AC3E}">
        <p14:creationId xmlns:p14="http://schemas.microsoft.com/office/powerpoint/2010/main" val="2759154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8CC9650-4ACA-EF4A-8CFD-DD354F4E1FE8}"/>
              </a:ext>
            </a:extLst>
          </p:cNvPr>
          <p:cNvSpPr>
            <a:spLocks noGrp="1"/>
          </p:cNvSpPr>
          <p:nvPr>
            <p:ph type="title"/>
          </p:nvPr>
        </p:nvSpPr>
        <p:spPr/>
        <p:txBody>
          <a:bodyPr/>
          <a:lstStyle/>
          <a:p>
            <a:r>
              <a:rPr lang="en-US" altLang="ja-JP" dirty="0"/>
              <a:t>(</a:t>
            </a:r>
            <a:r>
              <a:rPr lang="ja-JP" altLang="en-US"/>
              <a:t>演習</a:t>
            </a:r>
            <a:r>
              <a:rPr lang="en-US" altLang="ja-JP" dirty="0"/>
              <a:t>3)2</a:t>
            </a:r>
            <a:r>
              <a:rPr lang="ja-JP" altLang="en-US"/>
              <a:t>変数の集計</a:t>
            </a:r>
            <a:endParaRPr kumimoji="1" lang="ja-JP" altLang="en-US"/>
          </a:p>
        </p:txBody>
      </p:sp>
      <p:pic>
        <p:nvPicPr>
          <p:cNvPr id="9" name="図 8">
            <a:extLst>
              <a:ext uri="{FF2B5EF4-FFF2-40B4-BE49-F238E27FC236}">
                <a16:creationId xmlns:a16="http://schemas.microsoft.com/office/drawing/2014/main" id="{633D8533-DDCA-E04B-8058-6720B4F4D15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481" y="1353739"/>
            <a:ext cx="8463033" cy="5140711"/>
          </a:xfrm>
          <a:prstGeom prst="rect">
            <a:avLst/>
          </a:prstGeom>
        </p:spPr>
      </p:pic>
    </p:spTree>
    <p:extLst>
      <p:ext uri="{BB962C8B-B14F-4D97-AF65-F5344CB8AC3E}">
        <p14:creationId xmlns:p14="http://schemas.microsoft.com/office/powerpoint/2010/main" val="1331869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8CC9650-4ACA-EF4A-8CFD-DD354F4E1FE8}"/>
              </a:ext>
            </a:extLst>
          </p:cNvPr>
          <p:cNvSpPr>
            <a:spLocks noGrp="1"/>
          </p:cNvSpPr>
          <p:nvPr>
            <p:ph type="title"/>
          </p:nvPr>
        </p:nvSpPr>
        <p:spPr/>
        <p:txBody>
          <a:bodyPr/>
          <a:lstStyle/>
          <a:p>
            <a:r>
              <a:rPr lang="en-US" altLang="ja-JP" dirty="0"/>
              <a:t>(</a:t>
            </a:r>
            <a:r>
              <a:rPr lang="ja-JP" altLang="en-US"/>
              <a:t>演習</a:t>
            </a:r>
            <a:r>
              <a:rPr lang="en-US" altLang="ja-JP" dirty="0"/>
              <a:t>3)2</a:t>
            </a:r>
            <a:r>
              <a:rPr lang="ja-JP" altLang="en-US"/>
              <a:t>変数の集計</a:t>
            </a:r>
            <a:endParaRPr kumimoji="1" lang="ja-JP" altLang="en-US"/>
          </a:p>
        </p:txBody>
      </p:sp>
      <p:pic>
        <p:nvPicPr>
          <p:cNvPr id="19" name="図 18">
            <a:extLst>
              <a:ext uri="{FF2B5EF4-FFF2-40B4-BE49-F238E27FC236}">
                <a16:creationId xmlns:a16="http://schemas.microsoft.com/office/drawing/2014/main" id="{F8A07C10-B0EB-9F4B-9760-D492CFDAD5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17901" y="1367122"/>
            <a:ext cx="5994766" cy="5365946"/>
          </a:xfrm>
          <a:prstGeom prst="rect">
            <a:avLst/>
          </a:prstGeom>
        </p:spPr>
      </p:pic>
    </p:spTree>
    <p:extLst>
      <p:ext uri="{BB962C8B-B14F-4D97-AF65-F5344CB8AC3E}">
        <p14:creationId xmlns:p14="http://schemas.microsoft.com/office/powerpoint/2010/main" val="29165986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1DC5D97-9B51-9449-AA19-DB4072124071}"/>
              </a:ext>
            </a:extLst>
          </p:cNvPr>
          <p:cNvSpPr>
            <a:spLocks noGrp="1"/>
          </p:cNvSpPr>
          <p:nvPr>
            <p:ph type="title"/>
          </p:nvPr>
        </p:nvSpPr>
        <p:spPr/>
        <p:txBody>
          <a:bodyPr/>
          <a:lstStyle/>
          <a:p>
            <a:r>
              <a:rPr lang="en-US" altLang="ja-JP" dirty="0"/>
              <a:t>(</a:t>
            </a:r>
            <a:r>
              <a:rPr lang="ja-JP" altLang="en-US"/>
              <a:t>演習</a:t>
            </a:r>
            <a:r>
              <a:rPr lang="en-US" altLang="ja-JP" dirty="0"/>
              <a:t>3)2</a:t>
            </a:r>
            <a:r>
              <a:rPr lang="ja-JP" altLang="en-US"/>
              <a:t>変数の集計</a:t>
            </a:r>
            <a:endParaRPr kumimoji="1" lang="ja-JP" altLang="en-US"/>
          </a:p>
        </p:txBody>
      </p:sp>
      <p:grpSp>
        <p:nvGrpSpPr>
          <p:cNvPr id="2" name="グループ化 1">
            <a:extLst>
              <a:ext uri="{FF2B5EF4-FFF2-40B4-BE49-F238E27FC236}">
                <a16:creationId xmlns:a16="http://schemas.microsoft.com/office/drawing/2014/main" id="{01FE0C64-46F9-CF40-8169-697F09AAEF1E}"/>
              </a:ext>
            </a:extLst>
          </p:cNvPr>
          <p:cNvGrpSpPr/>
          <p:nvPr/>
        </p:nvGrpSpPr>
        <p:grpSpPr>
          <a:xfrm>
            <a:off x="695175" y="1384705"/>
            <a:ext cx="8515650" cy="5108169"/>
            <a:chOff x="379254" y="1299689"/>
            <a:chExt cx="8515650" cy="5108169"/>
          </a:xfrm>
        </p:grpSpPr>
        <p:pic>
          <p:nvPicPr>
            <p:cNvPr id="5" name="図 4">
              <a:extLst>
                <a:ext uri="{FF2B5EF4-FFF2-40B4-BE49-F238E27FC236}">
                  <a16:creationId xmlns:a16="http://schemas.microsoft.com/office/drawing/2014/main" id="{171A1094-CC06-B141-B6EF-651D88FE70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86197" y="3853774"/>
              <a:ext cx="3008707" cy="2554084"/>
            </a:xfrm>
            <a:prstGeom prst="rect">
              <a:avLst/>
            </a:prstGeom>
          </p:spPr>
        </p:pic>
        <p:pic>
          <p:nvPicPr>
            <p:cNvPr id="6" name="図 5">
              <a:extLst>
                <a:ext uri="{FF2B5EF4-FFF2-40B4-BE49-F238E27FC236}">
                  <a16:creationId xmlns:a16="http://schemas.microsoft.com/office/drawing/2014/main" id="{15CF2582-AC81-1D4B-B6CF-9F8DA5660D5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86197" y="1299689"/>
              <a:ext cx="3008707" cy="2554084"/>
            </a:xfrm>
            <a:prstGeom prst="rect">
              <a:avLst/>
            </a:prstGeom>
          </p:spPr>
        </p:pic>
        <p:pic>
          <p:nvPicPr>
            <p:cNvPr id="7" name="図 6">
              <a:extLst>
                <a:ext uri="{FF2B5EF4-FFF2-40B4-BE49-F238E27FC236}">
                  <a16:creationId xmlns:a16="http://schemas.microsoft.com/office/drawing/2014/main" id="{BC040380-CD9C-954F-AC4A-F6040BEFDC1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9254" y="1944515"/>
              <a:ext cx="3386176" cy="3628512"/>
            </a:xfrm>
            <a:prstGeom prst="rect">
              <a:avLst/>
            </a:prstGeom>
          </p:spPr>
        </p:pic>
        <p:cxnSp>
          <p:nvCxnSpPr>
            <p:cNvPr id="9" name="直線矢印コネクタ 8">
              <a:extLst>
                <a:ext uri="{FF2B5EF4-FFF2-40B4-BE49-F238E27FC236}">
                  <a16:creationId xmlns:a16="http://schemas.microsoft.com/office/drawing/2014/main" id="{BE7721A3-C6A4-2240-9365-59E82C3426A9}"/>
                </a:ext>
              </a:extLst>
            </p:cNvPr>
            <p:cNvCxnSpPr>
              <a:cxnSpLocks/>
              <a:stCxn id="7" idx="3"/>
              <a:endCxn id="5" idx="1"/>
            </p:cNvCxnSpPr>
            <p:nvPr/>
          </p:nvCxnSpPr>
          <p:spPr>
            <a:xfrm>
              <a:off x="3765430" y="3758771"/>
              <a:ext cx="2120767" cy="13720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8DB84A90-9C8E-B448-AA97-D73E05C35039}"/>
                </a:ext>
              </a:extLst>
            </p:cNvPr>
            <p:cNvCxnSpPr>
              <a:cxnSpLocks/>
              <a:stCxn id="7" idx="3"/>
              <a:endCxn id="6" idx="1"/>
            </p:cNvCxnSpPr>
            <p:nvPr/>
          </p:nvCxnSpPr>
          <p:spPr>
            <a:xfrm flipV="1">
              <a:off x="3765430" y="2576731"/>
              <a:ext cx="2120767" cy="1182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テキスト ボックス 14">
              <a:extLst>
                <a:ext uri="{FF2B5EF4-FFF2-40B4-BE49-F238E27FC236}">
                  <a16:creationId xmlns:a16="http://schemas.microsoft.com/office/drawing/2014/main" id="{7E4268D7-9435-DE41-AAB4-E461D66F40FC}"/>
                </a:ext>
              </a:extLst>
            </p:cNvPr>
            <p:cNvSpPr txBox="1"/>
            <p:nvPr/>
          </p:nvSpPr>
          <p:spPr>
            <a:xfrm>
              <a:off x="3674573" y="2363056"/>
              <a:ext cx="203132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積み上げ棒グラフ</a:t>
              </a:r>
              <a:endParaRPr kumimoji="1" lang="ja-JP" altLang="en-US"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948B177E-FFBE-0848-B843-C5BB47061914}"/>
                </a:ext>
              </a:extLst>
            </p:cNvPr>
            <p:cNvSpPr txBox="1"/>
            <p:nvPr/>
          </p:nvSpPr>
          <p:spPr>
            <a:xfrm>
              <a:off x="3674572" y="4674094"/>
              <a:ext cx="2031325"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100%</a:t>
              </a:r>
            </a:p>
            <a:p>
              <a:r>
                <a:rPr lang="ja-JP" altLang="en-US">
                  <a:latin typeface="メイリオ" panose="020B0604030504040204" pitchFamily="50" charset="-128"/>
                  <a:ea typeface="メイリオ" panose="020B0604030504040204" pitchFamily="50" charset="-128"/>
                </a:rPr>
                <a:t>積み上げ棒グラフ</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231677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BD73F71-434E-A842-A139-A424E3650B8F}"/>
              </a:ext>
            </a:extLst>
          </p:cNvPr>
          <p:cNvSpPr>
            <a:spLocks noGrp="1"/>
          </p:cNvSpPr>
          <p:nvPr>
            <p:ph type="title"/>
          </p:nvPr>
        </p:nvSpPr>
        <p:spPr/>
        <p:txBody>
          <a:bodyPr/>
          <a:lstStyle/>
          <a:p>
            <a:r>
              <a:rPr lang="en-US" altLang="ja-JP" dirty="0"/>
              <a:t>(</a:t>
            </a:r>
            <a:r>
              <a:rPr lang="ja-JP" altLang="en-US"/>
              <a:t>演習</a:t>
            </a:r>
            <a:r>
              <a:rPr lang="en-US" altLang="ja-JP" dirty="0"/>
              <a:t>3)2</a:t>
            </a:r>
            <a:r>
              <a:rPr lang="ja-JP" altLang="en-US"/>
              <a:t>変数の集計</a:t>
            </a:r>
            <a:endParaRPr kumimoji="1" lang="ja-JP" altLang="en-US"/>
          </a:p>
        </p:txBody>
      </p:sp>
      <p:pic>
        <p:nvPicPr>
          <p:cNvPr id="4" name="図 3">
            <a:extLst>
              <a:ext uri="{FF2B5EF4-FFF2-40B4-BE49-F238E27FC236}">
                <a16:creationId xmlns:a16="http://schemas.microsoft.com/office/drawing/2014/main" id="{4BF03A7B-ECB4-724B-8837-E7CF973014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4748" y="1499187"/>
            <a:ext cx="9136932" cy="3448198"/>
          </a:xfrm>
          <a:prstGeom prst="rect">
            <a:avLst/>
          </a:prstGeom>
        </p:spPr>
      </p:pic>
    </p:spTree>
    <p:extLst>
      <p:ext uri="{BB962C8B-B14F-4D97-AF65-F5344CB8AC3E}">
        <p14:creationId xmlns:p14="http://schemas.microsoft.com/office/powerpoint/2010/main" val="2217611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0E28295-FFFD-2A4E-B62B-5CAE64AB295C}"/>
              </a:ext>
            </a:extLst>
          </p:cNvPr>
          <p:cNvSpPr>
            <a:spLocks noGrp="1"/>
          </p:cNvSpPr>
          <p:nvPr>
            <p:ph type="title"/>
          </p:nvPr>
        </p:nvSpPr>
        <p:spPr/>
        <p:txBody>
          <a:bodyPr>
            <a:normAutofit/>
          </a:bodyPr>
          <a:lstStyle/>
          <a:p>
            <a:r>
              <a:rPr lang="en-US" altLang="ja-JP" dirty="0"/>
              <a:t>(</a:t>
            </a:r>
            <a:r>
              <a:rPr lang="ja-JP" altLang="en-US"/>
              <a:t>演習</a:t>
            </a:r>
            <a:r>
              <a:rPr lang="en-US" altLang="ja-JP" dirty="0"/>
              <a:t>4)</a:t>
            </a:r>
            <a:r>
              <a:rPr lang="ja-JP" altLang="en-US"/>
              <a:t>人事データ可視化</a:t>
            </a:r>
            <a:endParaRPr kumimoji="1" lang="ja-JP" altLang="en-US"/>
          </a:p>
        </p:txBody>
      </p:sp>
      <p:pic>
        <p:nvPicPr>
          <p:cNvPr id="5" name="図 4">
            <a:extLst>
              <a:ext uri="{FF2B5EF4-FFF2-40B4-BE49-F238E27FC236}">
                <a16:creationId xmlns:a16="http://schemas.microsoft.com/office/drawing/2014/main" id="{018BB79A-EAE2-1A45-91DD-13EF21A5F3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15201" y="1353081"/>
            <a:ext cx="8971840" cy="5025414"/>
          </a:xfrm>
          <a:prstGeom prst="rect">
            <a:avLst/>
          </a:prstGeom>
        </p:spPr>
      </p:pic>
    </p:spTree>
    <p:extLst>
      <p:ext uri="{BB962C8B-B14F-4D97-AF65-F5344CB8AC3E}">
        <p14:creationId xmlns:p14="http://schemas.microsoft.com/office/powerpoint/2010/main" val="18668458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EE8559A-9CE4-4146-8C0A-6AE92D54E3BC}"/>
              </a:ext>
            </a:extLst>
          </p:cNvPr>
          <p:cNvSpPr>
            <a:spLocks noGrp="1"/>
          </p:cNvSpPr>
          <p:nvPr>
            <p:ph type="title"/>
          </p:nvPr>
        </p:nvSpPr>
        <p:spPr/>
        <p:txBody>
          <a:bodyPr/>
          <a:lstStyle/>
          <a:p>
            <a:r>
              <a:rPr lang="en-US" altLang="ja-JP" dirty="0"/>
              <a:t>(</a:t>
            </a:r>
            <a:r>
              <a:rPr lang="ja-JP" altLang="en-US"/>
              <a:t>演習</a:t>
            </a:r>
            <a:r>
              <a:rPr lang="en-US" altLang="ja-JP" dirty="0"/>
              <a:t>4)</a:t>
            </a:r>
            <a:r>
              <a:rPr lang="ja-JP" altLang="en-US"/>
              <a:t>人事データ可視化</a:t>
            </a:r>
            <a:endParaRPr kumimoji="1" lang="ja-JP" altLang="en-US"/>
          </a:p>
        </p:txBody>
      </p:sp>
      <p:pic>
        <p:nvPicPr>
          <p:cNvPr id="7" name="図 6">
            <a:extLst>
              <a:ext uri="{FF2B5EF4-FFF2-40B4-BE49-F238E27FC236}">
                <a16:creationId xmlns:a16="http://schemas.microsoft.com/office/drawing/2014/main" id="{83BEADD9-2230-6E4A-973C-0E2CAE8578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3204" y="1402206"/>
            <a:ext cx="7577668" cy="5157574"/>
          </a:xfrm>
          <a:prstGeom prst="rect">
            <a:avLst/>
          </a:prstGeom>
        </p:spPr>
      </p:pic>
    </p:spTree>
    <p:extLst>
      <p:ext uri="{BB962C8B-B14F-4D97-AF65-F5344CB8AC3E}">
        <p14:creationId xmlns:p14="http://schemas.microsoft.com/office/powerpoint/2010/main" val="1685756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9BBCBA9-CDBE-BF4B-B99F-A93D67C8A64A}"/>
              </a:ext>
            </a:extLst>
          </p:cNvPr>
          <p:cNvSpPr>
            <a:spLocks noGrp="1"/>
          </p:cNvSpPr>
          <p:nvPr>
            <p:ph type="title"/>
          </p:nvPr>
        </p:nvSpPr>
        <p:spPr/>
        <p:txBody>
          <a:bodyPr/>
          <a:lstStyle/>
          <a:p>
            <a:r>
              <a:rPr lang="en-US" altLang="ja-JP" dirty="0"/>
              <a:t>(</a:t>
            </a:r>
            <a:r>
              <a:rPr lang="ja-JP" altLang="en-US"/>
              <a:t>演習</a:t>
            </a:r>
            <a:r>
              <a:rPr lang="en-US" altLang="ja-JP" dirty="0"/>
              <a:t>5)</a:t>
            </a:r>
            <a:r>
              <a:rPr lang="ja-JP" altLang="en-US"/>
              <a:t>人事データ可視化</a:t>
            </a:r>
            <a:r>
              <a:rPr lang="en-US" altLang="ja-JP" dirty="0"/>
              <a:t>2</a:t>
            </a:r>
            <a:endParaRPr kumimoji="1" lang="ja-JP" altLang="en-US"/>
          </a:p>
        </p:txBody>
      </p:sp>
      <p:pic>
        <p:nvPicPr>
          <p:cNvPr id="7" name="図 6">
            <a:extLst>
              <a:ext uri="{FF2B5EF4-FFF2-40B4-BE49-F238E27FC236}">
                <a16:creationId xmlns:a16="http://schemas.microsoft.com/office/drawing/2014/main" id="{AAA7362E-8FE0-B145-AAA1-25CC0A6C96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9805" y="1455994"/>
            <a:ext cx="8860334" cy="4802390"/>
          </a:xfrm>
          <a:prstGeom prst="rect">
            <a:avLst/>
          </a:prstGeom>
        </p:spPr>
      </p:pic>
    </p:spTree>
    <p:extLst>
      <p:ext uri="{BB962C8B-B14F-4D97-AF65-F5344CB8AC3E}">
        <p14:creationId xmlns:p14="http://schemas.microsoft.com/office/powerpoint/2010/main" val="277011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分解と統合</a:t>
            </a:r>
            <a:endParaRPr kumimoji="1" lang="ja-JP" altLang="en-US" dirty="0"/>
          </a:p>
        </p:txBody>
      </p:sp>
      <p:sp>
        <p:nvSpPr>
          <p:cNvPr id="8" name="テキスト ボックス 7"/>
          <p:cNvSpPr txBox="1"/>
          <p:nvPr/>
        </p:nvSpPr>
        <p:spPr>
          <a:xfrm>
            <a:off x="99876" y="3271677"/>
            <a:ext cx="434734" cy="2261152"/>
          </a:xfrm>
          <a:prstGeom prst="rect">
            <a:avLst/>
          </a:prstGeom>
          <a:noFill/>
        </p:spPr>
        <p:txBody>
          <a:bodyPr vert="eaVert" wrap="square" rtlCol="0">
            <a:spAutoFit/>
          </a:bodyPr>
          <a:lstStyle/>
          <a:p>
            <a:r>
              <a:rPr lang="ja-JP" altLang="en-US" sz="1625" b="1" dirty="0">
                <a:latin typeface="Meiryo" charset="-128"/>
                <a:ea typeface="Meiryo" charset="-128"/>
                <a:cs typeface="Meiryo" charset="-128"/>
              </a:rPr>
              <a:t>アクセス数</a:t>
            </a:r>
          </a:p>
        </p:txBody>
      </p:sp>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8573" y="1479313"/>
            <a:ext cx="9371390" cy="5061749"/>
          </a:xfrm>
          <a:prstGeom prst="rect">
            <a:avLst/>
          </a:prstGeom>
        </p:spPr>
      </p:pic>
      <p:sp>
        <p:nvSpPr>
          <p:cNvPr id="9" name="テキスト ボックス 8"/>
          <p:cNvSpPr txBox="1"/>
          <p:nvPr/>
        </p:nvSpPr>
        <p:spPr>
          <a:xfrm>
            <a:off x="6143280" y="1208021"/>
            <a:ext cx="3467446" cy="542584"/>
          </a:xfrm>
          <a:prstGeom prst="rect">
            <a:avLst/>
          </a:prstGeom>
          <a:noFill/>
        </p:spPr>
        <p:txBody>
          <a:bodyPr wrap="square" rtlCol="0">
            <a:spAutoFit/>
          </a:bodyPr>
          <a:lstStyle/>
          <a:p>
            <a:r>
              <a:rPr lang="ja-JP" altLang="en-US" sz="1463" b="1" dirty="0">
                <a:solidFill>
                  <a:srgbClr val="0070C0"/>
                </a:solidFill>
                <a:latin typeface="Meiryo" charset="-128"/>
                <a:ea typeface="Meiryo" charset="-128"/>
                <a:cs typeface="Meiryo" charset="-128"/>
              </a:rPr>
              <a:t>ヘビーユーザー</a:t>
            </a:r>
            <a:r>
              <a:rPr lang="en-US" altLang="ja-JP" sz="1463" b="1" dirty="0">
                <a:solidFill>
                  <a:srgbClr val="0070C0"/>
                </a:solidFill>
                <a:latin typeface="Meiryo" charset="-128"/>
                <a:ea typeface="Meiryo" charset="-128"/>
                <a:cs typeface="Meiryo" charset="-128"/>
              </a:rPr>
              <a:t>(25</a:t>
            </a:r>
            <a:r>
              <a:rPr lang="ja-JP" altLang="en-US" sz="1463" b="1" dirty="0">
                <a:solidFill>
                  <a:srgbClr val="0070C0"/>
                </a:solidFill>
                <a:latin typeface="Meiryo" charset="-128"/>
                <a:ea typeface="Meiryo" charset="-128"/>
                <a:cs typeface="Meiryo" charset="-128"/>
              </a:rPr>
              <a:t>回以上アクセス）</a:t>
            </a:r>
            <a:endParaRPr lang="en-US" altLang="ja-JP" sz="1463" b="1" dirty="0">
              <a:solidFill>
                <a:srgbClr val="0070C0"/>
              </a:solidFill>
              <a:latin typeface="Meiryo" charset="-128"/>
              <a:ea typeface="Meiryo" charset="-128"/>
              <a:cs typeface="Meiryo" charset="-128"/>
            </a:endParaRPr>
          </a:p>
          <a:p>
            <a:r>
              <a:rPr lang="ja-JP" altLang="en-US" sz="1463" b="1" dirty="0">
                <a:solidFill>
                  <a:srgbClr val="FF0000"/>
                </a:solidFill>
                <a:latin typeface="Meiryo" charset="-128"/>
                <a:ea typeface="Meiryo" charset="-128"/>
                <a:cs typeface="Meiryo" charset="-128"/>
              </a:rPr>
              <a:t>ライトユーザー</a:t>
            </a:r>
            <a:r>
              <a:rPr lang="en-US" altLang="ja-JP" sz="1463" b="1" dirty="0">
                <a:solidFill>
                  <a:srgbClr val="FF0000"/>
                </a:solidFill>
                <a:latin typeface="Meiryo" charset="-128"/>
                <a:ea typeface="Meiryo" charset="-128"/>
                <a:cs typeface="Meiryo" charset="-128"/>
              </a:rPr>
              <a:t>(24</a:t>
            </a:r>
            <a:r>
              <a:rPr lang="ja-JP" altLang="en-US" sz="1463" b="1" dirty="0">
                <a:solidFill>
                  <a:srgbClr val="FF0000"/>
                </a:solidFill>
                <a:latin typeface="Meiryo" charset="-128"/>
                <a:ea typeface="Meiryo" charset="-128"/>
                <a:cs typeface="Meiryo" charset="-128"/>
              </a:rPr>
              <a:t>回以下アクセス）</a:t>
            </a:r>
            <a:endParaRPr lang="en-US" altLang="ja-JP" sz="1463" b="1" dirty="0">
              <a:solidFill>
                <a:srgbClr val="FF0000"/>
              </a:solidFill>
              <a:latin typeface="Meiryo" charset="-128"/>
              <a:ea typeface="Meiryo" charset="-128"/>
              <a:cs typeface="Meiryo" charset="-128"/>
            </a:endParaRPr>
          </a:p>
        </p:txBody>
      </p:sp>
    </p:spTree>
    <p:extLst>
      <p:ext uri="{BB962C8B-B14F-4D97-AF65-F5344CB8AC3E}">
        <p14:creationId xmlns:p14="http://schemas.microsoft.com/office/powerpoint/2010/main" val="30266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729151D-CE55-7E42-832B-7FF00925611E}"/>
              </a:ext>
            </a:extLst>
          </p:cNvPr>
          <p:cNvSpPr>
            <a:spLocks noGrp="1"/>
          </p:cNvSpPr>
          <p:nvPr>
            <p:ph type="title"/>
          </p:nvPr>
        </p:nvSpPr>
        <p:spPr/>
        <p:txBody>
          <a:bodyPr/>
          <a:lstStyle/>
          <a:p>
            <a:r>
              <a:rPr lang="en-US" altLang="ja-JP" dirty="0"/>
              <a:t>(</a:t>
            </a:r>
            <a:r>
              <a:rPr lang="ja-JP" altLang="en-US"/>
              <a:t>演習</a:t>
            </a:r>
            <a:r>
              <a:rPr lang="en-US" altLang="ja-JP" dirty="0"/>
              <a:t>5)</a:t>
            </a:r>
            <a:r>
              <a:rPr lang="ja-JP" altLang="en-US"/>
              <a:t>人事データ可視化</a:t>
            </a:r>
            <a:r>
              <a:rPr lang="en-US" altLang="ja-JP" dirty="0"/>
              <a:t>2</a:t>
            </a:r>
            <a:endParaRPr kumimoji="1" lang="ja-JP" altLang="en-US"/>
          </a:p>
        </p:txBody>
      </p:sp>
      <p:pic>
        <p:nvPicPr>
          <p:cNvPr id="5" name="図 4">
            <a:extLst>
              <a:ext uri="{FF2B5EF4-FFF2-40B4-BE49-F238E27FC236}">
                <a16:creationId xmlns:a16="http://schemas.microsoft.com/office/drawing/2014/main" id="{6B9161ED-E043-AE49-A9B9-983FED0751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0979" y="1586431"/>
            <a:ext cx="9212841" cy="3685138"/>
          </a:xfrm>
          <a:prstGeom prst="rect">
            <a:avLst/>
          </a:prstGeom>
        </p:spPr>
      </p:pic>
    </p:spTree>
    <p:extLst>
      <p:ext uri="{BB962C8B-B14F-4D97-AF65-F5344CB8AC3E}">
        <p14:creationId xmlns:p14="http://schemas.microsoft.com/office/powerpoint/2010/main" val="24423805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b="1" dirty="0"/>
              <a:t>移動平均法</a:t>
            </a:r>
            <a:endParaRPr kumimoji="1" lang="ja-JP" altLang="en-US" b="1" dirty="0"/>
          </a:p>
        </p:txBody>
      </p:sp>
    </p:spTree>
    <p:extLst>
      <p:ext uri="{BB962C8B-B14F-4D97-AF65-F5344CB8AC3E}">
        <p14:creationId xmlns:p14="http://schemas.microsoft.com/office/powerpoint/2010/main" val="33726765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移動平均法を使ったトレンドの抽出</a:t>
            </a:r>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255" y="1881808"/>
            <a:ext cx="8905565" cy="4728543"/>
          </a:xfrm>
          <a:prstGeom prst="rect">
            <a:avLst/>
          </a:prstGeom>
        </p:spPr>
      </p:pic>
      <p:sp>
        <p:nvSpPr>
          <p:cNvPr id="8" name="テキスト ボックス 7">
            <a:extLst>
              <a:ext uri="{FF2B5EF4-FFF2-40B4-BE49-F238E27FC236}">
                <a16:creationId xmlns:a16="http://schemas.microsoft.com/office/drawing/2014/main" id="{ADBCE286-EB0C-A94B-BAA8-DDFA7590B5A4}"/>
              </a:ext>
            </a:extLst>
          </p:cNvPr>
          <p:cNvSpPr txBox="1"/>
          <p:nvPr/>
        </p:nvSpPr>
        <p:spPr>
          <a:xfrm>
            <a:off x="168355" y="2988777"/>
            <a:ext cx="325041" cy="1442318"/>
          </a:xfrm>
          <a:prstGeom prst="rect">
            <a:avLst/>
          </a:prstGeom>
          <a:noFill/>
        </p:spPr>
        <p:txBody>
          <a:bodyPr wrap="square" rtlCol="0">
            <a:spAutoFit/>
          </a:bodyPr>
          <a:lstStyle/>
          <a:p>
            <a:r>
              <a:rPr lang="ja-JP" altLang="en-US" sz="1462" b="1"/>
              <a:t>アクセス数</a:t>
            </a:r>
            <a:endParaRPr lang="en-US" altLang="ja-JP" sz="1462" b="1" dirty="0"/>
          </a:p>
          <a:p>
            <a:endParaRPr lang="ja-JP" altLang="en-US" sz="1462" b="1" dirty="0"/>
          </a:p>
        </p:txBody>
      </p:sp>
    </p:spTree>
    <p:extLst>
      <p:ext uri="{BB962C8B-B14F-4D97-AF65-F5344CB8AC3E}">
        <p14:creationId xmlns:p14="http://schemas.microsoft.com/office/powerpoint/2010/main" val="2956682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795562" y="1275311"/>
            <a:ext cx="1071078" cy="39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682" y="1877096"/>
            <a:ext cx="8623644" cy="4337967"/>
          </a:xfrm>
          <a:prstGeom prst="rect">
            <a:avLst/>
          </a:prstGeom>
        </p:spPr>
      </p:pic>
      <p:sp>
        <p:nvSpPr>
          <p:cNvPr id="5" name="コンテンツ プレースホルダー 3"/>
          <p:cNvSpPr txBox="1">
            <a:spLocks/>
          </p:cNvSpPr>
          <p:nvPr/>
        </p:nvSpPr>
        <p:spPr>
          <a:xfrm>
            <a:off x="736072" y="1282236"/>
            <a:ext cx="8543925" cy="407420"/>
          </a:xfrm>
          <a:prstGeom prst="rect">
            <a:avLst/>
          </a:prstGeom>
          <a:noFill/>
        </p:spPr>
        <p:txBody>
          <a:bodyPr vert="horz" wrap="square" lIns="74295" tIns="37148" rIns="74295" bIns="37148" rtlCol="0">
            <a:sp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buNone/>
            </a:pPr>
            <a:r>
              <a:rPr lang="ja-JP" altLang="en-US" sz="2400" b="1"/>
              <a:t>時系列</a:t>
            </a:r>
            <a:r>
              <a:rPr lang="ja-JP" altLang="en-US" sz="2400" b="1" dirty="0"/>
              <a:t>データ　</a:t>
            </a:r>
            <a:endParaRPr lang="en-US" altLang="ja-JP" sz="2400" b="1" dirty="0"/>
          </a:p>
        </p:txBody>
      </p:sp>
      <p:sp>
        <p:nvSpPr>
          <p:cNvPr id="2" name="正方形/長方形 1"/>
          <p:cNvSpPr/>
          <p:nvPr/>
        </p:nvSpPr>
        <p:spPr>
          <a:xfrm>
            <a:off x="3282824" y="1234916"/>
            <a:ext cx="5668539" cy="461665"/>
          </a:xfrm>
          <a:prstGeom prst="rect">
            <a:avLst/>
          </a:prstGeom>
        </p:spPr>
        <p:txBody>
          <a:bodyPr wrap="none">
            <a:spAutoFit/>
          </a:bodyPr>
          <a:lstStyle/>
          <a:p>
            <a:r>
              <a:rPr lang="ja-JP" altLang="en-US" sz="2400" b="1" dirty="0"/>
              <a:t>＝　トレンド＋　周期変動</a:t>
            </a:r>
            <a:r>
              <a:rPr lang="ja-JP" altLang="en-US" sz="2400" b="1" dirty="0">
                <a:solidFill>
                  <a:srgbClr val="FF0000"/>
                </a:solidFill>
              </a:rPr>
              <a:t>　</a:t>
            </a:r>
            <a:r>
              <a:rPr lang="ja-JP" altLang="en-US" sz="2400" b="1" dirty="0"/>
              <a:t>＋　不規則変動</a:t>
            </a:r>
            <a:endParaRPr lang="en-US" altLang="ja-JP" sz="2400" b="1" dirty="0"/>
          </a:p>
        </p:txBody>
      </p:sp>
      <p:sp>
        <p:nvSpPr>
          <p:cNvPr id="7" name="タイトル 1"/>
          <p:cNvSpPr>
            <a:spLocks noGrp="1"/>
          </p:cNvSpPr>
          <p:nvPr>
            <p:ph type="title"/>
          </p:nvPr>
        </p:nvSpPr>
        <p:spPr>
          <a:xfrm>
            <a:off x="133351" y="365127"/>
            <a:ext cx="9477375" cy="673100"/>
          </a:xfrm>
        </p:spPr>
        <p:txBody>
          <a:bodyPr/>
          <a:lstStyle/>
          <a:p>
            <a:r>
              <a:rPr lang="ja-JP" altLang="en-US" b="1"/>
              <a:t>移動平均法を使ったトレンドの抽出</a:t>
            </a:r>
            <a:endParaRPr kumimoji="1" lang="ja-JP" altLang="en-US" b="1" dirty="0"/>
          </a:p>
        </p:txBody>
      </p:sp>
      <p:sp>
        <p:nvSpPr>
          <p:cNvPr id="8" name="テキスト ボックス 7">
            <a:extLst>
              <a:ext uri="{FF2B5EF4-FFF2-40B4-BE49-F238E27FC236}">
                <a16:creationId xmlns:a16="http://schemas.microsoft.com/office/drawing/2014/main" id="{01B37188-69C6-604F-8E47-254FF90E1F16}"/>
              </a:ext>
            </a:extLst>
          </p:cNvPr>
          <p:cNvSpPr txBox="1"/>
          <p:nvPr/>
        </p:nvSpPr>
        <p:spPr>
          <a:xfrm>
            <a:off x="168355" y="2988777"/>
            <a:ext cx="325041" cy="1442318"/>
          </a:xfrm>
          <a:prstGeom prst="rect">
            <a:avLst/>
          </a:prstGeom>
          <a:noFill/>
        </p:spPr>
        <p:txBody>
          <a:bodyPr wrap="square" rtlCol="0">
            <a:spAutoFit/>
          </a:bodyPr>
          <a:lstStyle/>
          <a:p>
            <a:r>
              <a:rPr lang="ja-JP" altLang="en-US" sz="1462" b="1"/>
              <a:t>アクセス数</a:t>
            </a:r>
            <a:endParaRPr lang="en-US" altLang="ja-JP" sz="1462" b="1" dirty="0"/>
          </a:p>
          <a:p>
            <a:endParaRPr lang="ja-JP" altLang="en-US" sz="1462" b="1" dirty="0"/>
          </a:p>
        </p:txBody>
      </p:sp>
    </p:spTree>
    <p:extLst>
      <p:ext uri="{BB962C8B-B14F-4D97-AF65-F5344CB8AC3E}">
        <p14:creationId xmlns:p14="http://schemas.microsoft.com/office/powerpoint/2010/main" val="3051573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185593"/>
            <a:ext cx="8543925" cy="884404"/>
          </a:xfrm>
        </p:spPr>
        <p:txBody>
          <a:bodyPr/>
          <a:lstStyle/>
          <a:p>
            <a:r>
              <a:rPr lang="ja-JP" altLang="en-US" b="1"/>
              <a:t>移動平均法を使ったトレンドの抽出</a:t>
            </a:r>
            <a:endParaRPr kumimoji="1" lang="ja-JP" altLang="en-US" dirty="0">
              <a:latin typeface="Meiryo" charset="-128"/>
              <a:ea typeface="Meiryo" charset="-128"/>
              <a:cs typeface="Meiryo" charset="-128"/>
            </a:endParaRPr>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851" y="1908704"/>
            <a:ext cx="8647113" cy="4306358"/>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1039" y="1908705"/>
            <a:ext cx="8543925" cy="4306359"/>
          </a:xfrm>
          <a:prstGeom prst="rect">
            <a:avLst/>
          </a:prstGeom>
        </p:spPr>
      </p:pic>
      <p:graphicFrame>
        <p:nvGraphicFramePr>
          <p:cNvPr id="8" name="表 7"/>
          <p:cNvGraphicFramePr>
            <a:graphicFrameLocks noGrp="1"/>
          </p:cNvGraphicFramePr>
          <p:nvPr/>
        </p:nvGraphicFramePr>
        <p:xfrm>
          <a:off x="2517775" y="1971916"/>
          <a:ext cx="1362076" cy="2138045"/>
        </p:xfrm>
        <a:graphic>
          <a:graphicData uri="http://schemas.openxmlformats.org/drawingml/2006/table">
            <a:tbl>
              <a:tblPr firstRow="1" bandRow="1">
                <a:tableStyleId>{2D5ABB26-0587-4C30-8999-92F81FD0307C}</a:tableStyleId>
              </a:tblPr>
              <a:tblGrid>
                <a:gridCol w="681038">
                  <a:extLst>
                    <a:ext uri="{9D8B030D-6E8A-4147-A177-3AD203B41FA5}">
                      <a16:colId xmlns:a16="http://schemas.microsoft.com/office/drawing/2014/main" val="20000"/>
                    </a:ext>
                  </a:extLst>
                </a:gridCol>
                <a:gridCol w="681038">
                  <a:extLst>
                    <a:ext uri="{9D8B030D-6E8A-4147-A177-3AD203B41FA5}">
                      <a16:colId xmlns:a16="http://schemas.microsoft.com/office/drawing/2014/main" val="20001"/>
                    </a:ext>
                  </a:extLst>
                </a:gridCol>
              </a:tblGrid>
              <a:tr h="305435">
                <a:tc>
                  <a:txBody>
                    <a:bodyPr/>
                    <a:lstStyle/>
                    <a:p>
                      <a:r>
                        <a:rPr kumimoji="1" lang="en-US" altLang="ja-JP" sz="1500" b="1" dirty="0">
                          <a:solidFill>
                            <a:srgbClr val="FF0000"/>
                          </a:solidFill>
                        </a:rPr>
                        <a:t>6/1</a:t>
                      </a:r>
                      <a:endParaRPr kumimoji="1" lang="ja-JP" altLang="en-US" sz="1500" b="1" dirty="0">
                        <a:solidFill>
                          <a:srgbClr val="FF0000"/>
                        </a:solidFill>
                      </a:endParaRPr>
                    </a:p>
                  </a:txBody>
                  <a:tcPr marL="74295" marR="74295" marT="37148" marB="37148"/>
                </a:tc>
                <a:tc>
                  <a:txBody>
                    <a:bodyPr/>
                    <a:lstStyle/>
                    <a:p>
                      <a:pPr algn="r" fontAlgn="b"/>
                      <a:r>
                        <a:rPr lang="ru-RU" sz="1500" b="1" i="0" u="none" strike="noStrike" dirty="0">
                          <a:solidFill>
                            <a:srgbClr val="FF0000"/>
                          </a:solidFill>
                          <a:effectLst/>
                          <a:latin typeface="Yu Gothic" charset="-128"/>
                        </a:rPr>
                        <a:t>857</a:t>
                      </a:r>
                    </a:p>
                  </a:txBody>
                  <a:tcPr marL="5159" marR="5159" marT="5159" marB="0" anchor="b"/>
                </a:tc>
                <a:extLst>
                  <a:ext uri="{0D108BD9-81ED-4DB2-BD59-A6C34878D82A}">
                    <a16:rowId xmlns:a16="http://schemas.microsoft.com/office/drawing/2014/main" val="10000"/>
                  </a:ext>
                </a:extLst>
              </a:tr>
              <a:tr h="305435">
                <a:tc>
                  <a:txBody>
                    <a:bodyPr/>
                    <a:lstStyle/>
                    <a:p>
                      <a:r>
                        <a:rPr kumimoji="1" lang="en-US" altLang="ja-JP" sz="1500" b="1" dirty="0">
                          <a:solidFill>
                            <a:srgbClr val="FF0000"/>
                          </a:solidFill>
                        </a:rPr>
                        <a:t>6/2</a:t>
                      </a:r>
                      <a:endParaRPr kumimoji="1" lang="ja-JP" altLang="en-US" sz="1500" b="1" dirty="0">
                        <a:solidFill>
                          <a:srgbClr val="FF0000"/>
                        </a:solidFill>
                      </a:endParaRPr>
                    </a:p>
                  </a:txBody>
                  <a:tcPr marL="74295" marR="74295" marT="37148" marB="37148"/>
                </a:tc>
                <a:tc>
                  <a:txBody>
                    <a:bodyPr/>
                    <a:lstStyle/>
                    <a:p>
                      <a:pPr algn="r" fontAlgn="b"/>
                      <a:r>
                        <a:rPr lang="fi-FI" sz="1500" b="1" i="0" u="none" strike="noStrike" dirty="0">
                          <a:solidFill>
                            <a:srgbClr val="FF0000"/>
                          </a:solidFill>
                          <a:effectLst/>
                          <a:latin typeface="Yu Gothic" charset="-128"/>
                        </a:rPr>
                        <a:t>1014</a:t>
                      </a:r>
                    </a:p>
                  </a:txBody>
                  <a:tcPr marL="5159" marR="5159" marT="5159" marB="0" anchor="b"/>
                </a:tc>
                <a:extLst>
                  <a:ext uri="{0D108BD9-81ED-4DB2-BD59-A6C34878D82A}">
                    <a16:rowId xmlns:a16="http://schemas.microsoft.com/office/drawing/2014/main" val="10001"/>
                  </a:ext>
                </a:extLst>
              </a:tr>
              <a:tr h="305435">
                <a:tc>
                  <a:txBody>
                    <a:bodyPr/>
                    <a:lstStyle/>
                    <a:p>
                      <a:r>
                        <a:rPr kumimoji="1" lang="en-US" altLang="ja-JP" sz="1500" b="1" dirty="0">
                          <a:solidFill>
                            <a:srgbClr val="FF0000"/>
                          </a:solidFill>
                        </a:rPr>
                        <a:t>6/3</a:t>
                      </a:r>
                      <a:endParaRPr kumimoji="1" lang="ja-JP" altLang="en-US" sz="1500" b="1" dirty="0">
                        <a:solidFill>
                          <a:srgbClr val="FF0000"/>
                        </a:solidFill>
                      </a:endParaRPr>
                    </a:p>
                  </a:txBody>
                  <a:tcPr marL="74295" marR="74295" marT="37148" marB="37148"/>
                </a:tc>
                <a:tc>
                  <a:txBody>
                    <a:bodyPr/>
                    <a:lstStyle/>
                    <a:p>
                      <a:pPr algn="r" fontAlgn="b"/>
                      <a:r>
                        <a:rPr lang="fi-FI" sz="1500" b="1" i="0" u="none" strike="noStrike" dirty="0">
                          <a:solidFill>
                            <a:srgbClr val="FF0000"/>
                          </a:solidFill>
                          <a:effectLst/>
                          <a:latin typeface="Yu Gothic" charset="-128"/>
                        </a:rPr>
                        <a:t>918</a:t>
                      </a:r>
                    </a:p>
                  </a:txBody>
                  <a:tcPr marL="5159" marR="5159" marT="5159" marB="0" anchor="b"/>
                </a:tc>
                <a:extLst>
                  <a:ext uri="{0D108BD9-81ED-4DB2-BD59-A6C34878D82A}">
                    <a16:rowId xmlns:a16="http://schemas.microsoft.com/office/drawing/2014/main" val="10002"/>
                  </a:ext>
                </a:extLst>
              </a:tr>
              <a:tr h="305435">
                <a:tc>
                  <a:txBody>
                    <a:bodyPr/>
                    <a:lstStyle/>
                    <a:p>
                      <a:r>
                        <a:rPr kumimoji="1" lang="en-US" altLang="ja-JP" sz="1500" b="1" dirty="0">
                          <a:solidFill>
                            <a:srgbClr val="FF0000"/>
                          </a:solidFill>
                        </a:rPr>
                        <a:t>6/4</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754</a:t>
                      </a:r>
                    </a:p>
                  </a:txBody>
                  <a:tcPr marL="5159" marR="5159" marT="5159" marB="0" anchor="b"/>
                </a:tc>
                <a:extLst>
                  <a:ext uri="{0D108BD9-81ED-4DB2-BD59-A6C34878D82A}">
                    <a16:rowId xmlns:a16="http://schemas.microsoft.com/office/drawing/2014/main" val="10003"/>
                  </a:ext>
                </a:extLst>
              </a:tr>
              <a:tr h="305435">
                <a:tc>
                  <a:txBody>
                    <a:bodyPr/>
                    <a:lstStyle/>
                    <a:p>
                      <a:r>
                        <a:rPr kumimoji="1" lang="en-US" altLang="ja-JP" sz="1500" b="1">
                          <a:solidFill>
                            <a:srgbClr val="FF0000"/>
                          </a:solidFill>
                        </a:rPr>
                        <a:t>6/5</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769</a:t>
                      </a:r>
                    </a:p>
                  </a:txBody>
                  <a:tcPr marL="5159" marR="5159" marT="5159" marB="0" anchor="b"/>
                </a:tc>
                <a:extLst>
                  <a:ext uri="{0D108BD9-81ED-4DB2-BD59-A6C34878D82A}">
                    <a16:rowId xmlns:a16="http://schemas.microsoft.com/office/drawing/2014/main" val="10004"/>
                  </a:ext>
                </a:extLst>
              </a:tr>
              <a:tr h="305435">
                <a:tc>
                  <a:txBody>
                    <a:bodyPr/>
                    <a:lstStyle/>
                    <a:p>
                      <a:r>
                        <a:rPr kumimoji="1" lang="en-US" altLang="ja-JP" sz="1500" b="1" dirty="0">
                          <a:solidFill>
                            <a:srgbClr val="FF0000"/>
                          </a:solidFill>
                        </a:rPr>
                        <a:t>6/6</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864</a:t>
                      </a:r>
                    </a:p>
                  </a:txBody>
                  <a:tcPr marL="5159" marR="5159" marT="5159" marB="0" anchor="b"/>
                </a:tc>
                <a:extLst>
                  <a:ext uri="{0D108BD9-81ED-4DB2-BD59-A6C34878D82A}">
                    <a16:rowId xmlns:a16="http://schemas.microsoft.com/office/drawing/2014/main" val="10005"/>
                  </a:ext>
                </a:extLst>
              </a:tr>
              <a:tr h="305435">
                <a:tc>
                  <a:txBody>
                    <a:bodyPr/>
                    <a:lstStyle/>
                    <a:p>
                      <a:r>
                        <a:rPr kumimoji="1" lang="en-US" altLang="ja-JP" sz="1500" b="1" dirty="0">
                          <a:solidFill>
                            <a:srgbClr val="FF0000"/>
                          </a:solidFill>
                        </a:rPr>
                        <a:t>6/7</a:t>
                      </a:r>
                      <a:endParaRPr kumimoji="1" lang="ja-JP" altLang="en-US" sz="1500" b="1" dirty="0">
                        <a:solidFill>
                          <a:srgbClr val="FF0000"/>
                        </a:solidFill>
                      </a:endParaRPr>
                    </a:p>
                  </a:txBody>
                  <a:tcPr marL="74295" marR="74295" marT="37148" marB="37148"/>
                </a:tc>
                <a:tc>
                  <a:txBody>
                    <a:bodyPr/>
                    <a:lstStyle/>
                    <a:p>
                      <a:pPr algn="r" fontAlgn="b"/>
                      <a:r>
                        <a:rPr lang="is-IS" sz="1500" b="1" i="0" u="none" strike="noStrike" dirty="0">
                          <a:solidFill>
                            <a:srgbClr val="FF0000"/>
                          </a:solidFill>
                          <a:effectLst/>
                          <a:latin typeface="Yu Gothic" charset="-128"/>
                        </a:rPr>
                        <a:t>1259</a:t>
                      </a:r>
                    </a:p>
                  </a:txBody>
                  <a:tcPr marL="5159" marR="5159" marT="5159" marB="0" anchor="b"/>
                </a:tc>
                <a:extLst>
                  <a:ext uri="{0D108BD9-81ED-4DB2-BD59-A6C34878D82A}">
                    <a16:rowId xmlns:a16="http://schemas.microsoft.com/office/drawing/2014/main" val="10006"/>
                  </a:ext>
                </a:extLst>
              </a:tr>
            </a:tbl>
          </a:graphicData>
        </a:graphic>
      </p:graphicFrame>
      <p:grpSp>
        <p:nvGrpSpPr>
          <p:cNvPr id="11" name="図形グループ 10"/>
          <p:cNvGrpSpPr/>
          <p:nvPr/>
        </p:nvGrpSpPr>
        <p:grpSpPr>
          <a:xfrm>
            <a:off x="4096544" y="1971917"/>
            <a:ext cx="1620044" cy="426509"/>
            <a:chOff x="5029200" y="1557865"/>
            <a:chExt cx="1993900" cy="524934"/>
          </a:xfrm>
        </p:grpSpPr>
        <p:sp>
          <p:nvSpPr>
            <p:cNvPr id="9" name="右矢印 8"/>
            <p:cNvSpPr/>
            <p:nvPr/>
          </p:nvSpPr>
          <p:spPr>
            <a:xfrm>
              <a:off x="5029200" y="1557865"/>
              <a:ext cx="643467" cy="52493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2"/>
            </a:p>
          </p:txBody>
        </p:sp>
        <p:sp>
          <p:nvSpPr>
            <p:cNvPr id="10" name="テキスト ボックス 9"/>
            <p:cNvSpPr txBox="1"/>
            <p:nvPr/>
          </p:nvSpPr>
          <p:spPr>
            <a:xfrm>
              <a:off x="5837767" y="1635666"/>
              <a:ext cx="1185333" cy="390561"/>
            </a:xfrm>
            <a:prstGeom prst="rect">
              <a:avLst/>
            </a:prstGeom>
            <a:noFill/>
          </p:spPr>
          <p:txBody>
            <a:bodyPr wrap="square" rtlCol="0">
              <a:spAutoFit/>
            </a:bodyPr>
            <a:lstStyle/>
            <a:p>
              <a:r>
                <a:rPr lang="en-US" altLang="ja-JP" sz="1462" b="1" dirty="0">
                  <a:solidFill>
                    <a:srgbClr val="0070C0"/>
                  </a:solidFill>
                </a:rPr>
                <a:t>919</a:t>
              </a:r>
              <a:endParaRPr lang="ja-JP" altLang="en-US" sz="1462" b="1" dirty="0">
                <a:solidFill>
                  <a:srgbClr val="0070C0"/>
                </a:solidFill>
              </a:endParaRPr>
            </a:p>
          </p:txBody>
        </p:sp>
      </p:grpSp>
      <p:pic>
        <p:nvPicPr>
          <p:cNvPr id="12" name="図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039" y="1908704"/>
            <a:ext cx="8543925" cy="4306358"/>
          </a:xfrm>
          <a:prstGeom prst="rect">
            <a:avLst/>
          </a:prstGeom>
        </p:spPr>
      </p:pic>
      <p:pic>
        <p:nvPicPr>
          <p:cNvPr id="14" name="図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7570" y="1908705"/>
            <a:ext cx="8567393" cy="4306359"/>
          </a:xfrm>
          <a:prstGeom prst="rect">
            <a:avLst/>
          </a:prstGeom>
        </p:spPr>
      </p:pic>
      <p:graphicFrame>
        <p:nvGraphicFramePr>
          <p:cNvPr id="15" name="表 14"/>
          <p:cNvGraphicFramePr>
            <a:graphicFrameLocks noGrp="1"/>
          </p:cNvGraphicFramePr>
          <p:nvPr/>
        </p:nvGraphicFramePr>
        <p:xfrm>
          <a:off x="2641600" y="2095741"/>
          <a:ext cx="1362076" cy="2138045"/>
        </p:xfrm>
        <a:graphic>
          <a:graphicData uri="http://schemas.openxmlformats.org/drawingml/2006/table">
            <a:tbl>
              <a:tblPr firstRow="1" bandRow="1">
                <a:tableStyleId>{2D5ABB26-0587-4C30-8999-92F81FD0307C}</a:tableStyleId>
              </a:tblPr>
              <a:tblGrid>
                <a:gridCol w="681038">
                  <a:extLst>
                    <a:ext uri="{9D8B030D-6E8A-4147-A177-3AD203B41FA5}">
                      <a16:colId xmlns:a16="http://schemas.microsoft.com/office/drawing/2014/main" val="20000"/>
                    </a:ext>
                  </a:extLst>
                </a:gridCol>
                <a:gridCol w="681038">
                  <a:extLst>
                    <a:ext uri="{9D8B030D-6E8A-4147-A177-3AD203B41FA5}">
                      <a16:colId xmlns:a16="http://schemas.microsoft.com/office/drawing/2014/main" val="20001"/>
                    </a:ext>
                  </a:extLst>
                </a:gridCol>
              </a:tblGrid>
              <a:tr h="305435">
                <a:tc>
                  <a:txBody>
                    <a:bodyPr/>
                    <a:lstStyle/>
                    <a:p>
                      <a:r>
                        <a:rPr kumimoji="1" lang="en-US" altLang="ja-JP" sz="1500" b="1" dirty="0">
                          <a:solidFill>
                            <a:srgbClr val="FF0000"/>
                          </a:solidFill>
                        </a:rPr>
                        <a:t>6/2</a:t>
                      </a:r>
                      <a:endParaRPr kumimoji="1" lang="ja-JP" altLang="en-US" sz="1500" b="1" dirty="0">
                        <a:solidFill>
                          <a:srgbClr val="FF0000"/>
                        </a:solidFill>
                      </a:endParaRPr>
                    </a:p>
                  </a:txBody>
                  <a:tcPr marL="74295" marR="74295" marT="37148" marB="37148"/>
                </a:tc>
                <a:tc>
                  <a:txBody>
                    <a:bodyPr/>
                    <a:lstStyle/>
                    <a:p>
                      <a:pPr algn="r" fontAlgn="b"/>
                      <a:r>
                        <a:rPr lang="fi-FI" sz="1500" b="1" i="0" u="none" strike="noStrike" dirty="0">
                          <a:solidFill>
                            <a:srgbClr val="FF0000"/>
                          </a:solidFill>
                          <a:effectLst/>
                          <a:latin typeface="Yu Gothic" charset="-128"/>
                        </a:rPr>
                        <a:t>1014</a:t>
                      </a:r>
                    </a:p>
                  </a:txBody>
                  <a:tcPr marL="5159" marR="5159" marT="5159" marB="0" anchor="b"/>
                </a:tc>
                <a:extLst>
                  <a:ext uri="{0D108BD9-81ED-4DB2-BD59-A6C34878D82A}">
                    <a16:rowId xmlns:a16="http://schemas.microsoft.com/office/drawing/2014/main" val="10000"/>
                  </a:ext>
                </a:extLst>
              </a:tr>
              <a:tr h="305435">
                <a:tc>
                  <a:txBody>
                    <a:bodyPr/>
                    <a:lstStyle/>
                    <a:p>
                      <a:r>
                        <a:rPr kumimoji="1" lang="en-US" altLang="ja-JP" sz="1500" b="1" dirty="0">
                          <a:solidFill>
                            <a:srgbClr val="FF0000"/>
                          </a:solidFill>
                        </a:rPr>
                        <a:t>6/3</a:t>
                      </a:r>
                      <a:endParaRPr kumimoji="1" lang="ja-JP" altLang="en-US" sz="1500" b="1" dirty="0">
                        <a:solidFill>
                          <a:srgbClr val="FF0000"/>
                        </a:solidFill>
                      </a:endParaRPr>
                    </a:p>
                  </a:txBody>
                  <a:tcPr marL="74295" marR="74295" marT="37148" marB="37148"/>
                </a:tc>
                <a:tc>
                  <a:txBody>
                    <a:bodyPr/>
                    <a:lstStyle/>
                    <a:p>
                      <a:pPr algn="r" fontAlgn="b"/>
                      <a:r>
                        <a:rPr lang="fi-FI" sz="1500" b="1" i="0" u="none" strike="noStrike" dirty="0">
                          <a:solidFill>
                            <a:srgbClr val="FF0000"/>
                          </a:solidFill>
                          <a:effectLst/>
                          <a:latin typeface="Yu Gothic" charset="-128"/>
                        </a:rPr>
                        <a:t>918</a:t>
                      </a:r>
                    </a:p>
                  </a:txBody>
                  <a:tcPr marL="5159" marR="5159" marT="5159" marB="0" anchor="b"/>
                </a:tc>
                <a:extLst>
                  <a:ext uri="{0D108BD9-81ED-4DB2-BD59-A6C34878D82A}">
                    <a16:rowId xmlns:a16="http://schemas.microsoft.com/office/drawing/2014/main" val="10001"/>
                  </a:ext>
                </a:extLst>
              </a:tr>
              <a:tr h="305435">
                <a:tc>
                  <a:txBody>
                    <a:bodyPr/>
                    <a:lstStyle/>
                    <a:p>
                      <a:r>
                        <a:rPr kumimoji="1" lang="en-US" altLang="ja-JP" sz="1500" b="1" dirty="0">
                          <a:solidFill>
                            <a:srgbClr val="FF0000"/>
                          </a:solidFill>
                        </a:rPr>
                        <a:t>6/4</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754</a:t>
                      </a:r>
                    </a:p>
                  </a:txBody>
                  <a:tcPr marL="5159" marR="5159" marT="5159" marB="0" anchor="b"/>
                </a:tc>
                <a:extLst>
                  <a:ext uri="{0D108BD9-81ED-4DB2-BD59-A6C34878D82A}">
                    <a16:rowId xmlns:a16="http://schemas.microsoft.com/office/drawing/2014/main" val="10002"/>
                  </a:ext>
                </a:extLst>
              </a:tr>
              <a:tr h="305435">
                <a:tc>
                  <a:txBody>
                    <a:bodyPr/>
                    <a:lstStyle/>
                    <a:p>
                      <a:r>
                        <a:rPr kumimoji="1" lang="en-US" altLang="ja-JP" sz="1500" b="1">
                          <a:solidFill>
                            <a:srgbClr val="FF0000"/>
                          </a:solidFill>
                        </a:rPr>
                        <a:t>6/5</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769</a:t>
                      </a:r>
                    </a:p>
                  </a:txBody>
                  <a:tcPr marL="5159" marR="5159" marT="5159" marB="0" anchor="b"/>
                </a:tc>
                <a:extLst>
                  <a:ext uri="{0D108BD9-81ED-4DB2-BD59-A6C34878D82A}">
                    <a16:rowId xmlns:a16="http://schemas.microsoft.com/office/drawing/2014/main" val="10003"/>
                  </a:ext>
                </a:extLst>
              </a:tr>
              <a:tr h="305435">
                <a:tc>
                  <a:txBody>
                    <a:bodyPr/>
                    <a:lstStyle/>
                    <a:p>
                      <a:r>
                        <a:rPr kumimoji="1" lang="en-US" altLang="ja-JP" sz="1500" b="1" dirty="0">
                          <a:solidFill>
                            <a:srgbClr val="FF0000"/>
                          </a:solidFill>
                        </a:rPr>
                        <a:t>6/6</a:t>
                      </a:r>
                      <a:endParaRPr kumimoji="1" lang="ja-JP" altLang="en-US" sz="1500" b="1" dirty="0">
                        <a:solidFill>
                          <a:srgbClr val="FF0000"/>
                        </a:solidFill>
                      </a:endParaRPr>
                    </a:p>
                  </a:txBody>
                  <a:tcPr marL="74295" marR="74295" marT="37148" marB="37148"/>
                </a:tc>
                <a:tc>
                  <a:txBody>
                    <a:bodyPr/>
                    <a:lstStyle/>
                    <a:p>
                      <a:pPr algn="r" fontAlgn="b"/>
                      <a:r>
                        <a:rPr lang="en-US" altLang="ja-JP" sz="1500" b="1" i="0" u="none" strike="noStrike" dirty="0">
                          <a:solidFill>
                            <a:srgbClr val="FF0000"/>
                          </a:solidFill>
                          <a:effectLst/>
                          <a:latin typeface="Yu Gothic" charset="-128"/>
                        </a:rPr>
                        <a:t>864</a:t>
                      </a:r>
                    </a:p>
                  </a:txBody>
                  <a:tcPr marL="5159" marR="5159" marT="5159" marB="0" anchor="b"/>
                </a:tc>
                <a:extLst>
                  <a:ext uri="{0D108BD9-81ED-4DB2-BD59-A6C34878D82A}">
                    <a16:rowId xmlns:a16="http://schemas.microsoft.com/office/drawing/2014/main" val="10004"/>
                  </a:ext>
                </a:extLst>
              </a:tr>
              <a:tr h="305435">
                <a:tc>
                  <a:txBody>
                    <a:bodyPr/>
                    <a:lstStyle/>
                    <a:p>
                      <a:r>
                        <a:rPr kumimoji="1" lang="en-US" altLang="ja-JP" sz="1500" b="1" dirty="0">
                          <a:solidFill>
                            <a:srgbClr val="FF0000"/>
                          </a:solidFill>
                        </a:rPr>
                        <a:t>6/7</a:t>
                      </a:r>
                      <a:endParaRPr kumimoji="1" lang="ja-JP" altLang="en-US" sz="1500" b="1" dirty="0">
                        <a:solidFill>
                          <a:srgbClr val="FF0000"/>
                        </a:solidFill>
                      </a:endParaRPr>
                    </a:p>
                  </a:txBody>
                  <a:tcPr marL="74295" marR="74295" marT="37148" marB="37148"/>
                </a:tc>
                <a:tc>
                  <a:txBody>
                    <a:bodyPr/>
                    <a:lstStyle/>
                    <a:p>
                      <a:pPr algn="r" fontAlgn="b"/>
                      <a:r>
                        <a:rPr lang="is-IS" sz="1500" b="1" i="0" u="none" strike="noStrike" dirty="0">
                          <a:solidFill>
                            <a:srgbClr val="FF0000"/>
                          </a:solidFill>
                          <a:effectLst/>
                          <a:latin typeface="Yu Gothic" charset="-128"/>
                        </a:rPr>
                        <a:t>1259</a:t>
                      </a:r>
                    </a:p>
                  </a:txBody>
                  <a:tcPr marL="5159" marR="5159" marT="5159" marB="0" anchor="b"/>
                </a:tc>
                <a:extLst>
                  <a:ext uri="{0D108BD9-81ED-4DB2-BD59-A6C34878D82A}">
                    <a16:rowId xmlns:a16="http://schemas.microsoft.com/office/drawing/2014/main" val="10005"/>
                  </a:ext>
                </a:extLst>
              </a:tr>
              <a:tr h="305435">
                <a:tc>
                  <a:txBody>
                    <a:bodyPr/>
                    <a:lstStyle/>
                    <a:p>
                      <a:r>
                        <a:rPr kumimoji="1" lang="en-US" altLang="ja-JP" sz="1500" b="1" dirty="0">
                          <a:solidFill>
                            <a:srgbClr val="FF0000"/>
                          </a:solidFill>
                        </a:rPr>
                        <a:t>6/8</a:t>
                      </a:r>
                      <a:endParaRPr kumimoji="1" lang="ja-JP" altLang="en-US" sz="1500" b="1" dirty="0">
                        <a:solidFill>
                          <a:srgbClr val="FF0000"/>
                        </a:solidFill>
                      </a:endParaRPr>
                    </a:p>
                  </a:txBody>
                  <a:tcPr marL="74295" marR="74295" marT="37148" marB="37148"/>
                </a:tc>
                <a:tc>
                  <a:txBody>
                    <a:bodyPr/>
                    <a:lstStyle/>
                    <a:p>
                      <a:pPr algn="r" fontAlgn="b"/>
                      <a:r>
                        <a:rPr lang="is-IS" sz="1500" b="1" i="0" u="none" strike="noStrike" dirty="0">
                          <a:solidFill>
                            <a:srgbClr val="FF0000"/>
                          </a:solidFill>
                          <a:effectLst/>
                          <a:latin typeface="Yu Gothic" charset="-128"/>
                        </a:rPr>
                        <a:t>1150</a:t>
                      </a:r>
                    </a:p>
                  </a:txBody>
                  <a:tcPr marL="5159" marR="5159" marT="5159" marB="0" anchor="b"/>
                </a:tc>
                <a:extLst>
                  <a:ext uri="{0D108BD9-81ED-4DB2-BD59-A6C34878D82A}">
                    <a16:rowId xmlns:a16="http://schemas.microsoft.com/office/drawing/2014/main" val="10006"/>
                  </a:ext>
                </a:extLst>
              </a:tr>
            </a:tbl>
          </a:graphicData>
        </a:graphic>
      </p:graphicFrame>
      <p:grpSp>
        <p:nvGrpSpPr>
          <p:cNvPr id="16" name="図形グループ 15"/>
          <p:cNvGrpSpPr/>
          <p:nvPr/>
        </p:nvGrpSpPr>
        <p:grpSpPr>
          <a:xfrm>
            <a:off x="4220369" y="2095742"/>
            <a:ext cx="1620044" cy="426509"/>
            <a:chOff x="5029200" y="1557865"/>
            <a:chExt cx="1993900" cy="524934"/>
          </a:xfrm>
        </p:grpSpPr>
        <p:sp>
          <p:nvSpPr>
            <p:cNvPr id="17" name="右矢印 16"/>
            <p:cNvSpPr/>
            <p:nvPr/>
          </p:nvSpPr>
          <p:spPr>
            <a:xfrm>
              <a:off x="5029200" y="1557865"/>
              <a:ext cx="643467" cy="52493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2"/>
            </a:p>
          </p:txBody>
        </p:sp>
        <p:sp>
          <p:nvSpPr>
            <p:cNvPr id="18" name="テキスト ボックス 17"/>
            <p:cNvSpPr txBox="1"/>
            <p:nvPr/>
          </p:nvSpPr>
          <p:spPr>
            <a:xfrm>
              <a:off x="5837767" y="1635666"/>
              <a:ext cx="1185333" cy="390561"/>
            </a:xfrm>
            <a:prstGeom prst="rect">
              <a:avLst/>
            </a:prstGeom>
            <a:noFill/>
          </p:spPr>
          <p:txBody>
            <a:bodyPr wrap="square" rtlCol="0">
              <a:spAutoFit/>
            </a:bodyPr>
            <a:lstStyle/>
            <a:p>
              <a:r>
                <a:rPr lang="en-US" altLang="ja-JP" sz="1462" b="1" dirty="0">
                  <a:solidFill>
                    <a:srgbClr val="0070C0"/>
                  </a:solidFill>
                </a:rPr>
                <a:t>961</a:t>
              </a:r>
              <a:endParaRPr lang="ja-JP" altLang="en-US" sz="1462" b="1" dirty="0">
                <a:solidFill>
                  <a:srgbClr val="0070C0"/>
                </a:solidFill>
              </a:endParaRPr>
            </a:p>
          </p:txBody>
        </p:sp>
      </p:gr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7570" y="1908703"/>
            <a:ext cx="8567393" cy="4306361"/>
          </a:xfrm>
          <a:prstGeom prst="rect">
            <a:avLst/>
          </a:prstGeom>
        </p:spPr>
      </p:pic>
      <p:pic>
        <p:nvPicPr>
          <p:cNvPr id="20" name="図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7850" y="1877096"/>
            <a:ext cx="8543925" cy="4337966"/>
          </a:xfrm>
          <a:prstGeom prst="rect">
            <a:avLst/>
          </a:prstGeom>
        </p:spPr>
      </p:pic>
      <p:pic>
        <p:nvPicPr>
          <p:cNvPr id="21" name="図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1682" y="1877096"/>
            <a:ext cx="8623644" cy="4337967"/>
          </a:xfrm>
          <a:prstGeom prst="rect">
            <a:avLst/>
          </a:prstGeom>
        </p:spPr>
      </p:pic>
      <p:sp>
        <p:nvSpPr>
          <p:cNvPr id="22" name="テキスト ボックス 21">
            <a:extLst>
              <a:ext uri="{FF2B5EF4-FFF2-40B4-BE49-F238E27FC236}">
                <a16:creationId xmlns:a16="http://schemas.microsoft.com/office/drawing/2014/main" id="{65D6AD39-8E47-F749-B7F7-4414C29C12D0}"/>
              </a:ext>
            </a:extLst>
          </p:cNvPr>
          <p:cNvSpPr txBox="1"/>
          <p:nvPr/>
        </p:nvSpPr>
        <p:spPr>
          <a:xfrm>
            <a:off x="168355" y="2988777"/>
            <a:ext cx="325041" cy="1442318"/>
          </a:xfrm>
          <a:prstGeom prst="rect">
            <a:avLst/>
          </a:prstGeom>
          <a:noFill/>
        </p:spPr>
        <p:txBody>
          <a:bodyPr wrap="square" rtlCol="0">
            <a:spAutoFit/>
          </a:bodyPr>
          <a:lstStyle/>
          <a:p>
            <a:r>
              <a:rPr lang="ja-JP" altLang="en-US" sz="1462" b="1"/>
              <a:t>アクセス数</a:t>
            </a:r>
            <a:endParaRPr lang="en-US" altLang="ja-JP" sz="1462" b="1" dirty="0"/>
          </a:p>
          <a:p>
            <a:endParaRPr lang="ja-JP" altLang="en-US" sz="1462" b="1" dirty="0"/>
          </a:p>
        </p:txBody>
      </p:sp>
    </p:spTree>
    <p:extLst>
      <p:ext uri="{BB962C8B-B14F-4D97-AF65-F5344CB8AC3E}">
        <p14:creationId xmlns:p14="http://schemas.microsoft.com/office/powerpoint/2010/main" val="395749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E1431-4851-3C41-AB87-8B1A27297D8E}"/>
              </a:ext>
            </a:extLst>
          </p:cNvPr>
          <p:cNvSpPr>
            <a:spLocks noGrp="1"/>
          </p:cNvSpPr>
          <p:nvPr>
            <p:ph type="title"/>
          </p:nvPr>
        </p:nvSpPr>
        <p:spPr/>
        <p:txBody>
          <a:bodyPr/>
          <a:lstStyle/>
          <a:p>
            <a:r>
              <a:rPr lang="ja-JP" altLang="en-US" b="1" dirty="0"/>
              <a:t>エクセルハンズオン</a:t>
            </a:r>
            <a:endParaRPr kumimoji="1" lang="ja-JP" altLang="en-US" b="1" dirty="0"/>
          </a:p>
        </p:txBody>
      </p:sp>
      <p:sp>
        <p:nvSpPr>
          <p:cNvPr id="3" name="コンテンツ プレースホルダー 2">
            <a:extLst>
              <a:ext uri="{FF2B5EF4-FFF2-40B4-BE49-F238E27FC236}">
                <a16:creationId xmlns:a16="http://schemas.microsoft.com/office/drawing/2014/main" id="{795004A6-084C-2647-BC30-5BD00887B244}"/>
              </a:ext>
            </a:extLst>
          </p:cNvPr>
          <p:cNvSpPr>
            <a:spLocks noGrp="1"/>
          </p:cNvSpPr>
          <p:nvPr>
            <p:ph idx="1"/>
          </p:nvPr>
        </p:nvSpPr>
        <p:spPr/>
        <p:txBody>
          <a:bodyPr/>
          <a:lstStyle/>
          <a:p>
            <a:pPr>
              <a:lnSpc>
                <a:spcPct val="200000"/>
              </a:lnSpc>
            </a:pPr>
            <a:r>
              <a:rPr lang="ja-JP" altLang="en-US"/>
              <a:t>移動</a:t>
            </a:r>
            <a:r>
              <a:rPr kumimoji="1" lang="ja-JP" altLang="en-US"/>
              <a:t>平均法</a:t>
            </a:r>
            <a:endParaRPr kumimoji="1" lang="en-US" altLang="ja-JP" dirty="0"/>
          </a:p>
          <a:p>
            <a:pPr>
              <a:lnSpc>
                <a:spcPct val="200000"/>
              </a:lnSpc>
            </a:pPr>
            <a:r>
              <a:rPr lang="en-US" altLang="ja-JP" dirty="0"/>
              <a:t>MV</a:t>
            </a:r>
            <a:r>
              <a:rPr lang="ja-JP" altLang="en-US"/>
              <a:t>プロット</a:t>
            </a:r>
            <a:endParaRPr kumimoji="1" lang="en-US" altLang="ja-JP" dirty="0"/>
          </a:p>
        </p:txBody>
      </p:sp>
    </p:spTree>
    <p:extLst>
      <p:ext uri="{BB962C8B-B14F-4D97-AF65-F5344CB8AC3E}">
        <p14:creationId xmlns:p14="http://schemas.microsoft.com/office/powerpoint/2010/main" val="4195008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B7A6CB1-C65F-2A43-A0B4-BC4CE5727429}"/>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2612141" y="1226918"/>
            <a:ext cx="4681717" cy="5200516"/>
          </a:xfrm>
        </p:spPr>
      </p:pic>
      <p:sp>
        <p:nvSpPr>
          <p:cNvPr id="3" name="タイトル 2">
            <a:extLst>
              <a:ext uri="{FF2B5EF4-FFF2-40B4-BE49-F238E27FC236}">
                <a16:creationId xmlns:a16="http://schemas.microsoft.com/office/drawing/2014/main" id="{B6576F37-A278-E045-8232-069DDE9F7D7D}"/>
              </a:ext>
            </a:extLst>
          </p:cNvPr>
          <p:cNvSpPr>
            <a:spLocks noGrp="1"/>
          </p:cNvSpPr>
          <p:nvPr>
            <p:ph type="title"/>
          </p:nvPr>
        </p:nvSpPr>
        <p:spPr/>
        <p:txBody>
          <a:bodyPr/>
          <a:lstStyle/>
          <a:p>
            <a:r>
              <a:rPr lang="en-US" altLang="zh-TW" b="1" dirty="0"/>
              <a:t>(</a:t>
            </a:r>
            <a:r>
              <a:rPr lang="zh-TW" altLang="en-US" b="1" dirty="0"/>
              <a:t>演習</a:t>
            </a:r>
            <a:r>
              <a:rPr lang="en-US" altLang="zh-TW" b="1" dirty="0"/>
              <a:t>6)</a:t>
            </a:r>
            <a:r>
              <a:rPr lang="zh-TW" altLang="en-US" b="1" dirty="0"/>
              <a:t>移動平均法</a:t>
            </a:r>
            <a:endParaRPr kumimoji="1" lang="ja-JP" altLang="en-US" b="1"/>
          </a:p>
        </p:txBody>
      </p:sp>
    </p:spTree>
    <p:extLst>
      <p:ext uri="{BB962C8B-B14F-4D97-AF65-F5344CB8AC3E}">
        <p14:creationId xmlns:p14="http://schemas.microsoft.com/office/powerpoint/2010/main" val="8296463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62B1BD9-8E59-8143-99EA-A203833C42C6}"/>
              </a:ext>
            </a:extLst>
          </p:cNvPr>
          <p:cNvSpPr>
            <a:spLocks noGrp="1"/>
          </p:cNvSpPr>
          <p:nvPr>
            <p:ph type="title"/>
          </p:nvPr>
        </p:nvSpPr>
        <p:spPr/>
        <p:txBody>
          <a:bodyPr/>
          <a:lstStyle/>
          <a:p>
            <a:r>
              <a:rPr lang="en-US" altLang="zh-TW" b="1" dirty="0"/>
              <a:t>(</a:t>
            </a:r>
            <a:r>
              <a:rPr lang="zh-TW" altLang="en-US" b="1" dirty="0"/>
              <a:t>演習</a:t>
            </a:r>
            <a:r>
              <a:rPr lang="en-US" altLang="zh-TW" b="1" dirty="0"/>
              <a:t>6)</a:t>
            </a:r>
            <a:r>
              <a:rPr lang="zh-TW" altLang="en-US" b="1" dirty="0"/>
              <a:t>移動平均法</a:t>
            </a:r>
            <a:endParaRPr kumimoji="1" lang="ja-JP" altLang="en-US" b="1"/>
          </a:p>
        </p:txBody>
      </p:sp>
      <p:pic>
        <p:nvPicPr>
          <p:cNvPr id="7" name="図 6">
            <a:extLst>
              <a:ext uri="{FF2B5EF4-FFF2-40B4-BE49-F238E27FC236}">
                <a16:creationId xmlns:a16="http://schemas.microsoft.com/office/drawing/2014/main" id="{6AD9CCCF-542B-5F40-B0D3-1D7CB77D54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1331" y="1571347"/>
            <a:ext cx="9406720" cy="4616389"/>
          </a:xfrm>
          <a:prstGeom prst="rect">
            <a:avLst/>
          </a:prstGeom>
        </p:spPr>
      </p:pic>
    </p:spTree>
    <p:extLst>
      <p:ext uri="{BB962C8B-B14F-4D97-AF65-F5344CB8AC3E}">
        <p14:creationId xmlns:p14="http://schemas.microsoft.com/office/powerpoint/2010/main" val="12275036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F5AD493-ED76-DB4B-9F9C-75040772A7B1}"/>
              </a:ext>
            </a:extLst>
          </p:cNvPr>
          <p:cNvSpPr>
            <a:spLocks noGrp="1"/>
          </p:cNvSpPr>
          <p:nvPr>
            <p:ph type="title"/>
          </p:nvPr>
        </p:nvSpPr>
        <p:spPr/>
        <p:txBody>
          <a:bodyPr/>
          <a:lstStyle/>
          <a:p>
            <a:r>
              <a:rPr lang="en-US" altLang="ja-JP" b="1" dirty="0"/>
              <a:t>(</a:t>
            </a:r>
            <a:r>
              <a:rPr lang="ja-JP" altLang="en-US" b="1"/>
              <a:t>演習</a:t>
            </a:r>
            <a:r>
              <a:rPr lang="en-US" altLang="ja-JP" b="1" dirty="0"/>
              <a:t>6</a:t>
            </a:r>
            <a:r>
              <a:rPr kumimoji="1" lang="en-US" altLang="ja-JP" b="1" dirty="0"/>
              <a:t>)</a:t>
            </a:r>
            <a:r>
              <a:rPr kumimoji="1" lang="ja-JP" altLang="en-US" b="1"/>
              <a:t>移動平均法</a:t>
            </a:r>
          </a:p>
        </p:txBody>
      </p:sp>
      <p:sp>
        <p:nvSpPr>
          <p:cNvPr id="4" name="テキスト ボックス 3">
            <a:extLst>
              <a:ext uri="{FF2B5EF4-FFF2-40B4-BE49-F238E27FC236}">
                <a16:creationId xmlns:a16="http://schemas.microsoft.com/office/drawing/2014/main" id="{B7DDF1D2-2BC1-E648-8964-283948B0C787}"/>
              </a:ext>
            </a:extLst>
          </p:cNvPr>
          <p:cNvSpPr txBox="1"/>
          <p:nvPr/>
        </p:nvSpPr>
        <p:spPr>
          <a:xfrm>
            <a:off x="2303819" y="1415902"/>
            <a:ext cx="295465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③</a:t>
            </a:r>
            <a:r>
              <a:rPr lang="ja-JP" altLang="en-US">
                <a:latin typeface="メイリオ" panose="020B0604030504040204" pitchFamily="50" charset="-128"/>
                <a:ea typeface="メイリオ" panose="020B0604030504040204" pitchFamily="50" charset="-128"/>
              </a:rPr>
              <a:t>折れ線グラフを作成する</a:t>
            </a:r>
            <a:endParaRPr kumimoji="1" lang="ja-JP" altLang="en-US"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2E8C5373-D6B2-264C-A740-B4F058D7D1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86049" y="1707043"/>
            <a:ext cx="5803854" cy="4909353"/>
          </a:xfrm>
          <a:prstGeom prst="rect">
            <a:avLst/>
          </a:prstGeom>
        </p:spPr>
      </p:pic>
    </p:spTree>
    <p:extLst>
      <p:ext uri="{BB962C8B-B14F-4D97-AF65-F5344CB8AC3E}">
        <p14:creationId xmlns:p14="http://schemas.microsoft.com/office/powerpoint/2010/main" val="26635256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9A0870-E70D-ED44-B678-B8F0F8558658}"/>
              </a:ext>
            </a:extLst>
          </p:cNvPr>
          <p:cNvSpPr>
            <a:spLocks noGrp="1"/>
          </p:cNvSpPr>
          <p:nvPr>
            <p:ph type="title"/>
          </p:nvPr>
        </p:nvSpPr>
        <p:spPr/>
        <p:txBody>
          <a:bodyPr/>
          <a:lstStyle/>
          <a:p>
            <a:r>
              <a:rPr lang="en-US" altLang="zh-TW" b="1" dirty="0"/>
              <a:t>(</a:t>
            </a:r>
            <a:r>
              <a:rPr lang="zh-TW" altLang="en-US" b="1" dirty="0"/>
              <a:t>演習</a:t>
            </a:r>
            <a:r>
              <a:rPr lang="en-US" altLang="zh-TW" b="1" dirty="0"/>
              <a:t>7)</a:t>
            </a:r>
            <a:r>
              <a:rPr lang="zh-TW" altLang="en-US" b="1" dirty="0"/>
              <a:t>二酸化炭素量</a:t>
            </a:r>
            <a:endParaRPr kumimoji="1" lang="ja-JP" altLang="en-US" b="1"/>
          </a:p>
        </p:txBody>
      </p:sp>
      <p:pic>
        <p:nvPicPr>
          <p:cNvPr id="5" name="図 4">
            <a:extLst>
              <a:ext uri="{FF2B5EF4-FFF2-40B4-BE49-F238E27FC236}">
                <a16:creationId xmlns:a16="http://schemas.microsoft.com/office/drawing/2014/main" id="{E15674B9-A727-E347-AD7C-FEA2E212D3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30177" y="1143336"/>
            <a:ext cx="5445646" cy="5395838"/>
          </a:xfrm>
          <a:prstGeom prst="rect">
            <a:avLst/>
          </a:prstGeom>
        </p:spPr>
      </p:pic>
    </p:spTree>
    <p:extLst>
      <p:ext uri="{BB962C8B-B14F-4D97-AF65-F5344CB8AC3E}">
        <p14:creationId xmlns:p14="http://schemas.microsoft.com/office/powerpoint/2010/main" val="17782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分解と統合</a:t>
            </a:r>
            <a:endParaRPr kumimoji="1" lang="ja-JP" altLang="en-US" dirty="0"/>
          </a:p>
        </p:txBody>
      </p:sp>
      <p:sp>
        <p:nvSpPr>
          <p:cNvPr id="7" name="テキスト ボックス 6"/>
          <p:cNvSpPr txBox="1"/>
          <p:nvPr/>
        </p:nvSpPr>
        <p:spPr>
          <a:xfrm>
            <a:off x="99876" y="3271677"/>
            <a:ext cx="434734" cy="2261152"/>
          </a:xfrm>
          <a:prstGeom prst="rect">
            <a:avLst/>
          </a:prstGeom>
          <a:noFill/>
        </p:spPr>
        <p:txBody>
          <a:bodyPr vert="eaVert" wrap="square" rtlCol="0">
            <a:spAutoFit/>
          </a:bodyPr>
          <a:lstStyle/>
          <a:p>
            <a:r>
              <a:rPr lang="ja-JP" altLang="en-US" sz="1625" dirty="0">
                <a:latin typeface="Meiryo" charset="-128"/>
                <a:ea typeface="Meiryo" charset="-128"/>
                <a:cs typeface="Meiryo" charset="-128"/>
              </a:rPr>
              <a:t>アクセス数</a:t>
            </a:r>
          </a:p>
        </p:txBody>
      </p:sp>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566" y="1378226"/>
            <a:ext cx="9213160" cy="4878435"/>
          </a:xfrm>
          <a:prstGeom prst="rect">
            <a:avLst/>
          </a:prstGeom>
        </p:spPr>
      </p:pic>
      <p:sp>
        <p:nvSpPr>
          <p:cNvPr id="12" name="正方形/長方形 11"/>
          <p:cNvSpPr/>
          <p:nvPr/>
        </p:nvSpPr>
        <p:spPr>
          <a:xfrm>
            <a:off x="6942840" y="1207251"/>
            <a:ext cx="1569660" cy="369332"/>
          </a:xfrm>
          <a:prstGeom prst="rect">
            <a:avLst/>
          </a:prstGeom>
        </p:spPr>
        <p:txBody>
          <a:bodyPr wrap="none">
            <a:spAutoFit/>
          </a:bodyPr>
          <a:lstStyle/>
          <a:p>
            <a:r>
              <a:rPr lang="ja-JP" altLang="en-US" b="1" dirty="0">
                <a:solidFill>
                  <a:schemeClr val="accent4"/>
                </a:solidFill>
                <a:latin typeface="Meiryo" charset="-128"/>
                <a:ea typeface="Meiryo" charset="-128"/>
                <a:cs typeface="Meiryo" charset="-128"/>
              </a:rPr>
              <a:t>離脱ユーザー</a:t>
            </a:r>
            <a:endParaRPr lang="en-US" altLang="ja-JP" b="1" dirty="0">
              <a:solidFill>
                <a:schemeClr val="accent4"/>
              </a:solidFill>
              <a:latin typeface="Meiryo" charset="-128"/>
              <a:ea typeface="Meiryo" charset="-128"/>
              <a:cs typeface="Meiryo" charset="-128"/>
            </a:endParaRPr>
          </a:p>
        </p:txBody>
      </p:sp>
      <p:cxnSp>
        <p:nvCxnSpPr>
          <p:cNvPr id="15" name="直線矢印コネクタ 14"/>
          <p:cNvCxnSpPr/>
          <p:nvPr/>
        </p:nvCxnSpPr>
        <p:spPr>
          <a:xfrm flipH="1">
            <a:off x="6783815" y="1505306"/>
            <a:ext cx="318051" cy="4550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7621965" y="1391917"/>
            <a:ext cx="1569660" cy="369332"/>
          </a:xfrm>
          <a:prstGeom prst="rect">
            <a:avLst/>
          </a:prstGeom>
        </p:spPr>
        <p:txBody>
          <a:bodyPr wrap="none">
            <a:spAutoFit/>
          </a:bodyPr>
          <a:lstStyle/>
          <a:p>
            <a:r>
              <a:rPr lang="ja-JP" altLang="en-US" b="1" dirty="0">
                <a:solidFill>
                  <a:srgbClr val="FF0000"/>
                </a:solidFill>
                <a:latin typeface="Meiryo" charset="-128"/>
                <a:ea typeface="Meiryo" charset="-128"/>
                <a:cs typeface="Meiryo" charset="-128"/>
              </a:rPr>
              <a:t>継続ユーザー</a:t>
            </a:r>
            <a:endParaRPr lang="en-US" altLang="ja-JP" b="1" dirty="0">
              <a:solidFill>
                <a:srgbClr val="FF0000"/>
              </a:solidFill>
              <a:latin typeface="Meiryo" charset="-128"/>
              <a:ea typeface="Meiryo" charset="-128"/>
              <a:cs typeface="Meiryo" charset="-128"/>
            </a:endParaRPr>
          </a:p>
        </p:txBody>
      </p:sp>
      <p:cxnSp>
        <p:nvCxnSpPr>
          <p:cNvPr id="17" name="直線矢印コネクタ 16"/>
          <p:cNvCxnSpPr/>
          <p:nvPr/>
        </p:nvCxnSpPr>
        <p:spPr>
          <a:xfrm flipH="1">
            <a:off x="7056698" y="1669386"/>
            <a:ext cx="770077" cy="1630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3703087" y="1728898"/>
            <a:ext cx="1569660" cy="369332"/>
          </a:xfrm>
          <a:prstGeom prst="rect">
            <a:avLst/>
          </a:prstGeom>
        </p:spPr>
        <p:txBody>
          <a:bodyPr wrap="square">
            <a:spAutoFit/>
          </a:bodyPr>
          <a:lstStyle/>
          <a:p>
            <a:r>
              <a:rPr lang="ja-JP" altLang="en-US" b="1" dirty="0">
                <a:solidFill>
                  <a:schemeClr val="accent6"/>
                </a:solidFill>
                <a:latin typeface="Meiryo" charset="-128"/>
                <a:ea typeface="Meiryo" charset="-128"/>
                <a:cs typeface="Meiryo" charset="-128"/>
              </a:rPr>
              <a:t>離脱ユーザー</a:t>
            </a:r>
            <a:endParaRPr lang="en-US" altLang="ja-JP" b="1" dirty="0">
              <a:solidFill>
                <a:schemeClr val="accent6"/>
              </a:solidFill>
              <a:latin typeface="Meiryo" charset="-128"/>
              <a:ea typeface="Meiryo" charset="-128"/>
              <a:cs typeface="Meiryo" charset="-128"/>
            </a:endParaRPr>
          </a:p>
        </p:txBody>
      </p:sp>
      <p:cxnSp>
        <p:nvCxnSpPr>
          <p:cNvPr id="19" name="直線矢印コネクタ 18"/>
          <p:cNvCxnSpPr/>
          <p:nvPr/>
        </p:nvCxnSpPr>
        <p:spPr>
          <a:xfrm flipH="1">
            <a:off x="3684104" y="2026953"/>
            <a:ext cx="178011" cy="206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3252110" y="1320640"/>
            <a:ext cx="1569660" cy="369332"/>
          </a:xfrm>
          <a:prstGeom prst="rect">
            <a:avLst/>
          </a:prstGeom>
        </p:spPr>
        <p:txBody>
          <a:bodyPr wrap="none">
            <a:spAutoFit/>
          </a:bodyPr>
          <a:lstStyle/>
          <a:p>
            <a:r>
              <a:rPr lang="ja-JP" altLang="en-US" b="1" dirty="0">
                <a:solidFill>
                  <a:srgbClr val="0070C0"/>
                </a:solidFill>
                <a:latin typeface="Meiryo" charset="-128"/>
                <a:ea typeface="Meiryo" charset="-128"/>
                <a:cs typeface="Meiryo" charset="-128"/>
              </a:rPr>
              <a:t>継続ユーザー</a:t>
            </a:r>
            <a:endParaRPr lang="en-US" altLang="ja-JP" b="1" dirty="0">
              <a:solidFill>
                <a:srgbClr val="0070C0"/>
              </a:solidFill>
              <a:latin typeface="Meiryo" charset="-128"/>
              <a:ea typeface="Meiryo" charset="-128"/>
              <a:cs typeface="Meiryo" charset="-128"/>
            </a:endParaRPr>
          </a:p>
        </p:txBody>
      </p:sp>
      <p:cxnSp>
        <p:nvCxnSpPr>
          <p:cNvPr id="21" name="直線矢印コネクタ 20"/>
          <p:cNvCxnSpPr/>
          <p:nvPr/>
        </p:nvCxnSpPr>
        <p:spPr>
          <a:xfrm flipH="1">
            <a:off x="3252110" y="1618695"/>
            <a:ext cx="159027" cy="3138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215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633F4B-1F6E-2E48-9C2F-B887077BEF8A}"/>
              </a:ext>
            </a:extLst>
          </p:cNvPr>
          <p:cNvSpPr>
            <a:spLocks noGrp="1"/>
          </p:cNvSpPr>
          <p:nvPr>
            <p:ph type="title"/>
          </p:nvPr>
        </p:nvSpPr>
        <p:spPr/>
        <p:txBody>
          <a:bodyPr/>
          <a:lstStyle/>
          <a:p>
            <a:r>
              <a:rPr lang="en-US" altLang="zh-TW" b="1" dirty="0"/>
              <a:t>(</a:t>
            </a:r>
            <a:r>
              <a:rPr lang="zh-TW" altLang="en-US" b="1" dirty="0"/>
              <a:t>演習</a:t>
            </a:r>
            <a:r>
              <a:rPr lang="en-US" altLang="zh-TW" b="1" dirty="0"/>
              <a:t>7)</a:t>
            </a:r>
            <a:r>
              <a:rPr lang="zh-TW" altLang="en-US" b="1" dirty="0"/>
              <a:t>二酸化炭素量</a:t>
            </a:r>
            <a:endParaRPr kumimoji="1" lang="ja-JP" altLang="en-US" b="1"/>
          </a:p>
        </p:txBody>
      </p:sp>
      <p:pic>
        <p:nvPicPr>
          <p:cNvPr id="5" name="図 4">
            <a:extLst>
              <a:ext uri="{FF2B5EF4-FFF2-40B4-BE49-F238E27FC236}">
                <a16:creationId xmlns:a16="http://schemas.microsoft.com/office/drawing/2014/main" id="{37A70B60-CDAA-2246-9425-8EB9B2C52A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171" y="2131170"/>
            <a:ext cx="8954351" cy="3296912"/>
          </a:xfrm>
          <a:prstGeom prst="rect">
            <a:avLst/>
          </a:prstGeom>
        </p:spPr>
      </p:pic>
      <p:sp>
        <p:nvSpPr>
          <p:cNvPr id="6" name="テキスト ボックス 5">
            <a:extLst>
              <a:ext uri="{FF2B5EF4-FFF2-40B4-BE49-F238E27FC236}">
                <a16:creationId xmlns:a16="http://schemas.microsoft.com/office/drawing/2014/main" id="{1318C79A-7E8B-1C44-A3A1-FBAC85AB663F}"/>
              </a:ext>
            </a:extLst>
          </p:cNvPr>
          <p:cNvSpPr txBox="1"/>
          <p:nvPr/>
        </p:nvSpPr>
        <p:spPr>
          <a:xfrm>
            <a:off x="622359" y="1558493"/>
            <a:ext cx="347082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12</a:t>
            </a:r>
            <a:r>
              <a:rPr kumimoji="1" lang="ja-JP" altLang="en-US">
                <a:latin typeface="メイリオ" panose="020B0604030504040204" pitchFamily="50" charset="-128"/>
                <a:ea typeface="メイリオ" panose="020B0604030504040204" pitchFamily="50" charset="-128"/>
              </a:rPr>
              <a:t>ヶ月の移動平均を計算する。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8941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DD2DF8-2AAE-1843-A965-DFAE66668C3F}"/>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endParaRPr kumimoji="1" lang="ja-JP" altLang="en-US"/>
          </a:p>
        </p:txBody>
      </p:sp>
      <p:pic>
        <p:nvPicPr>
          <p:cNvPr id="5" name="図 4">
            <a:extLst>
              <a:ext uri="{FF2B5EF4-FFF2-40B4-BE49-F238E27FC236}">
                <a16:creationId xmlns:a16="http://schemas.microsoft.com/office/drawing/2014/main" id="{F5EF46C6-C2B7-F641-BD01-2A1DA7C0EC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01047" y="1157468"/>
            <a:ext cx="6520851" cy="5390431"/>
          </a:xfrm>
          <a:prstGeom prst="rect">
            <a:avLst/>
          </a:prstGeom>
        </p:spPr>
      </p:pic>
    </p:spTree>
    <p:extLst>
      <p:ext uri="{BB962C8B-B14F-4D97-AF65-F5344CB8AC3E}">
        <p14:creationId xmlns:p14="http://schemas.microsoft.com/office/powerpoint/2010/main" val="2288671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ABD973E-7D40-724F-AD72-FBFF491A48A7}"/>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(1)</a:t>
            </a:r>
            <a:endParaRPr kumimoji="1" lang="ja-JP" altLang="en-US"/>
          </a:p>
        </p:txBody>
      </p:sp>
      <p:pic>
        <p:nvPicPr>
          <p:cNvPr id="6" name="図 5">
            <a:extLst>
              <a:ext uri="{FF2B5EF4-FFF2-40B4-BE49-F238E27FC236}">
                <a16:creationId xmlns:a16="http://schemas.microsoft.com/office/drawing/2014/main" id="{16AE8BAB-406F-2C42-9ABB-BF68E7345D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5424" y="2240353"/>
            <a:ext cx="9081343" cy="2713387"/>
          </a:xfrm>
          <a:prstGeom prst="rect">
            <a:avLst/>
          </a:prstGeom>
        </p:spPr>
      </p:pic>
      <p:sp>
        <p:nvSpPr>
          <p:cNvPr id="7" name="テキスト ボックス 6">
            <a:extLst>
              <a:ext uri="{FF2B5EF4-FFF2-40B4-BE49-F238E27FC236}">
                <a16:creationId xmlns:a16="http://schemas.microsoft.com/office/drawing/2014/main" id="{C91D0C70-E31F-E74B-B86A-C522E861F898}"/>
              </a:ext>
            </a:extLst>
          </p:cNvPr>
          <p:cNvSpPr txBox="1"/>
          <p:nvPr/>
        </p:nvSpPr>
        <p:spPr>
          <a:xfrm>
            <a:off x="635000" y="1532467"/>
            <a:ext cx="3092513" cy="707886"/>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rPr>
              <a:t>①</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標準偏差を計算する。</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②</a:t>
            </a:r>
            <a:r>
              <a:rPr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平均点を計算する。</a:t>
            </a:r>
          </a:p>
        </p:txBody>
      </p:sp>
      <p:sp>
        <p:nvSpPr>
          <p:cNvPr id="9" name="正方形/長方形 8">
            <a:extLst>
              <a:ext uri="{FF2B5EF4-FFF2-40B4-BE49-F238E27FC236}">
                <a16:creationId xmlns:a16="http://schemas.microsoft.com/office/drawing/2014/main" id="{38F39C74-B9C5-3C4A-89E1-3A9EAF2074F3}"/>
              </a:ext>
            </a:extLst>
          </p:cNvPr>
          <p:cNvSpPr/>
          <p:nvPr/>
        </p:nvSpPr>
        <p:spPr>
          <a:xfrm>
            <a:off x="6131563" y="2588534"/>
            <a:ext cx="3214629" cy="278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96332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0F88940-69CD-3642-842E-EFE425BD475A}"/>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(1)</a:t>
            </a:r>
            <a:endParaRPr kumimoji="1" lang="ja-JP" altLang="en-US"/>
          </a:p>
        </p:txBody>
      </p:sp>
      <p:sp>
        <p:nvSpPr>
          <p:cNvPr id="4" name="テキスト ボックス 3">
            <a:extLst>
              <a:ext uri="{FF2B5EF4-FFF2-40B4-BE49-F238E27FC236}">
                <a16:creationId xmlns:a16="http://schemas.microsoft.com/office/drawing/2014/main" id="{CDCE34FD-C86F-5241-A76F-B6845CD716D0}"/>
              </a:ext>
            </a:extLst>
          </p:cNvPr>
          <p:cNvSpPr txBox="1"/>
          <p:nvPr/>
        </p:nvSpPr>
        <p:spPr>
          <a:xfrm>
            <a:off x="559805" y="1644710"/>
            <a:ext cx="2579552" cy="400110"/>
          </a:xfrm>
          <a:prstGeom prst="rect">
            <a:avLst/>
          </a:prstGeom>
          <a:noFill/>
        </p:spPr>
        <p:txBody>
          <a:bodyPr wrap="none" rtlCol="0">
            <a:spAutoFit/>
          </a:bodyPr>
          <a:lstStyle/>
          <a:p>
            <a:r>
              <a:rPr lang="en-US" altLang="ja-JP" sz="2000" dirty="0">
                <a:latin typeface="メイリオ" panose="020B0604030504040204" pitchFamily="50" charset="-128"/>
                <a:ea typeface="メイリオ" panose="020B0604030504040204" pitchFamily="50" charset="-128"/>
              </a:rPr>
              <a:t>③</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下までコピーする</a:t>
            </a:r>
          </a:p>
        </p:txBody>
      </p:sp>
      <p:pic>
        <p:nvPicPr>
          <p:cNvPr id="9" name="図 8">
            <a:extLst>
              <a:ext uri="{FF2B5EF4-FFF2-40B4-BE49-F238E27FC236}">
                <a16:creationId xmlns:a16="http://schemas.microsoft.com/office/drawing/2014/main" id="{BC305137-C99B-0045-8E37-DFEEE854E5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8624" y="2146492"/>
            <a:ext cx="9092880" cy="2646981"/>
          </a:xfrm>
          <a:prstGeom prst="rect">
            <a:avLst/>
          </a:prstGeom>
        </p:spPr>
      </p:pic>
      <p:sp>
        <p:nvSpPr>
          <p:cNvPr id="10" name="正方形/長方形 9">
            <a:extLst>
              <a:ext uri="{FF2B5EF4-FFF2-40B4-BE49-F238E27FC236}">
                <a16:creationId xmlns:a16="http://schemas.microsoft.com/office/drawing/2014/main" id="{F517F384-17B7-FC4C-A54A-D39F2B26E91D}"/>
              </a:ext>
            </a:extLst>
          </p:cNvPr>
          <p:cNvSpPr/>
          <p:nvPr/>
        </p:nvSpPr>
        <p:spPr>
          <a:xfrm>
            <a:off x="6143347" y="2228295"/>
            <a:ext cx="3151573" cy="25651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857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554B009-B59D-434C-8F74-6879A53FFD84}"/>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(1)</a:t>
            </a:r>
            <a:endParaRPr kumimoji="1" lang="ja-JP" altLang="en-US"/>
          </a:p>
        </p:txBody>
      </p:sp>
      <p:pic>
        <p:nvPicPr>
          <p:cNvPr id="4" name="図 3">
            <a:extLst>
              <a:ext uri="{FF2B5EF4-FFF2-40B4-BE49-F238E27FC236}">
                <a16:creationId xmlns:a16="http://schemas.microsoft.com/office/drawing/2014/main" id="{94ED4A53-7F90-1F46-AF6F-990B09E2BB1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29291" y="1355785"/>
            <a:ext cx="7800766" cy="5137089"/>
          </a:xfrm>
          <a:prstGeom prst="rect">
            <a:avLst/>
          </a:prstGeom>
        </p:spPr>
      </p:pic>
    </p:spTree>
    <p:extLst>
      <p:ext uri="{BB962C8B-B14F-4D97-AF65-F5344CB8AC3E}">
        <p14:creationId xmlns:p14="http://schemas.microsoft.com/office/powerpoint/2010/main" val="7657782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6D1AF4-129C-1A41-99A3-3CCD9B3106DB}"/>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(2)</a:t>
            </a:r>
            <a:endParaRPr kumimoji="1" lang="ja-JP" altLang="en-US"/>
          </a:p>
        </p:txBody>
      </p:sp>
      <p:pic>
        <p:nvPicPr>
          <p:cNvPr id="5" name="図 4">
            <a:extLst>
              <a:ext uri="{FF2B5EF4-FFF2-40B4-BE49-F238E27FC236}">
                <a16:creationId xmlns:a16="http://schemas.microsoft.com/office/drawing/2014/main" id="{E9A7E2AC-452E-0640-8CC2-C407A23E5A9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4128" y="4334933"/>
            <a:ext cx="5950394" cy="2211202"/>
          </a:xfrm>
          <a:prstGeom prst="rect">
            <a:avLst/>
          </a:prstGeom>
        </p:spPr>
      </p:pic>
      <p:sp>
        <p:nvSpPr>
          <p:cNvPr id="6" name="テキスト ボックス 5">
            <a:extLst>
              <a:ext uri="{FF2B5EF4-FFF2-40B4-BE49-F238E27FC236}">
                <a16:creationId xmlns:a16="http://schemas.microsoft.com/office/drawing/2014/main" id="{23409AC8-7C1B-1840-BBD4-0224B4670F90}"/>
              </a:ext>
            </a:extLst>
          </p:cNvPr>
          <p:cNvSpPr txBox="1"/>
          <p:nvPr/>
        </p:nvSpPr>
        <p:spPr>
          <a:xfrm>
            <a:off x="831273" y="1510714"/>
            <a:ext cx="4641014" cy="646331"/>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1. </a:t>
            </a:r>
            <a:r>
              <a:rPr lang="ja-JP" altLang="en-US">
                <a:latin typeface="メイリオ" panose="020B0604030504040204" pitchFamily="50" charset="-128"/>
                <a:ea typeface="メイリオ" panose="020B0604030504040204" pitchFamily="50" charset="-128"/>
              </a:rPr>
              <a:t>各応募者の平均値の平均値を計算する</a:t>
            </a:r>
            <a:endParaRPr lang="en-US" altLang="ja-JP"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rPr>
              <a:t>2. </a:t>
            </a:r>
            <a:r>
              <a:rPr kumimoji="1" lang="ja-JP" altLang="en-US">
                <a:latin typeface="メイリオ" panose="020B0604030504040204" pitchFamily="50" charset="-128"/>
                <a:ea typeface="メイリオ" panose="020B0604030504040204" pitchFamily="50" charset="-128"/>
              </a:rPr>
              <a:t>各応募者の標準偏差の平均値を計算する</a:t>
            </a:r>
            <a:endParaRPr kumimoji="1" lang="ja-JP" altLang="en-US"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7843B59F-02A8-2B4D-AA59-FF2CB66F6F8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1273" y="2157045"/>
            <a:ext cx="5883965" cy="1688805"/>
          </a:xfrm>
          <a:prstGeom prst="rect">
            <a:avLst/>
          </a:prstGeom>
        </p:spPr>
      </p:pic>
      <p:sp>
        <p:nvSpPr>
          <p:cNvPr id="10" name="正方形/長方形 9">
            <a:extLst>
              <a:ext uri="{FF2B5EF4-FFF2-40B4-BE49-F238E27FC236}">
                <a16:creationId xmlns:a16="http://schemas.microsoft.com/office/drawing/2014/main" id="{1F5AD934-8F6D-034F-843B-7ED5E6E51766}"/>
              </a:ext>
            </a:extLst>
          </p:cNvPr>
          <p:cNvSpPr/>
          <p:nvPr/>
        </p:nvSpPr>
        <p:spPr>
          <a:xfrm>
            <a:off x="5238119" y="6294269"/>
            <a:ext cx="1576403" cy="1986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2A88F1D-250B-0747-A144-88FC55E595E5}"/>
              </a:ext>
            </a:extLst>
          </p:cNvPr>
          <p:cNvSpPr txBox="1"/>
          <p:nvPr/>
        </p:nvSpPr>
        <p:spPr>
          <a:xfrm>
            <a:off x="3276067" y="3859559"/>
            <a:ext cx="292755" cy="461665"/>
          </a:xfrm>
          <a:prstGeom prst="rect">
            <a:avLst/>
          </a:prstGeom>
          <a:noFill/>
        </p:spPr>
        <p:txBody>
          <a:bodyPr wrap="square" rtlCol="0">
            <a:spAutoFit/>
          </a:bodyPr>
          <a:lstStyle/>
          <a:p>
            <a:r>
              <a:rPr lang="ja-JP" altLang="en-US" sz="800" b="1">
                <a:latin typeface="メイリオ" panose="020B0604030504040204" pitchFamily="50" charset="-128"/>
                <a:ea typeface="メイリオ" panose="020B0604030504040204" pitchFamily="50" charset="-128"/>
              </a:rPr>
              <a:t>・</a:t>
            </a:r>
            <a:endParaRPr lang="en-US" altLang="ja-JP" sz="800" b="1" dirty="0">
              <a:latin typeface="メイリオ" panose="020B0604030504040204" pitchFamily="50" charset="-128"/>
              <a:ea typeface="メイリオ" panose="020B0604030504040204" pitchFamily="50" charset="-128"/>
            </a:endParaRPr>
          </a:p>
          <a:p>
            <a:r>
              <a:rPr lang="ja-JP" altLang="en-US" sz="800" b="1">
                <a:latin typeface="メイリオ" panose="020B0604030504040204" pitchFamily="50" charset="-128"/>
                <a:ea typeface="メイリオ" panose="020B0604030504040204" pitchFamily="50" charset="-128"/>
              </a:rPr>
              <a:t>・</a:t>
            </a:r>
            <a:endParaRPr lang="en-US" altLang="ja-JP" sz="800" b="1" dirty="0">
              <a:latin typeface="メイリオ" panose="020B0604030504040204" pitchFamily="50" charset="-128"/>
              <a:ea typeface="メイリオ" panose="020B0604030504040204" pitchFamily="50" charset="-128"/>
            </a:endParaRPr>
          </a:p>
          <a:p>
            <a:r>
              <a:rPr lang="ja-JP" altLang="en-US" sz="800" b="1">
                <a:latin typeface="メイリオ" panose="020B0604030504040204" pitchFamily="50" charset="-128"/>
                <a:ea typeface="メイリオ" panose="020B0604030504040204" pitchFamily="50" charset="-128"/>
              </a:rPr>
              <a:t>・</a:t>
            </a:r>
            <a:endParaRPr lang="en-US" altLang="ja-JP" sz="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059990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4A340A8-7AEA-E447-AC6B-EC1546E9C3AA}"/>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(2)</a:t>
            </a:r>
            <a:endParaRPr kumimoji="1" lang="ja-JP" altLang="en-US"/>
          </a:p>
        </p:txBody>
      </p:sp>
      <p:pic>
        <p:nvPicPr>
          <p:cNvPr id="5" name="図 4">
            <a:extLst>
              <a:ext uri="{FF2B5EF4-FFF2-40B4-BE49-F238E27FC236}">
                <a16:creationId xmlns:a16="http://schemas.microsoft.com/office/drawing/2014/main" id="{A367B38D-C66F-DD4E-9702-096E0F8EFD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 y="2157045"/>
            <a:ext cx="7487920" cy="4449574"/>
          </a:xfrm>
          <a:prstGeom prst="rect">
            <a:avLst/>
          </a:prstGeom>
        </p:spPr>
      </p:pic>
      <p:sp>
        <p:nvSpPr>
          <p:cNvPr id="7" name="テキスト ボックス 6">
            <a:extLst>
              <a:ext uri="{FF2B5EF4-FFF2-40B4-BE49-F238E27FC236}">
                <a16:creationId xmlns:a16="http://schemas.microsoft.com/office/drawing/2014/main" id="{F8D08F4B-C78A-8B47-8627-82340CAAD23C}"/>
              </a:ext>
            </a:extLst>
          </p:cNvPr>
          <p:cNvSpPr txBox="1"/>
          <p:nvPr/>
        </p:nvSpPr>
        <p:spPr>
          <a:xfrm>
            <a:off x="831273" y="1510714"/>
            <a:ext cx="5908990" cy="646331"/>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3. </a:t>
            </a:r>
            <a:r>
              <a:rPr lang="ja-JP" altLang="en-US">
                <a:latin typeface="メイリオ" panose="020B0604030504040204" pitchFamily="50" charset="-128"/>
                <a:ea typeface="メイリオ" panose="020B0604030504040204" pitchFamily="50" charset="-128"/>
              </a:rPr>
              <a:t>求めた平均値を、</a:t>
            </a:r>
            <a:r>
              <a:rPr lang="en-US" altLang="ja-JP" dirty="0">
                <a:latin typeface="メイリオ" panose="020B0604030504040204" pitchFamily="50" charset="-128"/>
                <a:ea typeface="メイリオ" panose="020B0604030504040204" pitchFamily="50" charset="-128"/>
              </a:rPr>
              <a:t>(1)</a:t>
            </a:r>
            <a:r>
              <a:rPr lang="ja-JP" altLang="en-US">
                <a:latin typeface="メイリオ" panose="020B0604030504040204" pitchFamily="50" charset="-128"/>
                <a:ea typeface="メイリオ" panose="020B0604030504040204" pitchFamily="50" charset="-128"/>
              </a:rPr>
              <a:t>で作成した散布図に記入する。</a:t>
            </a:r>
            <a:endParaRPr lang="en-US" altLang="ja-JP" dirty="0">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（挿入→図形→縦棒を選択して縦棒を配置する）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719286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CBD0469-E4CA-CD4A-80EE-608D0F7EE26B}"/>
              </a:ext>
            </a:extLst>
          </p:cNvPr>
          <p:cNvSpPr>
            <a:spLocks noGrp="1"/>
          </p:cNvSpPr>
          <p:nvPr>
            <p:ph type="title"/>
          </p:nvPr>
        </p:nvSpPr>
        <p:spPr/>
        <p:txBody>
          <a:bodyPr/>
          <a:lstStyle/>
          <a:p>
            <a:r>
              <a:rPr lang="en-US" altLang="ja-JP" dirty="0"/>
              <a:t>(</a:t>
            </a:r>
            <a:r>
              <a:rPr lang="ja-JP" altLang="en-US"/>
              <a:t>演習</a:t>
            </a:r>
            <a:r>
              <a:rPr lang="en-US" altLang="ja-JP" dirty="0"/>
              <a:t>8)MV</a:t>
            </a:r>
            <a:r>
              <a:rPr lang="ja-JP" altLang="en-US"/>
              <a:t>プロット</a:t>
            </a:r>
            <a:r>
              <a:rPr lang="en-US" altLang="ja-JP" dirty="0"/>
              <a:t>(2)</a:t>
            </a:r>
            <a:endParaRPr kumimoji="1" lang="ja-JP" altLang="en-US"/>
          </a:p>
        </p:txBody>
      </p:sp>
      <p:sp>
        <p:nvSpPr>
          <p:cNvPr id="7" name="テキスト ボックス 6">
            <a:extLst>
              <a:ext uri="{FF2B5EF4-FFF2-40B4-BE49-F238E27FC236}">
                <a16:creationId xmlns:a16="http://schemas.microsoft.com/office/drawing/2014/main" id="{88655A8F-DFFF-CC47-81BE-306615B45675}"/>
              </a:ext>
            </a:extLst>
          </p:cNvPr>
          <p:cNvSpPr txBox="1"/>
          <p:nvPr/>
        </p:nvSpPr>
        <p:spPr>
          <a:xfrm>
            <a:off x="831273" y="1510714"/>
            <a:ext cx="2563522"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4. </a:t>
            </a:r>
            <a:r>
              <a:rPr lang="ja-JP" altLang="en-US">
                <a:latin typeface="メイリオ" panose="020B0604030504040204" pitchFamily="50" charset="-128"/>
                <a:ea typeface="メイリオ" panose="020B0604030504040204" pitchFamily="50" charset="-128"/>
              </a:rPr>
              <a:t>データを分類する。</a:t>
            </a:r>
            <a:endParaRPr kumimoji="1" lang="ja-JP" altLang="en-US"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B596D30D-C9B4-2B4A-86E0-9D27510D46B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5497" y="2106244"/>
            <a:ext cx="8248928" cy="4538395"/>
          </a:xfrm>
          <a:prstGeom prst="rect">
            <a:avLst/>
          </a:prstGeom>
        </p:spPr>
      </p:pic>
    </p:spTree>
    <p:extLst>
      <p:ext uri="{BB962C8B-B14F-4D97-AF65-F5344CB8AC3E}">
        <p14:creationId xmlns:p14="http://schemas.microsoft.com/office/powerpoint/2010/main" val="1399071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114DE9E-B5BA-0140-A370-B3F27C57FDE6}"/>
              </a:ext>
            </a:extLst>
          </p:cNvPr>
          <p:cNvSpPr>
            <a:spLocks noGrp="1"/>
          </p:cNvSpPr>
          <p:nvPr>
            <p:ph type="title"/>
          </p:nvPr>
        </p:nvSpPr>
        <p:spPr/>
        <p:txBody>
          <a:bodyPr/>
          <a:lstStyle/>
          <a:p>
            <a:r>
              <a:rPr lang="en-US" altLang="ja-JP" dirty="0"/>
              <a:t>(</a:t>
            </a:r>
            <a:r>
              <a:rPr lang="ja-JP" altLang="en-US"/>
              <a:t>演習</a:t>
            </a:r>
            <a:r>
              <a:rPr lang="en-US" altLang="ja-JP" dirty="0"/>
              <a:t>9)</a:t>
            </a:r>
            <a:r>
              <a:rPr lang="ja-JP" altLang="en-US"/>
              <a:t>タイタニック</a:t>
            </a:r>
            <a:endParaRPr kumimoji="1" lang="ja-JP" altLang="en-US"/>
          </a:p>
        </p:txBody>
      </p:sp>
      <p:pic>
        <p:nvPicPr>
          <p:cNvPr id="5" name="図 4">
            <a:extLst>
              <a:ext uri="{FF2B5EF4-FFF2-40B4-BE49-F238E27FC236}">
                <a16:creationId xmlns:a16="http://schemas.microsoft.com/office/drawing/2014/main" id="{F2028297-5FB8-3E45-9B0C-C6BB781450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04468" y="1261901"/>
            <a:ext cx="5897059" cy="5138899"/>
          </a:xfrm>
          <a:prstGeom prst="rect">
            <a:avLst/>
          </a:prstGeom>
        </p:spPr>
      </p:pic>
    </p:spTree>
    <p:extLst>
      <p:ext uri="{BB962C8B-B14F-4D97-AF65-F5344CB8AC3E}">
        <p14:creationId xmlns:p14="http://schemas.microsoft.com/office/powerpoint/2010/main" val="99693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分解と統合</a:t>
            </a:r>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061" y="1369117"/>
            <a:ext cx="9239665" cy="5241235"/>
          </a:xfrm>
          <a:prstGeom prst="rect">
            <a:avLst/>
          </a:prstGeom>
        </p:spPr>
      </p:pic>
      <p:sp>
        <p:nvSpPr>
          <p:cNvPr id="7" name="テキスト ボックス 6"/>
          <p:cNvSpPr txBox="1"/>
          <p:nvPr/>
        </p:nvSpPr>
        <p:spPr>
          <a:xfrm>
            <a:off x="1524000" y="1272209"/>
            <a:ext cx="2151703"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ライバル社が</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新しい商品を発表</a:t>
            </a:r>
          </a:p>
        </p:txBody>
      </p:sp>
      <p:cxnSp>
        <p:nvCxnSpPr>
          <p:cNvPr id="9" name="直線矢印コネクタ 8"/>
          <p:cNvCxnSpPr/>
          <p:nvPr/>
        </p:nvCxnSpPr>
        <p:spPr>
          <a:xfrm flipH="1">
            <a:off x="2133601" y="1918540"/>
            <a:ext cx="13251" cy="27064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図形グループ 10"/>
          <p:cNvGrpSpPr/>
          <p:nvPr/>
        </p:nvGrpSpPr>
        <p:grpSpPr>
          <a:xfrm>
            <a:off x="4990893" y="4255677"/>
            <a:ext cx="2492990" cy="1867206"/>
            <a:chOff x="4990893" y="4255677"/>
            <a:chExt cx="2492990" cy="1867206"/>
          </a:xfrm>
        </p:grpSpPr>
        <p:sp>
          <p:nvSpPr>
            <p:cNvPr id="3" name="テキスト ボックス 2"/>
            <p:cNvSpPr txBox="1"/>
            <p:nvPr/>
          </p:nvSpPr>
          <p:spPr>
            <a:xfrm>
              <a:off x="4990893" y="4255677"/>
              <a:ext cx="2492990" cy="369332"/>
            </a:xfrm>
            <a:prstGeom prst="rect">
              <a:avLst/>
            </a:prstGeom>
            <a:solidFill>
              <a:schemeClr val="bg1"/>
            </a:solidFill>
          </p:spPr>
          <p:txBody>
            <a:bodyPr wrap="none" rtlCol="0">
              <a:spAutoFit/>
            </a:bodyPr>
            <a:lstStyle/>
            <a:p>
              <a:r>
                <a:rPr lang="ja-JP" altLang="en-US" dirty="0">
                  <a:latin typeface="メイリオ" panose="020B0604030504040204" pitchFamily="50" charset="-128"/>
                  <a:ea typeface="メイリオ" panose="020B0604030504040204" pitchFamily="50" charset="-128"/>
                </a:rPr>
                <a:t>ライトユーザー離脱層</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4990893" y="5753551"/>
              <a:ext cx="2492990" cy="369332"/>
            </a:xfrm>
            <a:prstGeom prst="rect">
              <a:avLst/>
            </a:prstGeom>
            <a:solidFill>
              <a:schemeClr val="bg1"/>
            </a:solidFill>
          </p:spPr>
          <p:txBody>
            <a:bodyPr wrap="none" rtlCol="0">
              <a:spAutoFit/>
            </a:bodyPr>
            <a:lstStyle/>
            <a:p>
              <a:r>
                <a:rPr lang="ja-JP" altLang="en-US">
                  <a:latin typeface="メイリオ" panose="020B0604030504040204" pitchFamily="50" charset="-128"/>
                  <a:ea typeface="メイリオ" panose="020B0604030504040204" pitchFamily="50" charset="-128"/>
                </a:rPr>
                <a:t>ヘビーユーザー</a:t>
              </a:r>
              <a:r>
                <a:rPr lang="ja-JP" altLang="en-US" dirty="0">
                  <a:latin typeface="メイリオ" panose="020B0604030504040204" pitchFamily="50" charset="-128"/>
                  <a:ea typeface="メイリオ" panose="020B0604030504040204" pitchFamily="50" charset="-128"/>
                </a:rPr>
                <a:t>離脱層</a:t>
              </a:r>
              <a:endParaRPr kumimoji="1" lang="ja-JP" altLang="en-US" dirty="0">
                <a:latin typeface="メイリオ" panose="020B0604030504040204" pitchFamily="50" charset="-128"/>
                <a:ea typeface="メイリオ" panose="020B0604030504040204" pitchFamily="50" charset="-128"/>
              </a:endParaRPr>
            </a:p>
          </p:txBody>
        </p:sp>
        <p:sp>
          <p:nvSpPr>
            <p:cNvPr id="8" name="上下矢印 7"/>
            <p:cNvSpPr/>
            <p:nvPr/>
          </p:nvSpPr>
          <p:spPr>
            <a:xfrm>
              <a:off x="6083836" y="4709067"/>
              <a:ext cx="734975" cy="960426"/>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正方形/長方形 4">
            <a:extLst>
              <a:ext uri="{FF2B5EF4-FFF2-40B4-BE49-F238E27FC236}">
                <a16:creationId xmlns:a16="http://schemas.microsoft.com/office/drawing/2014/main" id="{23D18FEF-E6A3-2B4A-A9CF-71918E182849}"/>
              </a:ext>
            </a:extLst>
          </p:cNvPr>
          <p:cNvSpPr/>
          <p:nvPr/>
        </p:nvSpPr>
        <p:spPr>
          <a:xfrm>
            <a:off x="2982111" y="3153299"/>
            <a:ext cx="3570208" cy="461665"/>
          </a:xfrm>
          <a:prstGeom prst="rect">
            <a:avLst/>
          </a:prstGeom>
        </p:spPr>
        <p:txBody>
          <a:bodyPr wrap="none">
            <a:spAutoFit/>
          </a:bodyPr>
          <a:lstStyle/>
          <a:p>
            <a:r>
              <a:rPr lang="ja-JP" altLang="en-US" sz="2400" b="1">
                <a:latin typeface="Meiryo" charset="-128"/>
                <a:ea typeface="Meiryo" charset="-128"/>
                <a:cs typeface="Meiryo" charset="-128"/>
              </a:rPr>
              <a:t>ここまでは統計学の領域</a:t>
            </a:r>
            <a:endParaRPr lang="ja-JP" altLang="en-US" sz="2400"/>
          </a:p>
        </p:txBody>
      </p:sp>
    </p:spTree>
    <p:extLst>
      <p:ext uri="{BB962C8B-B14F-4D97-AF65-F5344CB8AC3E}">
        <p14:creationId xmlns:p14="http://schemas.microsoft.com/office/powerpoint/2010/main" val="40398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latin typeface="Meiryo" charset="-128"/>
                <a:ea typeface="Meiryo" charset="-128"/>
                <a:cs typeface="Meiryo" charset="-128"/>
              </a:rPr>
              <a:t>ここから先が機械学習</a:t>
            </a:r>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061" y="1369117"/>
            <a:ext cx="9239665" cy="5241235"/>
          </a:xfrm>
          <a:prstGeom prst="rect">
            <a:avLst/>
          </a:prstGeom>
        </p:spPr>
      </p:pic>
      <p:sp>
        <p:nvSpPr>
          <p:cNvPr id="3" name="テキスト ボックス 2"/>
          <p:cNvSpPr txBox="1"/>
          <p:nvPr/>
        </p:nvSpPr>
        <p:spPr>
          <a:xfrm>
            <a:off x="4953000" y="3376668"/>
            <a:ext cx="2160319" cy="1477328"/>
          </a:xfrm>
          <a:prstGeom prst="rect">
            <a:avLst/>
          </a:prstGeom>
          <a:solidFill>
            <a:schemeClr val="bg1"/>
          </a:solidFill>
        </p:spPr>
        <p:txBody>
          <a:bodyPr wrap="square" rtlCol="0">
            <a:spAutoFit/>
          </a:bodyPr>
          <a:lstStyle/>
          <a:p>
            <a:r>
              <a:rPr lang="ja-JP" altLang="en-US">
                <a:latin typeface="メイリオ" panose="020B0604030504040204" pitchFamily="50" charset="-128"/>
                <a:ea typeface="メイリオ" panose="020B0604030504040204" pitchFamily="50" charset="-128"/>
              </a:rPr>
              <a:t>ユーザーの</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a:latin typeface="メイリオ" panose="020B0604030504040204" pitchFamily="50" charset="-128"/>
                <a:ea typeface="メイリオ" panose="020B0604030504040204" pitchFamily="50" charset="-128"/>
              </a:rPr>
              <a:t>購買予測</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リコメンド</a:t>
            </a:r>
            <a:endParaRPr kumimoji="1"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a:latin typeface="メイリオ" panose="020B0604030504040204" pitchFamily="50" charset="-128"/>
                <a:ea typeface="メイリオ" panose="020B0604030504040204" pitchFamily="50" charset="-128"/>
              </a:rPr>
              <a:t>行動予測</a:t>
            </a:r>
            <a:endParaRPr kumimoji="1"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463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15</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sp>
        <p:nvSpPr>
          <p:cNvPr id="19" name="四角形吹き出し 18">
            <a:extLst>
              <a:ext uri="{FF2B5EF4-FFF2-40B4-BE49-F238E27FC236}">
                <a16:creationId xmlns:a16="http://schemas.microsoft.com/office/drawing/2014/main" id="{9B0C405E-A32E-364E-B8BE-3A6AC47D95FB}"/>
              </a:ext>
            </a:extLst>
          </p:cNvPr>
          <p:cNvSpPr/>
          <p:nvPr/>
        </p:nvSpPr>
        <p:spPr>
          <a:xfrm>
            <a:off x="6138635" y="1324693"/>
            <a:ext cx="2600415" cy="922118"/>
          </a:xfrm>
          <a:prstGeom prst="wedgeRectCallout">
            <a:avLst>
              <a:gd name="adj1" fmla="val -83658"/>
              <a:gd name="adj2" fmla="val 2442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現象の観察から</a:t>
            </a:r>
            <a:endParaRPr lang="en-US" altLang="ja-JP" dirty="0">
              <a:solidFill>
                <a:schemeClr val="bg1"/>
              </a:solidFill>
            </a:endParaRPr>
          </a:p>
          <a:p>
            <a:pPr algn="ctr"/>
            <a:r>
              <a:rPr lang="ja-JP" altLang="en-US">
                <a:solidFill>
                  <a:schemeClr val="bg1"/>
                </a:solidFill>
              </a:rPr>
              <a:t>問題を発見する</a:t>
            </a:r>
            <a:endParaRPr kumimoji="1" lang="ja-JP" altLang="en-US">
              <a:solidFill>
                <a:schemeClr val="bg1"/>
              </a:solidFill>
            </a:endParaRPr>
          </a:p>
        </p:txBody>
      </p:sp>
    </p:spTree>
    <p:extLst>
      <p:ext uri="{BB962C8B-B14F-4D97-AF65-F5344CB8AC3E}">
        <p14:creationId xmlns:p14="http://schemas.microsoft.com/office/powerpoint/2010/main" val="235827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16</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sp>
        <p:nvSpPr>
          <p:cNvPr id="25" name="四角形吹き出し 24">
            <a:extLst>
              <a:ext uri="{FF2B5EF4-FFF2-40B4-BE49-F238E27FC236}">
                <a16:creationId xmlns:a16="http://schemas.microsoft.com/office/drawing/2014/main" id="{9CB251A2-56CF-1143-915B-E70F5A64F911}"/>
              </a:ext>
            </a:extLst>
          </p:cNvPr>
          <p:cNvSpPr/>
          <p:nvPr/>
        </p:nvSpPr>
        <p:spPr>
          <a:xfrm>
            <a:off x="7390039" y="1842037"/>
            <a:ext cx="2220686" cy="653143"/>
          </a:xfrm>
          <a:prstGeom prst="wedgeRectCallout">
            <a:avLst>
              <a:gd name="adj1" fmla="val -64835"/>
              <a:gd name="adj2" fmla="val 5642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dirty="0">
                <a:solidFill>
                  <a:schemeClr val="bg1"/>
                </a:solidFill>
              </a:rPr>
            </a:br>
            <a:r>
              <a:rPr lang="ja-JP" altLang="en-US">
                <a:solidFill>
                  <a:schemeClr val="bg1"/>
                </a:solidFill>
              </a:rPr>
              <a:t>実験を設計し、データを収集する</a:t>
            </a:r>
            <a:endParaRPr lang="en-US" altLang="ja-JP" dirty="0">
              <a:solidFill>
                <a:schemeClr val="bg1"/>
              </a:solidFill>
            </a:endParaRPr>
          </a:p>
          <a:p>
            <a:pPr algn="ctr"/>
            <a:endParaRPr kumimoji="1" lang="ja-JP" altLang="en-US">
              <a:solidFill>
                <a:schemeClr val="bg1"/>
              </a:solidFill>
            </a:endParaRPr>
          </a:p>
        </p:txBody>
      </p:sp>
    </p:spTree>
    <p:extLst>
      <p:ext uri="{BB962C8B-B14F-4D97-AF65-F5344CB8AC3E}">
        <p14:creationId xmlns:p14="http://schemas.microsoft.com/office/powerpoint/2010/main" val="1866059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17</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sp>
        <p:nvSpPr>
          <p:cNvPr id="34" name="四角形吹き出し 33">
            <a:extLst>
              <a:ext uri="{FF2B5EF4-FFF2-40B4-BE49-F238E27FC236}">
                <a16:creationId xmlns:a16="http://schemas.microsoft.com/office/drawing/2014/main" id="{127317DC-2936-E645-9667-DCF7B14BF980}"/>
              </a:ext>
            </a:extLst>
          </p:cNvPr>
          <p:cNvSpPr/>
          <p:nvPr/>
        </p:nvSpPr>
        <p:spPr>
          <a:xfrm>
            <a:off x="7549942" y="4028676"/>
            <a:ext cx="2198685" cy="673100"/>
          </a:xfrm>
          <a:prstGeom prst="wedgeRectCallout">
            <a:avLst>
              <a:gd name="adj1" fmla="val -64835"/>
              <a:gd name="adj2" fmla="val 564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統計学の知識</a:t>
            </a:r>
            <a:endParaRPr kumimoji="1" lang="ja-JP" altLang="en-US">
              <a:solidFill>
                <a:schemeClr val="bg1"/>
              </a:solidFill>
            </a:endParaRPr>
          </a:p>
        </p:txBody>
      </p:sp>
    </p:spTree>
    <p:extLst>
      <p:ext uri="{BB962C8B-B14F-4D97-AF65-F5344CB8AC3E}">
        <p14:creationId xmlns:p14="http://schemas.microsoft.com/office/powerpoint/2010/main" val="237031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18</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予測</a:t>
              </a:r>
              <a:endParaRPr kumimoji="1" lang="ja-JP" altLang="en-US" sz="2000" kern="1200" dirty="0"/>
            </a:p>
          </p:txBody>
        </p:sp>
      </p:grpSp>
      <p:sp>
        <p:nvSpPr>
          <p:cNvPr id="41" name="四角形吹き出し 40">
            <a:extLst>
              <a:ext uri="{FF2B5EF4-FFF2-40B4-BE49-F238E27FC236}">
                <a16:creationId xmlns:a16="http://schemas.microsoft.com/office/drawing/2014/main" id="{56C59628-72B6-AF4D-9D6C-D6EB972F7544}"/>
              </a:ext>
            </a:extLst>
          </p:cNvPr>
          <p:cNvSpPr/>
          <p:nvPr/>
        </p:nvSpPr>
        <p:spPr>
          <a:xfrm>
            <a:off x="1502228" y="6063569"/>
            <a:ext cx="2220686" cy="653143"/>
          </a:xfrm>
          <a:prstGeom prst="wedgeRectCallout">
            <a:avLst>
              <a:gd name="adj1" fmla="val 62225"/>
              <a:gd name="adj2" fmla="val -635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dirty="0">
                <a:solidFill>
                  <a:schemeClr val="tx1"/>
                </a:solidFill>
              </a:rPr>
            </a:br>
            <a:endParaRPr lang="en-US" altLang="ja-JP" dirty="0">
              <a:solidFill>
                <a:schemeClr val="tx1"/>
              </a:solidFill>
            </a:endParaRPr>
          </a:p>
          <a:p>
            <a:pPr algn="ctr"/>
            <a:r>
              <a:rPr lang="ja-JP" altLang="en-US">
                <a:solidFill>
                  <a:schemeClr val="bg1"/>
                </a:solidFill>
              </a:rPr>
              <a:t>機械学習の知識</a:t>
            </a:r>
            <a:endParaRPr lang="en-US" altLang="ja-JP" dirty="0">
              <a:solidFill>
                <a:schemeClr val="bg1"/>
              </a:solidFill>
            </a:endParaRPr>
          </a:p>
          <a:p>
            <a:pPr algn="ctr"/>
            <a:endParaRPr lang="en-US" altLang="ja-JP" dirty="0">
              <a:solidFill>
                <a:schemeClr val="tx1"/>
              </a:solidFill>
            </a:endParaRPr>
          </a:p>
          <a:p>
            <a:pPr algn="ctr"/>
            <a:endParaRPr kumimoji="1" lang="ja-JP" altLang="en-US">
              <a:solidFill>
                <a:schemeClr val="tx1"/>
              </a:solidFill>
            </a:endParaRPr>
          </a:p>
        </p:txBody>
      </p:sp>
    </p:spTree>
    <p:extLst>
      <p:ext uri="{BB962C8B-B14F-4D97-AF65-F5344CB8AC3E}">
        <p14:creationId xmlns:p14="http://schemas.microsoft.com/office/powerpoint/2010/main" val="2209654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19</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ja-JP" altLang="en-US" sz="2000"/>
                <a:t>予測</a:t>
              </a:r>
              <a:endParaRPr lang="ja-JP" altLang="en-US" sz="20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sp>
        <p:nvSpPr>
          <p:cNvPr id="47" name="四角形吹き出し 46">
            <a:extLst>
              <a:ext uri="{FF2B5EF4-FFF2-40B4-BE49-F238E27FC236}">
                <a16:creationId xmlns:a16="http://schemas.microsoft.com/office/drawing/2014/main" id="{9E23C65A-6FFA-3645-98F4-3A6836E56768}"/>
              </a:ext>
            </a:extLst>
          </p:cNvPr>
          <p:cNvSpPr/>
          <p:nvPr/>
        </p:nvSpPr>
        <p:spPr>
          <a:xfrm>
            <a:off x="-6214" y="4708903"/>
            <a:ext cx="1932719" cy="1136349"/>
          </a:xfrm>
          <a:prstGeom prst="wedgeRectCallout">
            <a:avLst>
              <a:gd name="adj1" fmla="val 62225"/>
              <a:gd name="adj2" fmla="val -7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分析結果が仮説をサポートしているのか？</a:t>
            </a:r>
            <a:endParaRPr lang="en-US" altLang="ja-JP" dirty="0">
              <a:solidFill>
                <a:schemeClr val="bg1"/>
              </a:solidFill>
            </a:endParaRPr>
          </a:p>
          <a:p>
            <a:pPr algn="ctr"/>
            <a:endParaRPr kumimoji="1" lang="ja-JP" altLang="en-US">
              <a:solidFill>
                <a:schemeClr val="tx1"/>
              </a:solidFill>
            </a:endParaRPr>
          </a:p>
        </p:txBody>
      </p:sp>
    </p:spTree>
    <p:extLst>
      <p:ext uri="{BB962C8B-B14F-4D97-AF65-F5344CB8AC3E}">
        <p14:creationId xmlns:p14="http://schemas.microsoft.com/office/powerpoint/2010/main" val="379519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49DA2-D139-6A4E-9F01-3808757EDF9A}"/>
              </a:ext>
            </a:extLst>
          </p:cNvPr>
          <p:cNvSpPr>
            <a:spLocks noGrp="1"/>
          </p:cNvSpPr>
          <p:nvPr>
            <p:ph type="title"/>
          </p:nvPr>
        </p:nvSpPr>
        <p:spPr>
          <a:xfrm>
            <a:off x="133351" y="365126"/>
            <a:ext cx="9477375" cy="673100"/>
          </a:xfrm>
        </p:spPr>
        <p:txBody>
          <a:bodyPr>
            <a:normAutofit/>
          </a:bodyPr>
          <a:lstStyle/>
          <a:p>
            <a:r>
              <a:rPr lang="ja-JP" altLang="en-US" b="1" dirty="0"/>
              <a:t>講師紹介</a:t>
            </a:r>
            <a:endParaRPr kumimoji="1" lang="ja-JP" altLang="en-US" dirty="0"/>
          </a:p>
        </p:txBody>
      </p:sp>
      <p:sp>
        <p:nvSpPr>
          <p:cNvPr id="5" name="コンテンツ プレースホルダー 1">
            <a:extLst>
              <a:ext uri="{FF2B5EF4-FFF2-40B4-BE49-F238E27FC236}">
                <a16:creationId xmlns:a16="http://schemas.microsoft.com/office/drawing/2014/main" id="{9B01F501-FC37-8C4B-9532-B131DE9DCEF7}"/>
              </a:ext>
            </a:extLst>
          </p:cNvPr>
          <p:cNvSpPr txBox="1">
            <a:spLocks/>
          </p:cNvSpPr>
          <p:nvPr/>
        </p:nvSpPr>
        <p:spPr>
          <a:xfrm>
            <a:off x="277216" y="1396561"/>
            <a:ext cx="4832666" cy="5461439"/>
          </a:xfrm>
          <a:prstGeom prst="rect">
            <a:avLst/>
          </a:prstGeom>
        </p:spPr>
        <p:txBody>
          <a:bodyPr vert="horz" lIns="91440" tIns="45720" rIns="91440" bIns="45720" rtlCol="0">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00" b="1" dirty="0"/>
              <a:t>○ 氏名</a:t>
            </a:r>
            <a:endParaRPr lang="en-US" altLang="ja-JP" sz="1300" b="1" dirty="0"/>
          </a:p>
          <a:p>
            <a:pPr marL="0" indent="0">
              <a:buFont typeface="Arial" panose="020B0604020202020204" pitchFamily="34" charset="0"/>
              <a:buNone/>
            </a:pPr>
            <a:r>
              <a:rPr lang="ja-JP" altLang="en-US" sz="1300" dirty="0"/>
              <a:t>　・（博士）門田</a:t>
            </a:r>
            <a:r>
              <a:rPr lang="en-US" altLang="ja-JP" sz="1300" dirty="0"/>
              <a:t> </a:t>
            </a:r>
            <a:r>
              <a:rPr lang="ja-JP" altLang="en-US" sz="1300" dirty="0"/>
              <a:t>実（かどた　みのる）</a:t>
            </a:r>
            <a:endParaRPr lang="en-US" altLang="ja-JP" sz="1300" dirty="0"/>
          </a:p>
          <a:p>
            <a:pPr marL="0" indent="0">
              <a:buNone/>
            </a:pPr>
            <a:r>
              <a:rPr lang="ja-JP" altLang="en-US" sz="1300" b="1" dirty="0"/>
              <a:t>○ 学歴</a:t>
            </a:r>
            <a:endParaRPr lang="en-US" altLang="ja-JP" sz="1300" b="1" dirty="0"/>
          </a:p>
          <a:p>
            <a:pPr marL="0" indent="0">
              <a:buFont typeface="Arial" panose="020B0604020202020204" pitchFamily="34" charset="0"/>
              <a:buNone/>
            </a:pPr>
            <a:r>
              <a:rPr lang="ja-JP" altLang="en-US" sz="1300" dirty="0"/>
              <a:t>　・北海道大学</a:t>
            </a:r>
            <a:r>
              <a:rPr lang="en-US" altLang="ja-JP" sz="1300" dirty="0"/>
              <a:t>, University of Rhode Island</a:t>
            </a:r>
          </a:p>
          <a:p>
            <a:pPr marL="0" indent="0">
              <a:buFont typeface="Arial" panose="020B0604020202020204" pitchFamily="34" charset="0"/>
              <a:buNone/>
            </a:pPr>
            <a:r>
              <a:rPr lang="ja-JP" altLang="en-US" sz="1300" dirty="0"/>
              <a:t>　　 学士（理学）</a:t>
            </a:r>
            <a:endParaRPr lang="en-US" altLang="ja-JP" sz="1300" dirty="0"/>
          </a:p>
          <a:p>
            <a:pPr marL="0" indent="0">
              <a:buFont typeface="Arial" panose="020B0604020202020204" pitchFamily="34" charset="0"/>
              <a:buNone/>
            </a:pPr>
            <a:r>
              <a:rPr lang="ja-JP" altLang="en-US" sz="1300" dirty="0"/>
              <a:t>　・</a:t>
            </a:r>
            <a:r>
              <a:rPr lang="en-US" altLang="ja-JP" sz="1300" dirty="0"/>
              <a:t>University of Rhode Island,</a:t>
            </a:r>
            <a:r>
              <a:rPr lang="ja-JP" altLang="en-US" sz="1300" dirty="0"/>
              <a:t>　</a:t>
            </a:r>
            <a:r>
              <a:rPr lang="en-US" altLang="ja-JP" sz="1300" dirty="0"/>
              <a:t>New York</a:t>
            </a:r>
          </a:p>
          <a:p>
            <a:pPr marL="0" indent="0">
              <a:buFont typeface="Arial" panose="020B0604020202020204" pitchFamily="34" charset="0"/>
              <a:buNone/>
            </a:pPr>
            <a:r>
              <a:rPr lang="ja-JP" altLang="en-US" sz="1300" dirty="0"/>
              <a:t>　  </a:t>
            </a:r>
            <a:r>
              <a:rPr lang="en-US" altLang="ja-JP" sz="1300" dirty="0"/>
              <a:t> University</a:t>
            </a:r>
            <a:r>
              <a:rPr lang="ja-JP" altLang="en-US" sz="1300" dirty="0"/>
              <a:t>　修士（数学・物理）</a:t>
            </a:r>
            <a:endParaRPr lang="en-US" altLang="ja-JP" sz="1300" dirty="0"/>
          </a:p>
          <a:p>
            <a:pPr marL="0" indent="0">
              <a:buFont typeface="Arial" panose="020B0604020202020204" pitchFamily="34" charset="0"/>
              <a:buNone/>
            </a:pPr>
            <a:r>
              <a:rPr lang="en-US" altLang="ja-JP" sz="1300" dirty="0"/>
              <a:t>   </a:t>
            </a:r>
            <a:r>
              <a:rPr lang="ja-JP" altLang="en-US" sz="1300" dirty="0"/>
              <a:t>・</a:t>
            </a:r>
            <a:r>
              <a:rPr lang="en-US" altLang="ja-JP" sz="1300" dirty="0"/>
              <a:t>New York University, Columbia University</a:t>
            </a:r>
          </a:p>
          <a:p>
            <a:pPr marL="0" indent="0">
              <a:buFont typeface="Arial" panose="020B0604020202020204" pitchFamily="34" charset="0"/>
              <a:buNone/>
            </a:pPr>
            <a:r>
              <a:rPr lang="en-US" altLang="ja-JP" sz="1300" dirty="0"/>
              <a:t>      </a:t>
            </a:r>
            <a:r>
              <a:rPr lang="ja-JP" altLang="en-US" sz="1300" dirty="0"/>
              <a:t>博士（応用数学）</a:t>
            </a:r>
            <a:endParaRPr lang="en-US" altLang="ja-JP" sz="1300" dirty="0"/>
          </a:p>
          <a:p>
            <a:pPr marL="0" indent="0">
              <a:buNone/>
            </a:pPr>
            <a:r>
              <a:rPr lang="ja-JP" altLang="en-US" sz="1300" b="1" dirty="0"/>
              <a:t>○ 職歴</a:t>
            </a:r>
            <a:endParaRPr lang="en-US" altLang="ja-JP" sz="1300" b="1" dirty="0"/>
          </a:p>
          <a:p>
            <a:pPr marL="0" indent="0">
              <a:buFont typeface="Arial" panose="020B0604020202020204" pitchFamily="34" charset="0"/>
              <a:buNone/>
            </a:pPr>
            <a:r>
              <a:rPr lang="ja-JP" altLang="en-US" sz="1300" dirty="0"/>
              <a:t>　・</a:t>
            </a:r>
            <a:r>
              <a:rPr lang="en-US" altLang="ja-JP" sz="1300" dirty="0"/>
              <a:t>New York University</a:t>
            </a:r>
            <a:r>
              <a:rPr lang="ja-JP" altLang="en-US" sz="1300" dirty="0"/>
              <a:t>　数学講師</a:t>
            </a:r>
            <a:endParaRPr lang="en-US" altLang="ja-JP" sz="1300" dirty="0"/>
          </a:p>
          <a:p>
            <a:pPr marL="0" indent="0">
              <a:buFont typeface="Arial" panose="020B0604020202020204" pitchFamily="34" charset="0"/>
              <a:buNone/>
            </a:pPr>
            <a:r>
              <a:rPr lang="ja-JP" altLang="en-US" sz="1300" dirty="0"/>
              <a:t>　・</a:t>
            </a:r>
            <a:r>
              <a:rPr lang="en-US" altLang="ja-JP" sz="1300" dirty="0"/>
              <a:t>IPRC(</a:t>
            </a:r>
            <a:r>
              <a:rPr lang="ja-JP" altLang="en-US" sz="1300" dirty="0"/>
              <a:t>国際太平洋研究センター）</a:t>
            </a:r>
            <a:endParaRPr lang="en-US" altLang="ja-JP" sz="1300" dirty="0"/>
          </a:p>
          <a:p>
            <a:pPr marL="0" indent="0">
              <a:buFont typeface="Arial" panose="020B0604020202020204" pitchFamily="34" charset="0"/>
              <a:buNone/>
            </a:pPr>
            <a:r>
              <a:rPr lang="ja-JP" altLang="en-US" sz="1300" dirty="0"/>
              <a:t>　　気候変動のモデリング、中期気候予測</a:t>
            </a:r>
            <a:r>
              <a:rPr lang="en-US" altLang="ja-JP" sz="1300" dirty="0"/>
              <a:t> </a:t>
            </a:r>
          </a:p>
          <a:p>
            <a:pPr marL="0" indent="0">
              <a:buNone/>
            </a:pPr>
            <a:r>
              <a:rPr lang="ja-JP" altLang="en-US" sz="1300" dirty="0"/>
              <a:t>　・</a:t>
            </a:r>
            <a:r>
              <a:rPr lang="ja-JP" altLang="en-US" sz="1300"/>
              <a:t>近畿大学　　</a:t>
            </a:r>
            <a:r>
              <a:rPr lang="en-US" altLang="ja-JP" sz="1300" dirty="0"/>
              <a:t> 21</a:t>
            </a:r>
            <a:r>
              <a:rPr lang="ja-JP" altLang="en-US" sz="1300"/>
              <a:t>世紀</a:t>
            </a:r>
            <a:r>
              <a:rPr lang="en-US" altLang="ja-JP" sz="1300" dirty="0"/>
              <a:t>GCOE</a:t>
            </a:r>
            <a:r>
              <a:rPr lang="ja-JP" altLang="en-US" sz="1300"/>
              <a:t>プログラム研究員（農学部）</a:t>
            </a:r>
            <a:endParaRPr lang="en-US" altLang="ja-JP" sz="1300" dirty="0"/>
          </a:p>
          <a:p>
            <a:pPr marL="0" indent="0">
              <a:buFont typeface="Arial" panose="020B0604020202020204" pitchFamily="34" charset="0"/>
              <a:buNone/>
            </a:pPr>
            <a:r>
              <a:rPr lang="ja-JP" altLang="en-US" sz="1300" dirty="0"/>
              <a:t>　・</a:t>
            </a:r>
            <a:r>
              <a:rPr lang="en-US" altLang="ja-JP" sz="1300" dirty="0"/>
              <a:t>Temple University, Japan </a:t>
            </a:r>
            <a:r>
              <a:rPr lang="ja-JP" altLang="en-US" sz="1300" dirty="0"/>
              <a:t>　准教授（経済学部）</a:t>
            </a:r>
            <a:endParaRPr lang="en-US" altLang="ja-JP" sz="1300" dirty="0"/>
          </a:p>
          <a:p>
            <a:pPr marL="0" indent="0">
              <a:buFont typeface="Arial" panose="020B0604020202020204" pitchFamily="34" charset="0"/>
              <a:buNone/>
            </a:pPr>
            <a:r>
              <a:rPr lang="ja-JP" altLang="en-US" sz="1300" dirty="0"/>
              <a:t>　・</a:t>
            </a:r>
            <a:r>
              <a:rPr lang="en-US" altLang="ja-JP" sz="1300" dirty="0"/>
              <a:t>LINE Corp</a:t>
            </a:r>
            <a:r>
              <a:rPr lang="ja-JP" altLang="en-US" sz="1300" dirty="0"/>
              <a:t>　</a:t>
            </a:r>
            <a:r>
              <a:rPr lang="en-US" altLang="ja-JP" sz="1300" dirty="0"/>
              <a:t>Data Scientist</a:t>
            </a:r>
          </a:p>
          <a:p>
            <a:pPr marL="0" indent="0">
              <a:buNone/>
            </a:pPr>
            <a:r>
              <a:rPr lang="ja-JP" altLang="en-US" sz="1300"/>
              <a:t>　・</a:t>
            </a:r>
            <a:r>
              <a:rPr lang="ja-JP" altLang="en-US" sz="1300" dirty="0"/>
              <a:t>立教</a:t>
            </a:r>
            <a:r>
              <a:rPr lang="ja-JP" altLang="en-US" sz="1300"/>
              <a:t>大学　助教（</a:t>
            </a:r>
            <a:r>
              <a:rPr lang="ja-JP" altLang="en-US" sz="1300" dirty="0"/>
              <a:t>社会情報教育研究</a:t>
            </a:r>
            <a:r>
              <a:rPr lang="ja-JP" altLang="en-US" sz="1300"/>
              <a:t>センター）</a:t>
            </a:r>
            <a:endParaRPr lang="en-US" altLang="ja-JP" sz="1300" dirty="0"/>
          </a:p>
          <a:p>
            <a:pPr marL="0" indent="0">
              <a:buNone/>
            </a:pPr>
            <a:r>
              <a:rPr lang="ja-JP" altLang="en-US" sz="1300"/>
              <a:t>　・</a:t>
            </a:r>
            <a:r>
              <a:rPr lang="en-US" altLang="ja-JP" sz="1300" dirty="0"/>
              <a:t>DNTI Corp</a:t>
            </a:r>
            <a:r>
              <a:rPr lang="ja-JP" altLang="en-US" sz="1300"/>
              <a:t>　</a:t>
            </a:r>
            <a:r>
              <a:rPr lang="en-US" altLang="ja-JP" sz="1300" dirty="0"/>
              <a:t>Data Scientist</a:t>
            </a:r>
          </a:p>
          <a:p>
            <a:pPr marL="0" indent="0">
              <a:buNone/>
            </a:pPr>
            <a:endParaRPr lang="en-US" altLang="ja-JP" sz="1300" dirty="0"/>
          </a:p>
          <a:p>
            <a:pPr marL="0" indent="0">
              <a:buFont typeface="Arial" panose="020B0604020202020204" pitchFamily="34" charset="0"/>
              <a:buNone/>
            </a:pPr>
            <a:endParaRPr lang="en-US" altLang="ja-JP" sz="1300" dirty="0"/>
          </a:p>
          <a:p>
            <a:pPr marL="0" indent="0">
              <a:buNone/>
            </a:pPr>
            <a:endParaRPr lang="ja-JP" altLang="en-US" sz="2600" dirty="0"/>
          </a:p>
        </p:txBody>
      </p:sp>
      <p:sp>
        <p:nvSpPr>
          <p:cNvPr id="6" name="コンテンツ プレースホルダー 2">
            <a:extLst>
              <a:ext uri="{FF2B5EF4-FFF2-40B4-BE49-F238E27FC236}">
                <a16:creationId xmlns:a16="http://schemas.microsoft.com/office/drawing/2014/main" id="{E9E95525-2F4C-5D46-83FA-095B9733B89C}"/>
              </a:ext>
            </a:extLst>
          </p:cNvPr>
          <p:cNvSpPr txBox="1">
            <a:spLocks/>
          </p:cNvSpPr>
          <p:nvPr/>
        </p:nvSpPr>
        <p:spPr>
          <a:xfrm>
            <a:off x="5310278" y="5417390"/>
            <a:ext cx="4210050" cy="2309332"/>
          </a:xfrm>
          <a:prstGeom prst="rect">
            <a:avLst/>
          </a:prstGeom>
        </p:spPr>
        <p:txBody>
          <a:bodyPr>
            <a:normAutofit/>
          </a:bodyPr>
          <a:lstStyle>
            <a:lvl1pPr marL="228599" indent="-228599" algn="l" defTabSz="914395"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796" indent="-228599" algn="l" defTabSz="914395"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299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191"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388" indent="-228599" algn="l" defTabSz="914395"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585"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83"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80"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71475" lvl="1" indent="0">
              <a:buFont typeface="Arial" panose="020B0604020202020204" pitchFamily="34" charset="0"/>
              <a:buNone/>
            </a:pPr>
            <a:endParaRPr lang="en-US" altLang="ja-JP" sz="1300" dirty="0"/>
          </a:p>
          <a:p>
            <a:pPr marL="0" indent="0">
              <a:buNone/>
            </a:pPr>
            <a:r>
              <a:rPr lang="ja-JP" altLang="en-US" sz="1300" b="1" dirty="0"/>
              <a:t>○ 趣味</a:t>
            </a:r>
            <a:endParaRPr lang="en-US" altLang="ja-JP" sz="1300" b="1" dirty="0"/>
          </a:p>
          <a:p>
            <a:pPr marL="0" indent="0">
              <a:buNone/>
            </a:pPr>
            <a:r>
              <a:rPr lang="en-US" altLang="ja-JP" sz="1300" b="1" dirty="0"/>
              <a:t>    </a:t>
            </a:r>
            <a:r>
              <a:rPr lang="ja-JP" altLang="en-US" sz="1300" b="1" dirty="0"/>
              <a:t>・</a:t>
            </a:r>
            <a:r>
              <a:rPr lang="ja-JP" altLang="en-US" sz="1300" dirty="0"/>
              <a:t>ウルトラマラソン（サハラ２５０</a:t>
            </a:r>
            <a:r>
              <a:rPr lang="en-US" altLang="ja-JP" sz="1300" dirty="0"/>
              <a:t>km</a:t>
            </a:r>
            <a:r>
              <a:rPr lang="ja-JP" altLang="en-US" sz="1300" dirty="0"/>
              <a:t>横断）</a:t>
            </a:r>
            <a:endParaRPr lang="en-US" altLang="ja-JP" sz="1300" dirty="0"/>
          </a:p>
          <a:p>
            <a:pPr marL="0" indent="0">
              <a:buNone/>
            </a:pPr>
            <a:r>
              <a:rPr lang="ja-JP" altLang="en-US" sz="1300" dirty="0"/>
              <a:t>　 ・ブラジリアン柔術　　　　</a:t>
            </a:r>
            <a:endParaRPr lang="en-US" altLang="ja-JP" sz="1300" dirty="0"/>
          </a:p>
        </p:txBody>
      </p:sp>
      <p:pic>
        <p:nvPicPr>
          <p:cNvPr id="7" name="図 6">
            <a:extLst>
              <a:ext uri="{FF2B5EF4-FFF2-40B4-BE49-F238E27FC236}">
                <a16:creationId xmlns:a16="http://schemas.microsoft.com/office/drawing/2014/main" id="{FC87E204-6BCC-714A-98D4-7D45AB30EB4C}"/>
              </a:ext>
            </a:extLst>
          </p:cNvPr>
          <p:cNvPicPr>
            <a:picLocks noChangeAspect="1"/>
          </p:cNvPicPr>
          <p:nvPr/>
        </p:nvPicPr>
        <p:blipFill>
          <a:blip r:embed="rId3"/>
          <a:stretch>
            <a:fillRect/>
          </a:stretch>
        </p:blipFill>
        <p:spPr>
          <a:xfrm>
            <a:off x="5826864" y="1191329"/>
            <a:ext cx="3187809" cy="4243313"/>
          </a:xfrm>
          <a:prstGeom prst="rect">
            <a:avLst/>
          </a:prstGeom>
        </p:spPr>
      </p:pic>
    </p:spTree>
    <p:extLst>
      <p:ext uri="{BB962C8B-B14F-4D97-AF65-F5344CB8AC3E}">
        <p14:creationId xmlns:p14="http://schemas.microsoft.com/office/powerpoint/2010/main" val="172224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20</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ja-JP" altLang="en-US" sz="2000"/>
                <a:t>予測</a:t>
              </a:r>
              <a:endParaRPr lang="ja-JP" altLang="en-US" sz="20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grpSp>
        <p:nvGrpSpPr>
          <p:cNvPr id="41" name="グループ化 40">
            <a:extLst>
              <a:ext uri="{FF2B5EF4-FFF2-40B4-BE49-F238E27FC236}">
                <a16:creationId xmlns:a16="http://schemas.microsoft.com/office/drawing/2014/main" id="{A30FD868-4601-D241-B15C-5756847BFCA7}"/>
              </a:ext>
            </a:extLst>
          </p:cNvPr>
          <p:cNvGrpSpPr/>
          <p:nvPr/>
        </p:nvGrpSpPr>
        <p:grpSpPr>
          <a:xfrm>
            <a:off x="2499845" y="3970268"/>
            <a:ext cx="456753" cy="366612"/>
            <a:chOff x="2035819" y="2542839"/>
            <a:chExt cx="456753" cy="366612"/>
          </a:xfrm>
          <a:solidFill>
            <a:schemeClr val="bg1"/>
          </a:solidFill>
        </p:grpSpPr>
        <p:sp>
          <p:nvSpPr>
            <p:cNvPr id="45" name="右矢印 44">
              <a:extLst>
                <a:ext uri="{FF2B5EF4-FFF2-40B4-BE49-F238E27FC236}">
                  <a16:creationId xmlns:a16="http://schemas.microsoft.com/office/drawing/2014/main" id="{1449AD7F-0943-8A40-A242-B98BE829DA26}"/>
                </a:ext>
              </a:extLst>
            </p:cNvPr>
            <p:cNvSpPr/>
            <p:nvPr/>
          </p:nvSpPr>
          <p:spPr>
            <a:xfrm rot="16156699">
              <a:off x="2080890" y="2497768"/>
              <a:ext cx="366612"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6" name="右矢印 4">
              <a:extLst>
                <a:ext uri="{FF2B5EF4-FFF2-40B4-BE49-F238E27FC236}">
                  <a16:creationId xmlns:a16="http://schemas.microsoft.com/office/drawing/2014/main" id="{1B33C47B-66C6-0845-90B1-80BBE894C62D}"/>
                </a:ext>
              </a:extLst>
            </p:cNvPr>
            <p:cNvSpPr txBox="1"/>
            <p:nvPr/>
          </p:nvSpPr>
          <p:spPr>
            <a:xfrm rot="26956699">
              <a:off x="2136575" y="2644107"/>
              <a:ext cx="2566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sp>
        <p:nvSpPr>
          <p:cNvPr id="50" name="四角形吹き出し 49">
            <a:extLst>
              <a:ext uri="{FF2B5EF4-FFF2-40B4-BE49-F238E27FC236}">
                <a16:creationId xmlns:a16="http://schemas.microsoft.com/office/drawing/2014/main" id="{FD9D9698-786B-FA49-AD9E-D6151CDD69C2}"/>
              </a:ext>
            </a:extLst>
          </p:cNvPr>
          <p:cNvSpPr/>
          <p:nvPr/>
        </p:nvSpPr>
        <p:spPr>
          <a:xfrm>
            <a:off x="58959" y="3482677"/>
            <a:ext cx="1932719" cy="1136349"/>
          </a:xfrm>
          <a:prstGeom prst="wedgeRectCallout">
            <a:avLst>
              <a:gd name="adj1" fmla="val 64253"/>
              <a:gd name="adj2" fmla="val -532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得られた知見を活用する</a:t>
            </a:r>
            <a:endParaRPr kumimoji="1" lang="ja-JP" altLang="en-US">
              <a:solidFill>
                <a:schemeClr val="bg1"/>
              </a:solidFill>
            </a:endParaRPr>
          </a:p>
        </p:txBody>
      </p:sp>
      <p:grpSp>
        <p:nvGrpSpPr>
          <p:cNvPr id="47" name="グループ化 46">
            <a:extLst>
              <a:ext uri="{FF2B5EF4-FFF2-40B4-BE49-F238E27FC236}">
                <a16:creationId xmlns:a16="http://schemas.microsoft.com/office/drawing/2014/main" id="{D5B446DB-6AE1-854F-AB43-116FF9D5712E}"/>
              </a:ext>
            </a:extLst>
          </p:cNvPr>
          <p:cNvGrpSpPr/>
          <p:nvPr/>
        </p:nvGrpSpPr>
        <p:grpSpPr>
          <a:xfrm>
            <a:off x="2102055" y="2418091"/>
            <a:ext cx="1353343" cy="1353343"/>
            <a:chOff x="1638029" y="990662"/>
            <a:chExt cx="1353343" cy="1353343"/>
          </a:xfrm>
        </p:grpSpPr>
        <p:sp>
          <p:nvSpPr>
            <p:cNvPr id="48" name="円/楕円 47">
              <a:extLst>
                <a:ext uri="{FF2B5EF4-FFF2-40B4-BE49-F238E27FC236}">
                  <a16:creationId xmlns:a16="http://schemas.microsoft.com/office/drawing/2014/main" id="{C609D7DF-EBED-E24D-9B13-C0DEED3EABD7}"/>
                </a:ext>
              </a:extLst>
            </p:cNvPr>
            <p:cNvSpPr/>
            <p:nvPr/>
          </p:nvSpPr>
          <p:spPr>
            <a:xfrm>
              <a:off x="1638029" y="990662"/>
              <a:ext cx="1353343" cy="1353343"/>
            </a:xfrm>
            <a:prstGeom prst="ellipse">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9" name="円/楕円 6">
              <a:extLst>
                <a:ext uri="{FF2B5EF4-FFF2-40B4-BE49-F238E27FC236}">
                  <a16:creationId xmlns:a16="http://schemas.microsoft.com/office/drawing/2014/main" id="{50BCD654-D645-0345-84B7-82C8F3194FD9}"/>
                </a:ext>
              </a:extLst>
            </p:cNvPr>
            <p:cNvSpPr txBox="1"/>
            <p:nvPr/>
          </p:nvSpPr>
          <p:spPr>
            <a:xfrm>
              <a:off x="1772705" y="1214838"/>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spTree>
    <p:extLst>
      <p:ext uri="{BB962C8B-B14F-4D97-AF65-F5344CB8AC3E}">
        <p14:creationId xmlns:p14="http://schemas.microsoft.com/office/powerpoint/2010/main" val="378537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21</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ja-JP" altLang="en-US" sz="2000"/>
                <a:t>予測</a:t>
              </a:r>
              <a:endParaRPr lang="ja-JP" altLang="en-US" sz="20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grpSp>
        <p:nvGrpSpPr>
          <p:cNvPr id="41" name="グループ化 40">
            <a:extLst>
              <a:ext uri="{FF2B5EF4-FFF2-40B4-BE49-F238E27FC236}">
                <a16:creationId xmlns:a16="http://schemas.microsoft.com/office/drawing/2014/main" id="{A30FD868-4601-D241-B15C-5756847BFCA7}"/>
              </a:ext>
            </a:extLst>
          </p:cNvPr>
          <p:cNvGrpSpPr/>
          <p:nvPr/>
        </p:nvGrpSpPr>
        <p:grpSpPr>
          <a:xfrm>
            <a:off x="2499845" y="3970268"/>
            <a:ext cx="456753" cy="366612"/>
            <a:chOff x="2035819" y="2542839"/>
            <a:chExt cx="456753" cy="366612"/>
          </a:xfrm>
          <a:solidFill>
            <a:schemeClr val="bg1"/>
          </a:solidFill>
        </p:grpSpPr>
        <p:sp>
          <p:nvSpPr>
            <p:cNvPr id="45" name="右矢印 44">
              <a:extLst>
                <a:ext uri="{FF2B5EF4-FFF2-40B4-BE49-F238E27FC236}">
                  <a16:creationId xmlns:a16="http://schemas.microsoft.com/office/drawing/2014/main" id="{1449AD7F-0943-8A40-A242-B98BE829DA26}"/>
                </a:ext>
              </a:extLst>
            </p:cNvPr>
            <p:cNvSpPr/>
            <p:nvPr/>
          </p:nvSpPr>
          <p:spPr>
            <a:xfrm rot="16156699">
              <a:off x="2080890" y="2497768"/>
              <a:ext cx="366612"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6" name="右矢印 4">
              <a:extLst>
                <a:ext uri="{FF2B5EF4-FFF2-40B4-BE49-F238E27FC236}">
                  <a16:creationId xmlns:a16="http://schemas.microsoft.com/office/drawing/2014/main" id="{1B33C47B-66C6-0845-90B1-80BBE894C62D}"/>
                </a:ext>
              </a:extLst>
            </p:cNvPr>
            <p:cNvSpPr txBox="1"/>
            <p:nvPr/>
          </p:nvSpPr>
          <p:spPr>
            <a:xfrm rot="26956699">
              <a:off x="2136575" y="2644107"/>
              <a:ext cx="2566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47" name="グループ化 46">
            <a:extLst>
              <a:ext uri="{FF2B5EF4-FFF2-40B4-BE49-F238E27FC236}">
                <a16:creationId xmlns:a16="http://schemas.microsoft.com/office/drawing/2014/main" id="{BB56B524-9398-294B-8FA5-01D29EB3620A}"/>
              </a:ext>
            </a:extLst>
          </p:cNvPr>
          <p:cNvGrpSpPr/>
          <p:nvPr/>
        </p:nvGrpSpPr>
        <p:grpSpPr>
          <a:xfrm>
            <a:off x="3446574" y="2140786"/>
            <a:ext cx="359703" cy="456753"/>
            <a:chOff x="2942413" y="962024"/>
            <a:chExt cx="359703" cy="456753"/>
          </a:xfrm>
          <a:solidFill>
            <a:schemeClr val="bg1"/>
          </a:solidFill>
        </p:grpSpPr>
        <p:sp>
          <p:nvSpPr>
            <p:cNvPr id="48" name="右矢印 47">
              <a:extLst>
                <a:ext uri="{FF2B5EF4-FFF2-40B4-BE49-F238E27FC236}">
                  <a16:creationId xmlns:a16="http://schemas.microsoft.com/office/drawing/2014/main" id="{5FB8A17D-8D48-6148-B2DA-85DB0BDA17FB}"/>
                </a:ext>
              </a:extLst>
            </p:cNvPr>
            <p:cNvSpPr/>
            <p:nvPr/>
          </p:nvSpPr>
          <p:spPr>
            <a:xfrm rot="19800000">
              <a:off x="2942413" y="96202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右矢印 4">
              <a:extLst>
                <a:ext uri="{FF2B5EF4-FFF2-40B4-BE49-F238E27FC236}">
                  <a16:creationId xmlns:a16="http://schemas.microsoft.com/office/drawing/2014/main" id="{7A21F6F2-CB4B-E144-A44F-48568E3C70E6}"/>
                </a:ext>
              </a:extLst>
            </p:cNvPr>
            <p:cNvSpPr txBox="1"/>
            <p:nvPr/>
          </p:nvSpPr>
          <p:spPr>
            <a:xfrm rot="19800000">
              <a:off x="2949642" y="1080353"/>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50" name="グループ化 49">
            <a:extLst>
              <a:ext uri="{FF2B5EF4-FFF2-40B4-BE49-F238E27FC236}">
                <a16:creationId xmlns:a16="http://schemas.microsoft.com/office/drawing/2014/main" id="{DDF673F6-D397-5A40-A205-6EB42BD52A08}"/>
              </a:ext>
            </a:extLst>
          </p:cNvPr>
          <p:cNvGrpSpPr/>
          <p:nvPr/>
        </p:nvGrpSpPr>
        <p:grpSpPr>
          <a:xfrm>
            <a:off x="2102055" y="2418091"/>
            <a:ext cx="1353343" cy="1353343"/>
            <a:chOff x="1638029" y="990662"/>
            <a:chExt cx="1353343" cy="1353343"/>
          </a:xfrm>
        </p:grpSpPr>
        <p:sp>
          <p:nvSpPr>
            <p:cNvPr id="51" name="円/楕円 50">
              <a:extLst>
                <a:ext uri="{FF2B5EF4-FFF2-40B4-BE49-F238E27FC236}">
                  <a16:creationId xmlns:a16="http://schemas.microsoft.com/office/drawing/2014/main" id="{718FC2A0-4047-B545-B93A-0D4A3DCFF568}"/>
                </a:ext>
              </a:extLst>
            </p:cNvPr>
            <p:cNvSpPr/>
            <p:nvPr/>
          </p:nvSpPr>
          <p:spPr>
            <a:xfrm>
              <a:off x="1638029" y="990662"/>
              <a:ext cx="1353343" cy="1353343"/>
            </a:xfrm>
            <a:prstGeom prst="ellipse">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52" name="円/楕円 6">
              <a:extLst>
                <a:ext uri="{FF2B5EF4-FFF2-40B4-BE49-F238E27FC236}">
                  <a16:creationId xmlns:a16="http://schemas.microsoft.com/office/drawing/2014/main" id="{921A01BD-D8A0-CB49-8D82-6E0AD89F63E0}"/>
                </a:ext>
              </a:extLst>
            </p:cNvPr>
            <p:cNvSpPr txBox="1"/>
            <p:nvPr/>
          </p:nvSpPr>
          <p:spPr>
            <a:xfrm>
              <a:off x="1772705" y="1214838"/>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spTree>
    <p:extLst>
      <p:ext uri="{BB962C8B-B14F-4D97-AF65-F5344CB8AC3E}">
        <p14:creationId xmlns:p14="http://schemas.microsoft.com/office/powerpoint/2010/main" val="372046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22</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ja-JP" altLang="en-US" sz="2000"/>
                <a:t>予測</a:t>
              </a:r>
              <a:endParaRPr lang="ja-JP" altLang="en-US" sz="20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grpSp>
        <p:nvGrpSpPr>
          <p:cNvPr id="41" name="グループ化 40">
            <a:extLst>
              <a:ext uri="{FF2B5EF4-FFF2-40B4-BE49-F238E27FC236}">
                <a16:creationId xmlns:a16="http://schemas.microsoft.com/office/drawing/2014/main" id="{A30FD868-4601-D241-B15C-5756847BFCA7}"/>
              </a:ext>
            </a:extLst>
          </p:cNvPr>
          <p:cNvGrpSpPr/>
          <p:nvPr/>
        </p:nvGrpSpPr>
        <p:grpSpPr>
          <a:xfrm>
            <a:off x="2499845" y="3970268"/>
            <a:ext cx="456753" cy="366612"/>
            <a:chOff x="2035819" y="2542839"/>
            <a:chExt cx="456753" cy="366612"/>
          </a:xfrm>
          <a:solidFill>
            <a:schemeClr val="bg1"/>
          </a:solidFill>
        </p:grpSpPr>
        <p:sp>
          <p:nvSpPr>
            <p:cNvPr id="45" name="右矢印 44">
              <a:extLst>
                <a:ext uri="{FF2B5EF4-FFF2-40B4-BE49-F238E27FC236}">
                  <a16:creationId xmlns:a16="http://schemas.microsoft.com/office/drawing/2014/main" id="{1449AD7F-0943-8A40-A242-B98BE829DA26}"/>
                </a:ext>
              </a:extLst>
            </p:cNvPr>
            <p:cNvSpPr/>
            <p:nvPr/>
          </p:nvSpPr>
          <p:spPr>
            <a:xfrm rot="16156699">
              <a:off x="2080890" y="2497768"/>
              <a:ext cx="366612"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6" name="右矢印 4">
              <a:extLst>
                <a:ext uri="{FF2B5EF4-FFF2-40B4-BE49-F238E27FC236}">
                  <a16:creationId xmlns:a16="http://schemas.microsoft.com/office/drawing/2014/main" id="{1B33C47B-66C6-0845-90B1-80BBE894C62D}"/>
                </a:ext>
              </a:extLst>
            </p:cNvPr>
            <p:cNvSpPr txBox="1"/>
            <p:nvPr/>
          </p:nvSpPr>
          <p:spPr>
            <a:xfrm rot="26956699">
              <a:off x="2136575" y="2644107"/>
              <a:ext cx="2566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47" name="グループ化 46">
            <a:extLst>
              <a:ext uri="{FF2B5EF4-FFF2-40B4-BE49-F238E27FC236}">
                <a16:creationId xmlns:a16="http://schemas.microsoft.com/office/drawing/2014/main" id="{BB56B524-9398-294B-8FA5-01D29EB3620A}"/>
              </a:ext>
            </a:extLst>
          </p:cNvPr>
          <p:cNvGrpSpPr/>
          <p:nvPr/>
        </p:nvGrpSpPr>
        <p:grpSpPr>
          <a:xfrm>
            <a:off x="3446574" y="2140786"/>
            <a:ext cx="359703" cy="456753"/>
            <a:chOff x="2942413" y="962024"/>
            <a:chExt cx="359703" cy="456753"/>
          </a:xfrm>
          <a:solidFill>
            <a:schemeClr val="bg1"/>
          </a:solidFill>
        </p:grpSpPr>
        <p:sp>
          <p:nvSpPr>
            <p:cNvPr id="48" name="右矢印 47">
              <a:extLst>
                <a:ext uri="{FF2B5EF4-FFF2-40B4-BE49-F238E27FC236}">
                  <a16:creationId xmlns:a16="http://schemas.microsoft.com/office/drawing/2014/main" id="{5FB8A17D-8D48-6148-B2DA-85DB0BDA17FB}"/>
                </a:ext>
              </a:extLst>
            </p:cNvPr>
            <p:cNvSpPr/>
            <p:nvPr/>
          </p:nvSpPr>
          <p:spPr>
            <a:xfrm rot="19800000">
              <a:off x="2942413" y="96202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右矢印 4">
              <a:extLst>
                <a:ext uri="{FF2B5EF4-FFF2-40B4-BE49-F238E27FC236}">
                  <a16:creationId xmlns:a16="http://schemas.microsoft.com/office/drawing/2014/main" id="{7A21F6F2-CB4B-E144-A44F-48568E3C70E6}"/>
                </a:ext>
              </a:extLst>
            </p:cNvPr>
            <p:cNvSpPr txBox="1"/>
            <p:nvPr/>
          </p:nvSpPr>
          <p:spPr>
            <a:xfrm rot="19800000">
              <a:off x="2949642" y="1080353"/>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sp>
        <p:nvSpPr>
          <p:cNvPr id="3" name="正方形/長方形 2">
            <a:extLst>
              <a:ext uri="{FF2B5EF4-FFF2-40B4-BE49-F238E27FC236}">
                <a16:creationId xmlns:a16="http://schemas.microsoft.com/office/drawing/2014/main" id="{8D5913AD-37AD-9944-B9AF-BD2767FCD656}"/>
              </a:ext>
            </a:extLst>
          </p:cNvPr>
          <p:cNvSpPr/>
          <p:nvPr/>
        </p:nvSpPr>
        <p:spPr>
          <a:xfrm>
            <a:off x="1045029" y="4100618"/>
            <a:ext cx="7236822" cy="25097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6">
            <a:extLst>
              <a:ext uri="{FF2B5EF4-FFF2-40B4-BE49-F238E27FC236}">
                <a16:creationId xmlns:a16="http://schemas.microsoft.com/office/drawing/2014/main" id="{A32FEAAE-8F3B-3F48-8852-8D836EA91D7C}"/>
              </a:ext>
            </a:extLst>
          </p:cNvPr>
          <p:cNvSpPr txBox="1"/>
          <p:nvPr/>
        </p:nvSpPr>
        <p:spPr>
          <a:xfrm>
            <a:off x="2236731" y="2642267"/>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nvGrpSpPr>
          <p:cNvPr id="51" name="グループ化 50">
            <a:extLst>
              <a:ext uri="{FF2B5EF4-FFF2-40B4-BE49-F238E27FC236}">
                <a16:creationId xmlns:a16="http://schemas.microsoft.com/office/drawing/2014/main" id="{95CA8A9F-04DF-734C-868D-F128589C1679}"/>
              </a:ext>
            </a:extLst>
          </p:cNvPr>
          <p:cNvGrpSpPr/>
          <p:nvPr/>
        </p:nvGrpSpPr>
        <p:grpSpPr>
          <a:xfrm>
            <a:off x="2102055" y="2418091"/>
            <a:ext cx="1353343" cy="1353343"/>
            <a:chOff x="1638029" y="990662"/>
            <a:chExt cx="1353343" cy="1353343"/>
          </a:xfrm>
        </p:grpSpPr>
        <p:sp>
          <p:nvSpPr>
            <p:cNvPr id="52" name="円/楕円 51">
              <a:extLst>
                <a:ext uri="{FF2B5EF4-FFF2-40B4-BE49-F238E27FC236}">
                  <a16:creationId xmlns:a16="http://schemas.microsoft.com/office/drawing/2014/main" id="{C24A69E5-06EB-6E40-B9CC-F95F56803654}"/>
                </a:ext>
              </a:extLst>
            </p:cNvPr>
            <p:cNvSpPr/>
            <p:nvPr/>
          </p:nvSpPr>
          <p:spPr>
            <a:xfrm>
              <a:off x="1638029" y="990662"/>
              <a:ext cx="1353343" cy="1353343"/>
            </a:xfrm>
            <a:prstGeom prst="ellipse">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53" name="円/楕円 6">
              <a:extLst>
                <a:ext uri="{FF2B5EF4-FFF2-40B4-BE49-F238E27FC236}">
                  <a16:creationId xmlns:a16="http://schemas.microsoft.com/office/drawing/2014/main" id="{D738C1F8-A0D7-8E44-B01E-6EFF9DD80B3E}"/>
                </a:ext>
              </a:extLst>
            </p:cNvPr>
            <p:cNvSpPr txBox="1"/>
            <p:nvPr/>
          </p:nvSpPr>
          <p:spPr>
            <a:xfrm>
              <a:off x="1772705" y="1214838"/>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sp>
        <p:nvSpPr>
          <p:cNvPr id="54" name="四角形吹き出し 53">
            <a:extLst>
              <a:ext uri="{FF2B5EF4-FFF2-40B4-BE49-F238E27FC236}">
                <a16:creationId xmlns:a16="http://schemas.microsoft.com/office/drawing/2014/main" id="{22C47AAC-4EE4-FE47-A369-9E2BE4B1A682}"/>
              </a:ext>
            </a:extLst>
          </p:cNvPr>
          <p:cNvSpPr/>
          <p:nvPr/>
        </p:nvSpPr>
        <p:spPr>
          <a:xfrm>
            <a:off x="7522760" y="3016682"/>
            <a:ext cx="2220686" cy="653143"/>
          </a:xfrm>
          <a:prstGeom prst="wedgeRectCallout">
            <a:avLst>
              <a:gd name="adj1" fmla="val -53659"/>
              <a:gd name="adj2" fmla="val 1204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endParaRPr>
          </a:p>
          <a:p>
            <a:pPr algn="ctr"/>
            <a:r>
              <a:rPr lang="ja-JP" altLang="en-US">
                <a:solidFill>
                  <a:schemeClr val="tx1"/>
                </a:solidFill>
              </a:rPr>
              <a:t>数理＋エンジニア力</a:t>
            </a:r>
            <a:endParaRPr lang="en-US" altLang="ja-JP" dirty="0">
              <a:solidFill>
                <a:schemeClr val="tx1"/>
              </a:solidFill>
            </a:endParaRPr>
          </a:p>
          <a:p>
            <a:pPr algn="ctr"/>
            <a:endParaRPr kumimoji="1" lang="ja-JP" altLang="en-US">
              <a:solidFill>
                <a:schemeClr val="tx1"/>
              </a:solidFill>
            </a:endParaRPr>
          </a:p>
        </p:txBody>
      </p:sp>
    </p:spTree>
    <p:extLst>
      <p:ext uri="{BB962C8B-B14F-4D97-AF65-F5344CB8AC3E}">
        <p14:creationId xmlns:p14="http://schemas.microsoft.com/office/powerpoint/2010/main" val="99066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23</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ja-JP" altLang="en-US" sz="2000"/>
                <a:t>予測</a:t>
              </a:r>
              <a:endParaRPr lang="ja-JP" altLang="en-US" sz="20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grpSp>
        <p:nvGrpSpPr>
          <p:cNvPr id="41" name="グループ化 40">
            <a:extLst>
              <a:ext uri="{FF2B5EF4-FFF2-40B4-BE49-F238E27FC236}">
                <a16:creationId xmlns:a16="http://schemas.microsoft.com/office/drawing/2014/main" id="{A30FD868-4601-D241-B15C-5756847BFCA7}"/>
              </a:ext>
            </a:extLst>
          </p:cNvPr>
          <p:cNvGrpSpPr/>
          <p:nvPr/>
        </p:nvGrpSpPr>
        <p:grpSpPr>
          <a:xfrm>
            <a:off x="2499845" y="3970268"/>
            <a:ext cx="456753" cy="366612"/>
            <a:chOff x="2035819" y="2542839"/>
            <a:chExt cx="456753" cy="366612"/>
          </a:xfrm>
          <a:solidFill>
            <a:schemeClr val="bg1"/>
          </a:solidFill>
        </p:grpSpPr>
        <p:sp>
          <p:nvSpPr>
            <p:cNvPr id="45" name="右矢印 44">
              <a:extLst>
                <a:ext uri="{FF2B5EF4-FFF2-40B4-BE49-F238E27FC236}">
                  <a16:creationId xmlns:a16="http://schemas.microsoft.com/office/drawing/2014/main" id="{1449AD7F-0943-8A40-A242-B98BE829DA26}"/>
                </a:ext>
              </a:extLst>
            </p:cNvPr>
            <p:cNvSpPr/>
            <p:nvPr/>
          </p:nvSpPr>
          <p:spPr>
            <a:xfrm rot="16156699">
              <a:off x="2080890" y="2497768"/>
              <a:ext cx="366612"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6" name="右矢印 4">
              <a:extLst>
                <a:ext uri="{FF2B5EF4-FFF2-40B4-BE49-F238E27FC236}">
                  <a16:creationId xmlns:a16="http://schemas.microsoft.com/office/drawing/2014/main" id="{1B33C47B-66C6-0845-90B1-80BBE894C62D}"/>
                </a:ext>
              </a:extLst>
            </p:cNvPr>
            <p:cNvSpPr txBox="1"/>
            <p:nvPr/>
          </p:nvSpPr>
          <p:spPr>
            <a:xfrm rot="26956699">
              <a:off x="2136575" y="2644107"/>
              <a:ext cx="2566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42" name="グループ化 41">
            <a:extLst>
              <a:ext uri="{FF2B5EF4-FFF2-40B4-BE49-F238E27FC236}">
                <a16:creationId xmlns:a16="http://schemas.microsoft.com/office/drawing/2014/main" id="{F7A35F82-9122-524B-AD53-F16C701CF9A3}"/>
              </a:ext>
            </a:extLst>
          </p:cNvPr>
          <p:cNvGrpSpPr/>
          <p:nvPr/>
        </p:nvGrpSpPr>
        <p:grpSpPr>
          <a:xfrm>
            <a:off x="2102055" y="2418091"/>
            <a:ext cx="1353343" cy="1353343"/>
            <a:chOff x="1638029" y="990662"/>
            <a:chExt cx="1353343" cy="1353343"/>
          </a:xfrm>
        </p:grpSpPr>
        <p:sp>
          <p:nvSpPr>
            <p:cNvPr id="43" name="円/楕円 42">
              <a:extLst>
                <a:ext uri="{FF2B5EF4-FFF2-40B4-BE49-F238E27FC236}">
                  <a16:creationId xmlns:a16="http://schemas.microsoft.com/office/drawing/2014/main" id="{8DB7F191-6770-8447-B00A-30829E7A8EB8}"/>
                </a:ext>
              </a:extLst>
            </p:cNvPr>
            <p:cNvSpPr/>
            <p:nvPr/>
          </p:nvSpPr>
          <p:spPr>
            <a:xfrm>
              <a:off x="1638029" y="990662"/>
              <a:ext cx="1353343" cy="1353343"/>
            </a:xfrm>
            <a:prstGeom prst="ellipse">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4" name="円/楕円 6">
              <a:extLst>
                <a:ext uri="{FF2B5EF4-FFF2-40B4-BE49-F238E27FC236}">
                  <a16:creationId xmlns:a16="http://schemas.microsoft.com/office/drawing/2014/main" id="{BD71DFA4-C8C5-7D4E-BD6A-E61BC60A81A2}"/>
                </a:ext>
              </a:extLst>
            </p:cNvPr>
            <p:cNvSpPr txBox="1"/>
            <p:nvPr/>
          </p:nvSpPr>
          <p:spPr>
            <a:xfrm>
              <a:off x="1772705" y="1214838"/>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grpSp>
        <p:nvGrpSpPr>
          <p:cNvPr id="47" name="グループ化 46">
            <a:extLst>
              <a:ext uri="{FF2B5EF4-FFF2-40B4-BE49-F238E27FC236}">
                <a16:creationId xmlns:a16="http://schemas.microsoft.com/office/drawing/2014/main" id="{BB56B524-9398-294B-8FA5-01D29EB3620A}"/>
              </a:ext>
            </a:extLst>
          </p:cNvPr>
          <p:cNvGrpSpPr/>
          <p:nvPr/>
        </p:nvGrpSpPr>
        <p:grpSpPr>
          <a:xfrm>
            <a:off x="3446574" y="2140786"/>
            <a:ext cx="359703" cy="456753"/>
            <a:chOff x="2942413" y="962024"/>
            <a:chExt cx="359703" cy="456753"/>
          </a:xfrm>
          <a:solidFill>
            <a:schemeClr val="bg1"/>
          </a:solidFill>
        </p:grpSpPr>
        <p:sp>
          <p:nvSpPr>
            <p:cNvPr id="48" name="右矢印 47">
              <a:extLst>
                <a:ext uri="{FF2B5EF4-FFF2-40B4-BE49-F238E27FC236}">
                  <a16:creationId xmlns:a16="http://schemas.microsoft.com/office/drawing/2014/main" id="{5FB8A17D-8D48-6148-B2DA-85DB0BDA17FB}"/>
                </a:ext>
              </a:extLst>
            </p:cNvPr>
            <p:cNvSpPr/>
            <p:nvPr/>
          </p:nvSpPr>
          <p:spPr>
            <a:xfrm rot="19800000">
              <a:off x="2942413" y="96202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右矢印 4">
              <a:extLst>
                <a:ext uri="{FF2B5EF4-FFF2-40B4-BE49-F238E27FC236}">
                  <a16:creationId xmlns:a16="http://schemas.microsoft.com/office/drawing/2014/main" id="{7A21F6F2-CB4B-E144-A44F-48568E3C70E6}"/>
                </a:ext>
              </a:extLst>
            </p:cNvPr>
            <p:cNvSpPr txBox="1"/>
            <p:nvPr/>
          </p:nvSpPr>
          <p:spPr>
            <a:xfrm rot="19800000">
              <a:off x="2949642" y="1080353"/>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sp>
        <p:nvSpPr>
          <p:cNvPr id="3" name="正方形/長方形 2">
            <a:extLst>
              <a:ext uri="{FF2B5EF4-FFF2-40B4-BE49-F238E27FC236}">
                <a16:creationId xmlns:a16="http://schemas.microsoft.com/office/drawing/2014/main" id="{8D5913AD-37AD-9944-B9AF-BD2767FCD656}"/>
              </a:ext>
            </a:extLst>
          </p:cNvPr>
          <p:cNvSpPr/>
          <p:nvPr/>
        </p:nvSpPr>
        <p:spPr>
          <a:xfrm>
            <a:off x="1045029" y="4100618"/>
            <a:ext cx="7236822" cy="25097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吹き出し 49">
            <a:extLst>
              <a:ext uri="{FF2B5EF4-FFF2-40B4-BE49-F238E27FC236}">
                <a16:creationId xmlns:a16="http://schemas.microsoft.com/office/drawing/2014/main" id="{06750065-C72A-554E-9A9A-474121997CC2}"/>
              </a:ext>
            </a:extLst>
          </p:cNvPr>
          <p:cNvSpPr/>
          <p:nvPr/>
        </p:nvSpPr>
        <p:spPr>
          <a:xfrm>
            <a:off x="0" y="3354237"/>
            <a:ext cx="2220686" cy="653143"/>
          </a:xfrm>
          <a:prstGeom prst="wedgeRectCallout">
            <a:avLst>
              <a:gd name="adj1" fmla="val 50459"/>
              <a:gd name="adj2" fmla="val -1115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dirty="0">
                <a:solidFill>
                  <a:schemeClr val="tx1"/>
                </a:solidFill>
              </a:rPr>
            </a:br>
            <a:endParaRPr lang="en-US" altLang="ja-JP" dirty="0">
              <a:solidFill>
                <a:schemeClr val="tx1"/>
              </a:solidFill>
            </a:endParaRPr>
          </a:p>
          <a:p>
            <a:pPr algn="ctr"/>
            <a:r>
              <a:rPr lang="ja-JP" altLang="en-US">
                <a:solidFill>
                  <a:schemeClr val="tx1"/>
                </a:solidFill>
              </a:rPr>
              <a:t>ビジネスセンス</a:t>
            </a:r>
            <a:endParaRPr lang="en-US" altLang="ja-JP" dirty="0">
              <a:solidFill>
                <a:schemeClr val="tx1"/>
              </a:solidFill>
            </a:endParaRPr>
          </a:p>
          <a:p>
            <a:pPr algn="ctr"/>
            <a:endParaRPr lang="en-US" altLang="ja-JP" dirty="0">
              <a:solidFill>
                <a:schemeClr val="tx1"/>
              </a:solidFill>
            </a:endParaRPr>
          </a:p>
          <a:p>
            <a:pPr algn="ctr"/>
            <a:endParaRPr kumimoji="1" lang="ja-JP" altLang="en-US">
              <a:solidFill>
                <a:schemeClr val="tx1"/>
              </a:solidFill>
            </a:endParaRPr>
          </a:p>
        </p:txBody>
      </p:sp>
      <p:sp>
        <p:nvSpPr>
          <p:cNvPr id="51" name="四角形吹き出し 50">
            <a:extLst>
              <a:ext uri="{FF2B5EF4-FFF2-40B4-BE49-F238E27FC236}">
                <a16:creationId xmlns:a16="http://schemas.microsoft.com/office/drawing/2014/main" id="{4CD7DE33-AA36-604B-9983-86F6022E806C}"/>
              </a:ext>
            </a:extLst>
          </p:cNvPr>
          <p:cNvSpPr/>
          <p:nvPr/>
        </p:nvSpPr>
        <p:spPr>
          <a:xfrm>
            <a:off x="7522760" y="3016682"/>
            <a:ext cx="2220686" cy="653143"/>
          </a:xfrm>
          <a:prstGeom prst="wedgeRectCallout">
            <a:avLst>
              <a:gd name="adj1" fmla="val -53659"/>
              <a:gd name="adj2" fmla="val 1204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endParaRPr>
          </a:p>
          <a:p>
            <a:pPr algn="ctr"/>
            <a:r>
              <a:rPr lang="ja-JP" altLang="en-US">
                <a:solidFill>
                  <a:schemeClr val="tx1"/>
                </a:solidFill>
              </a:rPr>
              <a:t>数理＋エンジニア力</a:t>
            </a:r>
            <a:endParaRPr lang="en-US" altLang="ja-JP" dirty="0">
              <a:solidFill>
                <a:schemeClr val="tx1"/>
              </a:solidFill>
            </a:endParaRPr>
          </a:p>
          <a:p>
            <a:pPr algn="ctr"/>
            <a:endParaRPr kumimoji="1" lang="ja-JP" altLang="en-US">
              <a:solidFill>
                <a:schemeClr val="tx1"/>
              </a:solidFill>
            </a:endParaRPr>
          </a:p>
        </p:txBody>
      </p:sp>
    </p:spTree>
    <p:extLst>
      <p:ext uri="{BB962C8B-B14F-4D97-AF65-F5344CB8AC3E}">
        <p14:creationId xmlns:p14="http://schemas.microsoft.com/office/powerpoint/2010/main" val="434188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a:t>問題解決に必須なスキル</a:t>
            </a:r>
            <a:endParaRPr kumimoji="1" lang="ja-JP" altLang="en-US" b="1" dirty="0"/>
          </a:p>
        </p:txBody>
      </p:sp>
      <p:sp>
        <p:nvSpPr>
          <p:cNvPr id="4" name="日付プレースホルダー 3"/>
          <p:cNvSpPr>
            <a:spLocks noGrp="1"/>
          </p:cNvSpPr>
          <p:nvPr>
            <p:ph type="dt" sz="half" idx="10"/>
          </p:nvPr>
        </p:nvSpPr>
        <p:spPr>
          <a:xfrm>
            <a:off x="46038" y="6610350"/>
            <a:ext cx="1230312" cy="212725"/>
          </a:xfrm>
          <a:prstGeom prst="rect">
            <a:avLst/>
          </a:prstGeom>
        </p:spPr>
        <p:txBody>
          <a:bodyPr vert="horz" lIns="91440" tIns="45720" rIns="91440" bIns="45720" rtlCol="0" anchor="ctr"/>
          <a:lstStyle>
            <a:defPPr>
              <a:defRPr lang="ja-JP"/>
            </a:defPPr>
            <a:lvl1pPr marL="0" algn="l"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D819A14-A117-4C5D-8901-06B8DA816370}" type="datetime1">
              <a:rPr lang="ja-JP" altLang="en-US" smtClean="0"/>
              <a:pPr/>
              <a:t>2021/5/8</a:t>
            </a:fld>
            <a:endParaRPr kumimoji="1" lang="ja-JP" altLang="en-US"/>
          </a:p>
        </p:txBody>
      </p:sp>
      <p:sp>
        <p:nvSpPr>
          <p:cNvPr id="5" name="スライド番号プレースホルダー 4"/>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24</a:t>
            </a:fld>
            <a:endParaRPr kumimoji="1" lang="ja-JP" altLang="en-US"/>
          </a:p>
        </p:txBody>
      </p:sp>
      <p:grpSp>
        <p:nvGrpSpPr>
          <p:cNvPr id="13" name="グループ化 12">
            <a:extLst>
              <a:ext uri="{FF2B5EF4-FFF2-40B4-BE49-F238E27FC236}">
                <a16:creationId xmlns:a16="http://schemas.microsoft.com/office/drawing/2014/main" id="{99C7535A-7D78-0A4F-9324-968D319A029E}"/>
              </a:ext>
            </a:extLst>
          </p:cNvPr>
          <p:cNvGrpSpPr/>
          <p:nvPr/>
        </p:nvGrpSpPr>
        <p:grpSpPr>
          <a:xfrm>
            <a:off x="4089199" y="1301165"/>
            <a:ext cx="1353343" cy="1353343"/>
            <a:chOff x="3334304" y="632"/>
            <a:chExt cx="1353343" cy="1353343"/>
          </a:xfrm>
        </p:grpSpPr>
        <p:sp>
          <p:nvSpPr>
            <p:cNvPr id="17" name="円/楕円 16">
              <a:extLst>
                <a:ext uri="{FF2B5EF4-FFF2-40B4-BE49-F238E27FC236}">
                  <a16:creationId xmlns:a16="http://schemas.microsoft.com/office/drawing/2014/main" id="{70B354BA-D9E1-584F-8D49-9B7C92F5736F}"/>
                </a:ext>
              </a:extLst>
            </p:cNvPr>
            <p:cNvSpPr/>
            <p:nvPr/>
          </p:nvSpPr>
          <p:spPr>
            <a:xfrm>
              <a:off x="3334304" y="632"/>
              <a:ext cx="1353343" cy="1353343"/>
            </a:xfrm>
            <a:prstGeom prst="ellipse">
              <a:avLst/>
            </a:pr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円/楕円 4">
              <a:extLst>
                <a:ext uri="{FF2B5EF4-FFF2-40B4-BE49-F238E27FC236}">
                  <a16:creationId xmlns:a16="http://schemas.microsoft.com/office/drawing/2014/main" id="{D89B32B3-D188-FC4A-BEBB-8D111F586BAB}"/>
                </a:ext>
              </a:extLst>
            </p:cNvPr>
            <p:cNvSpPr txBox="1"/>
            <p:nvPr/>
          </p:nvSpPr>
          <p:spPr>
            <a:xfrm>
              <a:off x="3532496" y="198824"/>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仮説</a:t>
              </a:r>
              <a:endParaRPr kumimoji="1" lang="ja-JP" altLang="en-US" sz="2000" kern="1200" dirty="0"/>
            </a:p>
          </p:txBody>
        </p:sp>
      </p:grpSp>
      <p:grpSp>
        <p:nvGrpSpPr>
          <p:cNvPr id="14" name="グループ化 13">
            <a:extLst>
              <a:ext uri="{FF2B5EF4-FFF2-40B4-BE49-F238E27FC236}">
                <a16:creationId xmlns:a16="http://schemas.microsoft.com/office/drawing/2014/main" id="{D5D1FF89-AAA8-7445-A43F-D1B5D94A8A16}"/>
              </a:ext>
            </a:extLst>
          </p:cNvPr>
          <p:cNvGrpSpPr/>
          <p:nvPr/>
        </p:nvGrpSpPr>
        <p:grpSpPr>
          <a:xfrm>
            <a:off x="5460381" y="2227939"/>
            <a:ext cx="359703" cy="456753"/>
            <a:chOff x="4702202" y="951844"/>
            <a:chExt cx="359703" cy="456753"/>
          </a:xfrm>
          <a:solidFill>
            <a:schemeClr val="bg1"/>
          </a:solidFill>
        </p:grpSpPr>
        <p:sp>
          <p:nvSpPr>
            <p:cNvPr id="15" name="右矢印 14">
              <a:extLst>
                <a:ext uri="{FF2B5EF4-FFF2-40B4-BE49-F238E27FC236}">
                  <a16:creationId xmlns:a16="http://schemas.microsoft.com/office/drawing/2014/main" id="{D5EC3742-952A-8A42-B925-0E79C59F9EFA}"/>
                </a:ext>
              </a:extLst>
            </p:cNvPr>
            <p:cNvSpPr/>
            <p:nvPr/>
          </p:nvSpPr>
          <p:spPr>
            <a:xfrm rot="1800000">
              <a:off x="4702202" y="95184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6" name="右矢印 6">
              <a:extLst>
                <a:ext uri="{FF2B5EF4-FFF2-40B4-BE49-F238E27FC236}">
                  <a16:creationId xmlns:a16="http://schemas.microsoft.com/office/drawing/2014/main" id="{B875407F-0958-9549-BAF6-844C1B7E3E2F}"/>
                </a:ext>
              </a:extLst>
            </p:cNvPr>
            <p:cNvSpPr txBox="1"/>
            <p:nvPr/>
          </p:nvSpPr>
          <p:spPr>
            <a:xfrm rot="1800000">
              <a:off x="4709431" y="1016217"/>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0" name="グループ化 19">
            <a:extLst>
              <a:ext uri="{FF2B5EF4-FFF2-40B4-BE49-F238E27FC236}">
                <a16:creationId xmlns:a16="http://schemas.microsoft.com/office/drawing/2014/main" id="{486E6BD1-72DB-284D-A1E8-4DF5A31E750E}"/>
              </a:ext>
            </a:extLst>
          </p:cNvPr>
          <p:cNvGrpSpPr/>
          <p:nvPr/>
        </p:nvGrpSpPr>
        <p:grpSpPr>
          <a:xfrm>
            <a:off x="5856936" y="2327526"/>
            <a:ext cx="1353343" cy="1353343"/>
            <a:chOff x="5094093" y="1016646"/>
            <a:chExt cx="1353343" cy="1353343"/>
          </a:xfrm>
        </p:grpSpPr>
        <p:sp>
          <p:nvSpPr>
            <p:cNvPr id="21" name="円/楕円 20">
              <a:extLst>
                <a:ext uri="{FF2B5EF4-FFF2-40B4-BE49-F238E27FC236}">
                  <a16:creationId xmlns:a16="http://schemas.microsoft.com/office/drawing/2014/main" id="{944C82E0-CF80-9E45-8556-6AB0342FC459}"/>
                </a:ext>
              </a:extLst>
            </p:cNvPr>
            <p:cNvSpPr/>
            <p:nvPr/>
          </p:nvSpPr>
          <p:spPr>
            <a:xfrm>
              <a:off x="5094093" y="1016646"/>
              <a:ext cx="1353343" cy="1353343"/>
            </a:xfrm>
            <a:prstGeom prst="ellipse">
              <a:avLst/>
            </a:pr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円/楕円 6">
              <a:extLst>
                <a:ext uri="{FF2B5EF4-FFF2-40B4-BE49-F238E27FC236}">
                  <a16:creationId xmlns:a16="http://schemas.microsoft.com/office/drawing/2014/main" id="{821E15DE-3BEC-D64B-9BC9-B9BA50106EAA}"/>
                </a:ext>
              </a:extLst>
            </p:cNvPr>
            <p:cNvSpPr txBox="1"/>
            <p:nvPr/>
          </p:nvSpPr>
          <p:spPr>
            <a:xfrm>
              <a:off x="5292285" y="1214838"/>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データ収集</a:t>
              </a:r>
              <a:endParaRPr kumimoji="1" lang="ja-JP" altLang="en-US" sz="2000" kern="1200" dirty="0"/>
            </a:p>
          </p:txBody>
        </p:sp>
      </p:grpSp>
      <p:grpSp>
        <p:nvGrpSpPr>
          <p:cNvPr id="28" name="グループ化 27">
            <a:extLst>
              <a:ext uri="{FF2B5EF4-FFF2-40B4-BE49-F238E27FC236}">
                <a16:creationId xmlns:a16="http://schemas.microsoft.com/office/drawing/2014/main" id="{B4C7733B-7680-8547-B919-2E2D89BDF44F}"/>
              </a:ext>
            </a:extLst>
          </p:cNvPr>
          <p:cNvGrpSpPr/>
          <p:nvPr/>
        </p:nvGrpSpPr>
        <p:grpSpPr>
          <a:xfrm>
            <a:off x="6309593" y="3848825"/>
            <a:ext cx="456753" cy="359703"/>
            <a:chOff x="5542388" y="2519301"/>
            <a:chExt cx="456753" cy="359703"/>
          </a:xfrm>
          <a:solidFill>
            <a:schemeClr val="bg1"/>
          </a:solidFill>
        </p:grpSpPr>
        <p:sp>
          <p:nvSpPr>
            <p:cNvPr id="32" name="右矢印 31">
              <a:extLst>
                <a:ext uri="{FF2B5EF4-FFF2-40B4-BE49-F238E27FC236}">
                  <a16:creationId xmlns:a16="http://schemas.microsoft.com/office/drawing/2014/main" id="{7ADF5FD0-54AE-8842-A201-10A974A40A4D}"/>
                </a:ext>
              </a:extLst>
            </p:cNvPr>
            <p:cNvSpPr/>
            <p:nvPr/>
          </p:nvSpPr>
          <p:spPr>
            <a:xfrm rot="5400000">
              <a:off x="5590913" y="2470776"/>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3" name="右矢印 4">
              <a:extLst>
                <a:ext uri="{FF2B5EF4-FFF2-40B4-BE49-F238E27FC236}">
                  <a16:creationId xmlns:a16="http://schemas.microsoft.com/office/drawing/2014/main" id="{617D4B31-3BF5-6A4B-A209-FCAEC6CAC928}"/>
                </a:ext>
              </a:extLst>
            </p:cNvPr>
            <p:cNvSpPr txBox="1"/>
            <p:nvPr/>
          </p:nvSpPr>
          <p:spPr>
            <a:xfrm rot="5400000">
              <a:off x="5644869" y="2508172"/>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9" name="グループ化 28">
            <a:extLst>
              <a:ext uri="{FF2B5EF4-FFF2-40B4-BE49-F238E27FC236}">
                <a16:creationId xmlns:a16="http://schemas.microsoft.com/office/drawing/2014/main" id="{F2B538F9-11F4-EA43-98BF-53597B476486}"/>
              </a:ext>
            </a:extLst>
          </p:cNvPr>
          <p:cNvGrpSpPr/>
          <p:nvPr/>
        </p:nvGrpSpPr>
        <p:grpSpPr>
          <a:xfrm>
            <a:off x="5755250" y="4378200"/>
            <a:ext cx="1565439" cy="1353343"/>
            <a:chOff x="4988045" y="3048676"/>
            <a:chExt cx="1565439" cy="1353343"/>
          </a:xfrm>
        </p:grpSpPr>
        <p:sp>
          <p:nvSpPr>
            <p:cNvPr id="30" name="円/楕円 29">
              <a:extLst>
                <a:ext uri="{FF2B5EF4-FFF2-40B4-BE49-F238E27FC236}">
                  <a16:creationId xmlns:a16="http://schemas.microsoft.com/office/drawing/2014/main" id="{37AF9384-FAE4-3648-8F18-1490B391DE86}"/>
                </a:ext>
              </a:extLst>
            </p:cNvPr>
            <p:cNvSpPr/>
            <p:nvPr/>
          </p:nvSpPr>
          <p:spPr>
            <a:xfrm>
              <a:off x="4988045" y="3048676"/>
              <a:ext cx="1565439" cy="1353343"/>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1" name="円/楕円 6">
              <a:extLst>
                <a:ext uri="{FF2B5EF4-FFF2-40B4-BE49-F238E27FC236}">
                  <a16:creationId xmlns:a16="http://schemas.microsoft.com/office/drawing/2014/main" id="{C1D87D37-5ABE-2840-AF6E-653BC834CE23}"/>
                </a:ext>
              </a:extLst>
            </p:cNvPr>
            <p:cNvSpPr txBox="1"/>
            <p:nvPr/>
          </p:nvSpPr>
          <p:spPr>
            <a:xfrm>
              <a:off x="5217298" y="3246868"/>
              <a:ext cx="1106933"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分析</a:t>
              </a:r>
              <a:endParaRPr kumimoji="1" lang="ja-JP" altLang="en-US" sz="2000" kern="1200" dirty="0"/>
            </a:p>
          </p:txBody>
        </p:sp>
      </p:grpSp>
      <p:grpSp>
        <p:nvGrpSpPr>
          <p:cNvPr id="23" name="グループ化 22">
            <a:extLst>
              <a:ext uri="{FF2B5EF4-FFF2-40B4-BE49-F238E27FC236}">
                <a16:creationId xmlns:a16="http://schemas.microsoft.com/office/drawing/2014/main" id="{EBC52198-EBFF-C04E-ABC9-D5F0EC722672}"/>
              </a:ext>
            </a:extLst>
          </p:cNvPr>
          <p:cNvGrpSpPr/>
          <p:nvPr/>
        </p:nvGrpSpPr>
        <p:grpSpPr>
          <a:xfrm>
            <a:off x="5443434" y="5122293"/>
            <a:ext cx="319987" cy="456753"/>
            <a:chOff x="4706271" y="4019184"/>
            <a:chExt cx="319987" cy="456753"/>
          </a:xfrm>
          <a:solidFill>
            <a:schemeClr val="bg1"/>
          </a:solidFill>
        </p:grpSpPr>
        <p:sp>
          <p:nvSpPr>
            <p:cNvPr id="27" name="右矢印 26">
              <a:extLst>
                <a:ext uri="{FF2B5EF4-FFF2-40B4-BE49-F238E27FC236}">
                  <a16:creationId xmlns:a16="http://schemas.microsoft.com/office/drawing/2014/main" id="{E63E98C4-1CF7-0F4D-9472-010D2826B8AE}"/>
                </a:ext>
              </a:extLst>
            </p:cNvPr>
            <p:cNvSpPr/>
            <p:nvPr/>
          </p:nvSpPr>
          <p:spPr>
            <a:xfrm rot="9000000">
              <a:off x="4706271" y="4019184"/>
              <a:ext cx="319987"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34" name="右矢印 4">
              <a:extLst>
                <a:ext uri="{FF2B5EF4-FFF2-40B4-BE49-F238E27FC236}">
                  <a16:creationId xmlns:a16="http://schemas.microsoft.com/office/drawing/2014/main" id="{3C386B43-54D9-864B-A51D-027AFEDA69A9}"/>
                </a:ext>
              </a:extLst>
            </p:cNvPr>
            <p:cNvSpPr txBox="1"/>
            <p:nvPr/>
          </p:nvSpPr>
          <p:spPr>
            <a:xfrm rot="19800000">
              <a:off x="4795836" y="4086536"/>
              <a:ext cx="223991"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24" name="グループ化 23">
            <a:extLst>
              <a:ext uri="{FF2B5EF4-FFF2-40B4-BE49-F238E27FC236}">
                <a16:creationId xmlns:a16="http://schemas.microsoft.com/office/drawing/2014/main" id="{3090C8A8-305C-C64D-97AF-8712DC6E1D56}"/>
              </a:ext>
            </a:extLst>
          </p:cNvPr>
          <p:cNvGrpSpPr/>
          <p:nvPr/>
        </p:nvGrpSpPr>
        <p:grpSpPr>
          <a:xfrm>
            <a:off x="4071467" y="5167800"/>
            <a:ext cx="1353343" cy="1353343"/>
            <a:chOff x="3334304" y="4064691"/>
            <a:chExt cx="1353343" cy="1353343"/>
          </a:xfrm>
        </p:grpSpPr>
        <p:sp>
          <p:nvSpPr>
            <p:cNvPr id="25" name="円/楕円 24">
              <a:extLst>
                <a:ext uri="{FF2B5EF4-FFF2-40B4-BE49-F238E27FC236}">
                  <a16:creationId xmlns:a16="http://schemas.microsoft.com/office/drawing/2014/main" id="{B8EDDB76-7C09-5147-8613-8D2EAA0A080E}"/>
                </a:ext>
              </a:extLst>
            </p:cNvPr>
            <p:cNvSpPr/>
            <p:nvPr/>
          </p:nvSpPr>
          <p:spPr>
            <a:xfrm>
              <a:off x="3334304" y="4064691"/>
              <a:ext cx="1353343" cy="1353343"/>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円/楕円 6">
              <a:extLst>
                <a:ext uri="{FF2B5EF4-FFF2-40B4-BE49-F238E27FC236}">
                  <a16:creationId xmlns:a16="http://schemas.microsoft.com/office/drawing/2014/main" id="{E061B877-F2E4-F845-ADA0-37D6B3B21EDB}"/>
                </a:ext>
              </a:extLst>
            </p:cNvPr>
            <p:cNvSpPr txBox="1"/>
            <p:nvPr/>
          </p:nvSpPr>
          <p:spPr>
            <a:xfrm>
              <a:off x="3532496" y="4262883"/>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予測</a:t>
              </a:r>
              <a:endParaRPr kumimoji="1" lang="ja-JP" altLang="en-US" sz="2000" kern="1200" dirty="0"/>
            </a:p>
          </p:txBody>
        </p:sp>
      </p:grpSp>
      <p:grpSp>
        <p:nvGrpSpPr>
          <p:cNvPr id="35" name="グループ化 34">
            <a:extLst>
              <a:ext uri="{FF2B5EF4-FFF2-40B4-BE49-F238E27FC236}">
                <a16:creationId xmlns:a16="http://schemas.microsoft.com/office/drawing/2014/main" id="{834B5304-D591-A34F-AF2D-1802C00978D3}"/>
              </a:ext>
            </a:extLst>
          </p:cNvPr>
          <p:cNvGrpSpPr/>
          <p:nvPr/>
        </p:nvGrpSpPr>
        <p:grpSpPr>
          <a:xfrm>
            <a:off x="3471092" y="5332948"/>
            <a:ext cx="344469" cy="456753"/>
            <a:chOff x="2980164" y="4016297"/>
            <a:chExt cx="344469" cy="456753"/>
          </a:xfrm>
          <a:solidFill>
            <a:schemeClr val="bg1"/>
          </a:solidFill>
        </p:grpSpPr>
        <p:sp>
          <p:nvSpPr>
            <p:cNvPr id="39" name="右矢印 38">
              <a:extLst>
                <a:ext uri="{FF2B5EF4-FFF2-40B4-BE49-F238E27FC236}">
                  <a16:creationId xmlns:a16="http://schemas.microsoft.com/office/drawing/2014/main" id="{26DED7A6-02AB-324B-9C60-6D5784009799}"/>
                </a:ext>
              </a:extLst>
            </p:cNvPr>
            <p:cNvSpPr/>
            <p:nvPr/>
          </p:nvSpPr>
          <p:spPr>
            <a:xfrm rot="12602970">
              <a:off x="2980164" y="4016297"/>
              <a:ext cx="344469"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0" name="右矢印 4">
              <a:extLst>
                <a:ext uri="{FF2B5EF4-FFF2-40B4-BE49-F238E27FC236}">
                  <a16:creationId xmlns:a16="http://schemas.microsoft.com/office/drawing/2014/main" id="{05219F79-B63D-7145-B136-A8915FD1DED2}"/>
                </a:ext>
              </a:extLst>
            </p:cNvPr>
            <p:cNvSpPr txBox="1"/>
            <p:nvPr/>
          </p:nvSpPr>
          <p:spPr>
            <a:xfrm rot="23402970">
              <a:off x="3076560" y="4133522"/>
              <a:ext cx="2411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36" name="グループ化 35">
            <a:extLst>
              <a:ext uri="{FF2B5EF4-FFF2-40B4-BE49-F238E27FC236}">
                <a16:creationId xmlns:a16="http://schemas.microsoft.com/office/drawing/2014/main" id="{53873459-765F-B64E-B8D7-5538703090FA}"/>
              </a:ext>
            </a:extLst>
          </p:cNvPr>
          <p:cNvGrpSpPr/>
          <p:nvPr/>
        </p:nvGrpSpPr>
        <p:grpSpPr>
          <a:xfrm>
            <a:off x="2091201" y="4378200"/>
            <a:ext cx="1353343" cy="1353343"/>
            <a:chOff x="1600273" y="3061549"/>
            <a:chExt cx="1353343" cy="1353343"/>
          </a:xfrm>
        </p:grpSpPr>
        <p:sp>
          <p:nvSpPr>
            <p:cNvPr id="37" name="円/楕円 36">
              <a:extLst>
                <a:ext uri="{FF2B5EF4-FFF2-40B4-BE49-F238E27FC236}">
                  <a16:creationId xmlns:a16="http://schemas.microsoft.com/office/drawing/2014/main" id="{AF2BF1C5-8D41-1D4E-9DC6-B756801AF552}"/>
                </a:ext>
              </a:extLst>
            </p:cNvPr>
            <p:cNvSpPr/>
            <p:nvPr/>
          </p:nvSpPr>
          <p:spPr>
            <a:xfrm>
              <a:off x="1600273" y="3061549"/>
              <a:ext cx="1353343" cy="1353343"/>
            </a:xfrm>
            <a:prstGeom prst="ellipse">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8" name="円/楕円 6">
              <a:extLst>
                <a:ext uri="{FF2B5EF4-FFF2-40B4-BE49-F238E27FC236}">
                  <a16:creationId xmlns:a16="http://schemas.microsoft.com/office/drawing/2014/main" id="{7A1E9BDC-83FC-7948-B618-10793A4B5AA7}"/>
                </a:ext>
              </a:extLst>
            </p:cNvPr>
            <p:cNvSpPr txBox="1"/>
            <p:nvPr/>
          </p:nvSpPr>
          <p:spPr>
            <a:xfrm>
              <a:off x="1798465" y="3259741"/>
              <a:ext cx="95695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検証</a:t>
              </a:r>
            </a:p>
            <a:p>
              <a:pPr marL="0" lvl="0" indent="0" algn="ctr" defTabSz="889000">
                <a:lnSpc>
                  <a:spcPct val="90000"/>
                </a:lnSpc>
                <a:spcBef>
                  <a:spcPct val="0"/>
                </a:spcBef>
                <a:spcAft>
                  <a:spcPct val="35000"/>
                </a:spcAft>
                <a:buNone/>
              </a:pPr>
              <a:endParaRPr kumimoji="1" lang="ja-JP" altLang="en-US" sz="2000" kern="1200" dirty="0"/>
            </a:p>
          </p:txBody>
        </p:sp>
      </p:grpSp>
      <p:grpSp>
        <p:nvGrpSpPr>
          <p:cNvPr id="41" name="グループ化 40">
            <a:extLst>
              <a:ext uri="{FF2B5EF4-FFF2-40B4-BE49-F238E27FC236}">
                <a16:creationId xmlns:a16="http://schemas.microsoft.com/office/drawing/2014/main" id="{A30FD868-4601-D241-B15C-5756847BFCA7}"/>
              </a:ext>
            </a:extLst>
          </p:cNvPr>
          <p:cNvGrpSpPr/>
          <p:nvPr/>
        </p:nvGrpSpPr>
        <p:grpSpPr>
          <a:xfrm>
            <a:off x="2499845" y="3970268"/>
            <a:ext cx="456753" cy="366612"/>
            <a:chOff x="2035819" y="2542839"/>
            <a:chExt cx="456753" cy="366612"/>
          </a:xfrm>
          <a:solidFill>
            <a:schemeClr val="bg1"/>
          </a:solidFill>
        </p:grpSpPr>
        <p:sp>
          <p:nvSpPr>
            <p:cNvPr id="45" name="右矢印 44">
              <a:extLst>
                <a:ext uri="{FF2B5EF4-FFF2-40B4-BE49-F238E27FC236}">
                  <a16:creationId xmlns:a16="http://schemas.microsoft.com/office/drawing/2014/main" id="{1449AD7F-0943-8A40-A242-B98BE829DA26}"/>
                </a:ext>
              </a:extLst>
            </p:cNvPr>
            <p:cNvSpPr/>
            <p:nvPr/>
          </p:nvSpPr>
          <p:spPr>
            <a:xfrm rot="16156699">
              <a:off x="2080890" y="2497768"/>
              <a:ext cx="366612"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6" name="右矢印 4">
              <a:extLst>
                <a:ext uri="{FF2B5EF4-FFF2-40B4-BE49-F238E27FC236}">
                  <a16:creationId xmlns:a16="http://schemas.microsoft.com/office/drawing/2014/main" id="{1B33C47B-66C6-0845-90B1-80BBE894C62D}"/>
                </a:ext>
              </a:extLst>
            </p:cNvPr>
            <p:cNvSpPr txBox="1"/>
            <p:nvPr/>
          </p:nvSpPr>
          <p:spPr>
            <a:xfrm rot="26956699">
              <a:off x="2136575" y="2644107"/>
              <a:ext cx="256628"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grpSp>
        <p:nvGrpSpPr>
          <p:cNvPr id="47" name="グループ化 46">
            <a:extLst>
              <a:ext uri="{FF2B5EF4-FFF2-40B4-BE49-F238E27FC236}">
                <a16:creationId xmlns:a16="http://schemas.microsoft.com/office/drawing/2014/main" id="{BB56B524-9398-294B-8FA5-01D29EB3620A}"/>
              </a:ext>
            </a:extLst>
          </p:cNvPr>
          <p:cNvGrpSpPr/>
          <p:nvPr/>
        </p:nvGrpSpPr>
        <p:grpSpPr>
          <a:xfrm>
            <a:off x="3446574" y="2140786"/>
            <a:ext cx="359703" cy="456753"/>
            <a:chOff x="2942413" y="962024"/>
            <a:chExt cx="359703" cy="456753"/>
          </a:xfrm>
          <a:solidFill>
            <a:schemeClr val="bg1"/>
          </a:solidFill>
        </p:grpSpPr>
        <p:sp>
          <p:nvSpPr>
            <p:cNvPr id="48" name="右矢印 47">
              <a:extLst>
                <a:ext uri="{FF2B5EF4-FFF2-40B4-BE49-F238E27FC236}">
                  <a16:creationId xmlns:a16="http://schemas.microsoft.com/office/drawing/2014/main" id="{5FB8A17D-8D48-6148-B2DA-85DB0BDA17FB}"/>
                </a:ext>
              </a:extLst>
            </p:cNvPr>
            <p:cNvSpPr/>
            <p:nvPr/>
          </p:nvSpPr>
          <p:spPr>
            <a:xfrm rot="19800000">
              <a:off x="2942413" y="962024"/>
              <a:ext cx="359703" cy="456753"/>
            </a:xfrm>
            <a:prstGeom prst="rightArrow">
              <a:avLst>
                <a:gd name="adj1" fmla="val 60000"/>
                <a:gd name="adj2" fmla="val 50000"/>
              </a:avLst>
            </a:prstGeom>
            <a:grpFill/>
            <a:ln>
              <a:solidFill>
                <a:schemeClr val="tx1"/>
              </a:solidFill>
            </a:ln>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49" name="右矢印 4">
              <a:extLst>
                <a:ext uri="{FF2B5EF4-FFF2-40B4-BE49-F238E27FC236}">
                  <a16:creationId xmlns:a16="http://schemas.microsoft.com/office/drawing/2014/main" id="{7A21F6F2-CB4B-E144-A44F-48568E3C70E6}"/>
                </a:ext>
              </a:extLst>
            </p:cNvPr>
            <p:cNvSpPr txBox="1"/>
            <p:nvPr/>
          </p:nvSpPr>
          <p:spPr>
            <a:xfrm rot="19800000">
              <a:off x="2949642" y="1080353"/>
              <a:ext cx="251792" cy="274051"/>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p:txBody>
        </p:sp>
      </p:grpSp>
      <p:sp>
        <p:nvSpPr>
          <p:cNvPr id="3" name="正方形/長方形 2">
            <a:extLst>
              <a:ext uri="{FF2B5EF4-FFF2-40B4-BE49-F238E27FC236}">
                <a16:creationId xmlns:a16="http://schemas.microsoft.com/office/drawing/2014/main" id="{8D5913AD-37AD-9944-B9AF-BD2767FCD656}"/>
              </a:ext>
            </a:extLst>
          </p:cNvPr>
          <p:cNvSpPr/>
          <p:nvPr/>
        </p:nvSpPr>
        <p:spPr>
          <a:xfrm>
            <a:off x="1045029" y="4100618"/>
            <a:ext cx="7236822" cy="25097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吹き出し 49">
            <a:extLst>
              <a:ext uri="{FF2B5EF4-FFF2-40B4-BE49-F238E27FC236}">
                <a16:creationId xmlns:a16="http://schemas.microsoft.com/office/drawing/2014/main" id="{06750065-C72A-554E-9A9A-474121997CC2}"/>
              </a:ext>
            </a:extLst>
          </p:cNvPr>
          <p:cNvSpPr/>
          <p:nvPr/>
        </p:nvSpPr>
        <p:spPr>
          <a:xfrm>
            <a:off x="0" y="3354237"/>
            <a:ext cx="2220686" cy="653143"/>
          </a:xfrm>
          <a:prstGeom prst="wedgeRectCallout">
            <a:avLst>
              <a:gd name="adj1" fmla="val 50459"/>
              <a:gd name="adj2" fmla="val -1115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ja-JP" dirty="0">
                <a:solidFill>
                  <a:schemeClr val="tx1"/>
                </a:solidFill>
              </a:rPr>
            </a:br>
            <a:endParaRPr lang="en-US" altLang="ja-JP" dirty="0">
              <a:solidFill>
                <a:schemeClr val="tx1"/>
              </a:solidFill>
            </a:endParaRPr>
          </a:p>
          <a:p>
            <a:pPr algn="ctr"/>
            <a:r>
              <a:rPr lang="ja-JP" altLang="en-US">
                <a:solidFill>
                  <a:schemeClr val="tx1"/>
                </a:solidFill>
              </a:rPr>
              <a:t>ビジネスセンス</a:t>
            </a:r>
            <a:endParaRPr lang="en-US" altLang="ja-JP" dirty="0">
              <a:solidFill>
                <a:schemeClr val="tx1"/>
              </a:solidFill>
            </a:endParaRPr>
          </a:p>
          <a:p>
            <a:pPr algn="ctr"/>
            <a:endParaRPr lang="en-US" altLang="ja-JP" dirty="0">
              <a:solidFill>
                <a:schemeClr val="tx1"/>
              </a:solidFill>
            </a:endParaRPr>
          </a:p>
          <a:p>
            <a:pPr algn="ctr"/>
            <a:endParaRPr kumimoji="1" lang="ja-JP" altLang="en-US">
              <a:solidFill>
                <a:schemeClr val="tx1"/>
              </a:solidFill>
            </a:endParaRPr>
          </a:p>
        </p:txBody>
      </p:sp>
      <p:sp>
        <p:nvSpPr>
          <p:cNvPr id="51" name="角丸四角形 50">
            <a:extLst>
              <a:ext uri="{FF2B5EF4-FFF2-40B4-BE49-F238E27FC236}">
                <a16:creationId xmlns:a16="http://schemas.microsoft.com/office/drawing/2014/main" id="{A7BE69D8-D000-5A47-9689-CB35FE0F8411}"/>
              </a:ext>
            </a:extLst>
          </p:cNvPr>
          <p:cNvSpPr/>
          <p:nvPr/>
        </p:nvSpPr>
        <p:spPr>
          <a:xfrm rot="2313019">
            <a:off x="3947809" y="1699030"/>
            <a:ext cx="3492413" cy="1686321"/>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5BE585C2-F9DB-8140-A4B1-FFFACD1745DC}"/>
              </a:ext>
            </a:extLst>
          </p:cNvPr>
          <p:cNvSpPr txBox="1"/>
          <p:nvPr/>
        </p:nvSpPr>
        <p:spPr>
          <a:xfrm>
            <a:off x="6036665" y="1421053"/>
            <a:ext cx="2262158" cy="369332"/>
          </a:xfrm>
          <a:prstGeom prst="rect">
            <a:avLst/>
          </a:prstGeom>
          <a:noFill/>
        </p:spPr>
        <p:txBody>
          <a:bodyPr wrap="none" rtlCol="0">
            <a:spAutoFit/>
          </a:bodyPr>
          <a:lstStyle/>
          <a:p>
            <a:r>
              <a:rPr kumimoji="1" lang="ja-JP" altLang="en-US">
                <a:solidFill>
                  <a:srgbClr val="FF0000"/>
                </a:solidFill>
                <a:latin typeface="メイリオ" panose="020B0604030504040204" pitchFamily="50" charset="-128"/>
                <a:ea typeface="メイリオ" panose="020B0604030504040204" pitchFamily="50" charset="-128"/>
              </a:rPr>
              <a:t>日本人が苦手な領域</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grpSp>
        <p:nvGrpSpPr>
          <p:cNvPr id="53" name="グループ化 52">
            <a:extLst>
              <a:ext uri="{FF2B5EF4-FFF2-40B4-BE49-F238E27FC236}">
                <a16:creationId xmlns:a16="http://schemas.microsoft.com/office/drawing/2014/main" id="{693B6B0F-083E-C64B-A8F5-0FC810F7577F}"/>
              </a:ext>
            </a:extLst>
          </p:cNvPr>
          <p:cNvGrpSpPr/>
          <p:nvPr/>
        </p:nvGrpSpPr>
        <p:grpSpPr>
          <a:xfrm>
            <a:off x="2102055" y="2418091"/>
            <a:ext cx="1353343" cy="1353343"/>
            <a:chOff x="1638029" y="990662"/>
            <a:chExt cx="1353343" cy="1353343"/>
          </a:xfrm>
        </p:grpSpPr>
        <p:sp>
          <p:nvSpPr>
            <p:cNvPr id="54" name="円/楕円 53">
              <a:extLst>
                <a:ext uri="{FF2B5EF4-FFF2-40B4-BE49-F238E27FC236}">
                  <a16:creationId xmlns:a16="http://schemas.microsoft.com/office/drawing/2014/main" id="{368361AC-A40D-1D47-8227-60CE04A70A5F}"/>
                </a:ext>
              </a:extLst>
            </p:cNvPr>
            <p:cNvSpPr/>
            <p:nvPr/>
          </p:nvSpPr>
          <p:spPr>
            <a:xfrm>
              <a:off x="1638029" y="990662"/>
              <a:ext cx="1353343" cy="1353343"/>
            </a:xfrm>
            <a:prstGeom prst="ellipse">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55" name="円/楕円 6">
              <a:extLst>
                <a:ext uri="{FF2B5EF4-FFF2-40B4-BE49-F238E27FC236}">
                  <a16:creationId xmlns:a16="http://schemas.microsoft.com/office/drawing/2014/main" id="{4602672E-967E-2B45-B910-ABF8E9FE446F}"/>
                </a:ext>
              </a:extLst>
            </p:cNvPr>
            <p:cNvSpPr txBox="1"/>
            <p:nvPr/>
          </p:nvSpPr>
          <p:spPr>
            <a:xfrm>
              <a:off x="1772705" y="1214838"/>
              <a:ext cx="1119749" cy="9569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領域</a:t>
              </a:r>
              <a:r>
                <a:rPr kumimoji="1" lang="ja-JP" altLang="en-US" sz="2000" kern="1200" dirty="0"/>
                <a:t>拡大</a:t>
              </a:r>
            </a:p>
          </p:txBody>
        </p:sp>
      </p:grpSp>
      <p:sp>
        <p:nvSpPr>
          <p:cNvPr id="56" name="四角形吹き出し 55">
            <a:extLst>
              <a:ext uri="{FF2B5EF4-FFF2-40B4-BE49-F238E27FC236}">
                <a16:creationId xmlns:a16="http://schemas.microsoft.com/office/drawing/2014/main" id="{2FE8F5FD-F668-ED41-AE0A-6C6FAA1F247F}"/>
              </a:ext>
            </a:extLst>
          </p:cNvPr>
          <p:cNvSpPr/>
          <p:nvPr/>
        </p:nvSpPr>
        <p:spPr>
          <a:xfrm>
            <a:off x="7460404" y="1872609"/>
            <a:ext cx="2220686" cy="653143"/>
          </a:xfrm>
          <a:prstGeom prst="wedgeRectCallout">
            <a:avLst>
              <a:gd name="adj1" fmla="val -78365"/>
              <a:gd name="adj2" fmla="val 124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endParaRPr>
          </a:p>
          <a:p>
            <a:pPr algn="ctr"/>
            <a:r>
              <a:rPr lang="ja-JP" altLang="en-US">
                <a:solidFill>
                  <a:schemeClr val="tx1"/>
                </a:solidFill>
              </a:rPr>
              <a:t>論理的思考能力</a:t>
            </a:r>
            <a:endParaRPr lang="en-US" altLang="ja-JP" dirty="0">
              <a:solidFill>
                <a:schemeClr val="tx1"/>
              </a:solidFill>
            </a:endParaRPr>
          </a:p>
          <a:p>
            <a:pPr algn="ctr"/>
            <a:endParaRPr kumimoji="1" lang="ja-JP" altLang="en-US">
              <a:solidFill>
                <a:schemeClr val="tx1"/>
              </a:solidFill>
            </a:endParaRPr>
          </a:p>
        </p:txBody>
      </p:sp>
      <p:sp>
        <p:nvSpPr>
          <p:cNvPr id="57" name="四角形吹き出し 56">
            <a:extLst>
              <a:ext uri="{FF2B5EF4-FFF2-40B4-BE49-F238E27FC236}">
                <a16:creationId xmlns:a16="http://schemas.microsoft.com/office/drawing/2014/main" id="{B8926B49-3A56-374A-9C5F-5EBFF76F6081}"/>
              </a:ext>
            </a:extLst>
          </p:cNvPr>
          <p:cNvSpPr/>
          <p:nvPr/>
        </p:nvSpPr>
        <p:spPr>
          <a:xfrm>
            <a:off x="7522760" y="3016682"/>
            <a:ext cx="2220686" cy="653143"/>
          </a:xfrm>
          <a:prstGeom prst="wedgeRectCallout">
            <a:avLst>
              <a:gd name="adj1" fmla="val -53659"/>
              <a:gd name="adj2" fmla="val 1204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dirty="0">
              <a:solidFill>
                <a:schemeClr val="tx1"/>
              </a:solidFill>
            </a:endParaRPr>
          </a:p>
          <a:p>
            <a:pPr algn="ctr"/>
            <a:r>
              <a:rPr lang="ja-JP" altLang="en-US">
                <a:solidFill>
                  <a:schemeClr val="tx1"/>
                </a:solidFill>
              </a:rPr>
              <a:t>数理＋エンジニア力</a:t>
            </a:r>
            <a:endParaRPr lang="en-US" altLang="ja-JP" dirty="0">
              <a:solidFill>
                <a:schemeClr val="tx1"/>
              </a:solidFill>
            </a:endParaRPr>
          </a:p>
          <a:p>
            <a:pPr algn="ctr"/>
            <a:endParaRPr kumimoji="1" lang="ja-JP" altLang="en-US">
              <a:solidFill>
                <a:schemeClr val="tx1"/>
              </a:solidFill>
            </a:endParaRPr>
          </a:p>
        </p:txBody>
      </p:sp>
    </p:spTree>
    <p:extLst>
      <p:ext uri="{BB962C8B-B14F-4D97-AF65-F5344CB8AC3E}">
        <p14:creationId xmlns:p14="http://schemas.microsoft.com/office/powerpoint/2010/main" val="226248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統計の３つの源流</a:t>
            </a:r>
            <a:endParaRPr kumimoji="1" lang="ja-JP" altLang="en-US" dirty="0"/>
          </a:p>
        </p:txBody>
      </p:sp>
      <p:sp>
        <p:nvSpPr>
          <p:cNvPr id="7" name="右矢印 6"/>
          <p:cNvSpPr/>
          <p:nvPr/>
        </p:nvSpPr>
        <p:spPr>
          <a:xfrm>
            <a:off x="661194" y="1171576"/>
            <a:ext cx="5752306" cy="1685924"/>
          </a:xfrm>
          <a:prstGeom prst="rightArrow">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ja-JP" altLang="en-US" sz="2000" b="1" dirty="0">
                <a:solidFill>
                  <a:schemeClr val="tx1"/>
                </a:solidFill>
                <a:latin typeface="Meiryo" charset="-128"/>
                <a:ea typeface="Meiryo" charset="-128"/>
                <a:cs typeface="Meiryo" charset="-128"/>
              </a:rPr>
              <a:t>国の実態をとらえるための「統計」</a:t>
            </a:r>
            <a:endParaRPr lang="en-US" altLang="ja-JP" sz="2000" b="1" dirty="0">
              <a:solidFill>
                <a:schemeClr val="tx1"/>
              </a:solidFill>
              <a:latin typeface="Meiryo" charset="-128"/>
              <a:ea typeface="Meiryo" charset="-128"/>
              <a:cs typeface="Meiryo" charset="-128"/>
            </a:endParaRPr>
          </a:p>
        </p:txBody>
      </p:sp>
      <p:sp>
        <p:nvSpPr>
          <p:cNvPr id="10" name="右矢印 9"/>
          <p:cNvSpPr/>
          <p:nvPr/>
        </p:nvSpPr>
        <p:spPr>
          <a:xfrm>
            <a:off x="661194" y="2857500"/>
            <a:ext cx="5752306" cy="1685924"/>
          </a:xfrm>
          <a:prstGeom prst="rightArrow">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en-US" altLang="ja-JP" sz="2000" b="1" dirty="0">
                <a:solidFill>
                  <a:schemeClr val="tx1"/>
                </a:solidFill>
                <a:latin typeface="Meiryo" charset="-128"/>
                <a:ea typeface="Meiryo" charset="-128"/>
                <a:cs typeface="Meiryo" charset="-128"/>
              </a:rPr>
              <a:t>2.</a:t>
            </a:r>
            <a:r>
              <a:rPr lang="ja-JP" altLang="en-US" sz="2000" b="1" dirty="0">
                <a:solidFill>
                  <a:schemeClr val="tx1"/>
                </a:solidFill>
                <a:latin typeface="Meiryo" charset="-128"/>
                <a:ea typeface="Meiryo" charset="-128"/>
                <a:cs typeface="Meiryo" charset="-128"/>
              </a:rPr>
              <a:t>大量の事象をとらえるための「統計」</a:t>
            </a:r>
            <a:endParaRPr lang="en-US" altLang="ja-JP" sz="2000" b="1" dirty="0">
              <a:solidFill>
                <a:schemeClr val="tx1"/>
              </a:solidFill>
              <a:latin typeface="Meiryo" charset="-128"/>
              <a:ea typeface="Meiryo" charset="-128"/>
              <a:cs typeface="Meiryo" charset="-128"/>
            </a:endParaRPr>
          </a:p>
        </p:txBody>
      </p:sp>
      <p:sp>
        <p:nvSpPr>
          <p:cNvPr id="11" name="右矢印 10"/>
          <p:cNvSpPr/>
          <p:nvPr/>
        </p:nvSpPr>
        <p:spPr>
          <a:xfrm>
            <a:off x="661194" y="4543424"/>
            <a:ext cx="5752306" cy="1685924"/>
          </a:xfrm>
          <a:prstGeom prst="rightArrow">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en-US" altLang="ja-JP" sz="2000" b="1" dirty="0">
                <a:solidFill>
                  <a:schemeClr val="tx1"/>
                </a:solidFill>
                <a:latin typeface="Meiryo" charset="-128"/>
                <a:ea typeface="Meiryo" charset="-128"/>
                <a:cs typeface="Meiryo" charset="-128"/>
              </a:rPr>
              <a:t>3. </a:t>
            </a:r>
            <a:r>
              <a:rPr lang="ja-JP" altLang="en-US" sz="2000" b="1" dirty="0">
                <a:solidFill>
                  <a:schemeClr val="tx1"/>
                </a:solidFill>
                <a:latin typeface="Meiryo" charset="-128"/>
                <a:ea typeface="Meiryo" charset="-128"/>
                <a:cs typeface="Meiryo" charset="-128"/>
              </a:rPr>
              <a:t>確率的事象をとらえるための「統計」</a:t>
            </a:r>
          </a:p>
        </p:txBody>
      </p:sp>
      <p:sp>
        <p:nvSpPr>
          <p:cNvPr id="13" name="正方形/長方形 12"/>
          <p:cNvSpPr/>
          <p:nvPr/>
        </p:nvSpPr>
        <p:spPr>
          <a:xfrm>
            <a:off x="6738954" y="1930400"/>
            <a:ext cx="2452671" cy="3530600"/>
          </a:xfrm>
          <a:prstGeom prst="rect">
            <a:avLst/>
          </a:prstGeom>
          <a:solidFill>
            <a:schemeClr val="accent6"/>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519013" y="2544762"/>
            <a:ext cx="892552" cy="2336800"/>
          </a:xfrm>
          <a:prstGeom prst="rect">
            <a:avLst/>
          </a:prstGeom>
          <a:noFill/>
        </p:spPr>
        <p:txBody>
          <a:bodyPr vert="eaVert" wrap="square" rtlCol="0">
            <a:spAutoFit/>
          </a:bodyPr>
          <a:lstStyle/>
          <a:p>
            <a:r>
              <a:rPr lang="ja-JP" altLang="en-US" sz="2800" b="1" dirty="0">
                <a:solidFill>
                  <a:schemeClr val="bg1"/>
                </a:solidFill>
                <a:latin typeface="Meiryo" charset="-128"/>
                <a:ea typeface="Meiryo" charset="-128"/>
                <a:cs typeface="Meiryo" charset="-128"/>
              </a:rPr>
              <a:t>現代統計学</a:t>
            </a:r>
          </a:p>
          <a:p>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8104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①国の実態をとらえるための「統計」</a:t>
            </a:r>
            <a:endParaRPr kumimoji="1" lang="ja-JP" altLang="en-US" dirty="0"/>
          </a:p>
        </p:txBody>
      </p:sp>
      <p:sp>
        <p:nvSpPr>
          <p:cNvPr id="6" name="テキスト ボックス 5"/>
          <p:cNvSpPr txBox="1"/>
          <p:nvPr/>
        </p:nvSpPr>
        <p:spPr>
          <a:xfrm>
            <a:off x="766075" y="1349043"/>
            <a:ext cx="1354826" cy="1384995"/>
          </a:xfrm>
          <a:prstGeom prst="rect">
            <a:avLst/>
          </a:prstGeom>
          <a:solidFill>
            <a:schemeClr val="accent6">
              <a:lumMod val="20000"/>
              <a:lumOff val="80000"/>
            </a:schemeClr>
          </a:solidFill>
          <a:ln w="25400">
            <a:solidFill>
              <a:schemeClr val="tx1"/>
            </a:solidFill>
          </a:ln>
        </p:spPr>
        <p:txBody>
          <a:bodyPr wrap="square" rtlCol="0">
            <a:spAutoFit/>
          </a:bodyPr>
          <a:lstStyle/>
          <a:p>
            <a:endParaRPr lang="en-US" altLang="ja-JP" sz="2800" b="1" dirty="0">
              <a:latin typeface="Meiryo" charset="-128"/>
              <a:ea typeface="Meiryo" charset="-128"/>
              <a:cs typeface="Meiryo" charset="-128"/>
            </a:endParaRPr>
          </a:p>
          <a:p>
            <a:r>
              <a:rPr lang="ja-JP" altLang="en-US" sz="2800" dirty="0">
                <a:latin typeface="Meiryo" charset="-128"/>
                <a:ea typeface="Meiryo" charset="-128"/>
                <a:cs typeface="Meiryo" charset="-128"/>
              </a:rPr>
              <a:t>統計学</a:t>
            </a:r>
            <a:endParaRPr lang="en-US" altLang="ja-JP" sz="2800" dirty="0">
              <a:latin typeface="Meiryo" charset="-128"/>
              <a:ea typeface="Meiryo" charset="-128"/>
              <a:cs typeface="Meiryo" charset="-128"/>
            </a:endParaRPr>
          </a:p>
          <a:p>
            <a:endParaRPr lang="ja-JP" altLang="en-US" sz="2800" b="1" dirty="0">
              <a:latin typeface="Meiryo" charset="-128"/>
              <a:ea typeface="Meiryo" charset="-128"/>
              <a:cs typeface="Meiryo" charset="-128"/>
            </a:endParaRPr>
          </a:p>
        </p:txBody>
      </p:sp>
      <p:grpSp>
        <p:nvGrpSpPr>
          <p:cNvPr id="12" name="図形グループ 11"/>
          <p:cNvGrpSpPr/>
          <p:nvPr/>
        </p:nvGrpSpPr>
        <p:grpSpPr>
          <a:xfrm>
            <a:off x="2235201" y="1503030"/>
            <a:ext cx="3708400" cy="1077020"/>
            <a:chOff x="2235201" y="1503030"/>
            <a:chExt cx="3708400" cy="1077020"/>
          </a:xfrm>
        </p:grpSpPr>
        <p:sp>
          <p:nvSpPr>
            <p:cNvPr id="7" name="タイトル 1"/>
            <p:cNvSpPr txBox="1">
              <a:spLocks/>
            </p:cNvSpPr>
            <p:nvPr/>
          </p:nvSpPr>
          <p:spPr>
            <a:xfrm>
              <a:off x="4242303" y="1503030"/>
              <a:ext cx="1701298" cy="1077020"/>
            </a:xfrm>
            <a:prstGeom prst="rect">
              <a:avLst/>
            </a:prstGeom>
            <a:solidFill>
              <a:schemeClr val="accent6">
                <a:lumMod val="20000"/>
                <a:lumOff val="80000"/>
              </a:schemeClr>
            </a:solidFill>
            <a:ln w="25400">
              <a:solidFill>
                <a:schemeClr val="tx1"/>
              </a:solidFill>
            </a:ln>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latin typeface="Meiryo" charset="-128"/>
                  <a:ea typeface="Meiryo" charset="-128"/>
                  <a:cs typeface="Meiryo" charset="-128"/>
                </a:rPr>
                <a:t>statistics</a:t>
              </a:r>
              <a:endParaRPr lang="ja-JP" altLang="en-US" sz="2800" dirty="0">
                <a:latin typeface="Meiryo" charset="-128"/>
                <a:ea typeface="Meiryo" charset="-128"/>
                <a:cs typeface="Meiryo" charset="-128"/>
              </a:endParaRPr>
            </a:p>
          </p:txBody>
        </p:sp>
        <p:sp>
          <p:nvSpPr>
            <p:cNvPr id="11" name="左右矢印 10"/>
            <p:cNvSpPr/>
            <p:nvPr/>
          </p:nvSpPr>
          <p:spPr>
            <a:xfrm>
              <a:off x="2235201" y="1828062"/>
              <a:ext cx="1651000" cy="419100"/>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図形グループ 15"/>
          <p:cNvGrpSpPr/>
          <p:nvPr/>
        </p:nvGrpSpPr>
        <p:grpSpPr>
          <a:xfrm>
            <a:off x="2235201" y="2890919"/>
            <a:ext cx="5524498" cy="1077020"/>
            <a:chOff x="2235201" y="2890919"/>
            <a:chExt cx="5524498" cy="1077020"/>
          </a:xfrm>
        </p:grpSpPr>
        <p:sp>
          <p:nvSpPr>
            <p:cNvPr id="8" name="タイトル 1"/>
            <p:cNvSpPr txBox="1">
              <a:spLocks/>
            </p:cNvSpPr>
            <p:nvPr/>
          </p:nvSpPr>
          <p:spPr>
            <a:xfrm>
              <a:off x="4242302" y="2890919"/>
              <a:ext cx="3517397" cy="1077020"/>
            </a:xfrm>
            <a:prstGeom prst="rect">
              <a:avLst/>
            </a:prstGeom>
            <a:solidFill>
              <a:schemeClr val="accent6">
                <a:lumMod val="20000"/>
                <a:lumOff val="80000"/>
              </a:schemeClr>
            </a:solidFill>
            <a:ln w="25400">
              <a:solidFill>
                <a:schemeClr val="tx1"/>
              </a:solidFill>
            </a:ln>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latin typeface="Meiryo" charset="-128"/>
                  <a:ea typeface="Meiryo" charset="-128"/>
                  <a:cs typeface="Meiryo" charset="-128"/>
                </a:rPr>
                <a:t> </a:t>
              </a:r>
              <a:r>
                <a:rPr lang="ja-JP" altLang="en-US" sz="2800" dirty="0">
                  <a:latin typeface="Meiryo" charset="-128"/>
                  <a:ea typeface="Meiryo" charset="-128"/>
                  <a:cs typeface="Meiryo" charset="-128"/>
                </a:rPr>
                <a:t>ラテン語「</a:t>
              </a:r>
              <a:r>
                <a:rPr lang="en-US" altLang="ja-JP" sz="2800" dirty="0">
                  <a:latin typeface="Meiryo" charset="-128"/>
                  <a:ea typeface="Meiryo" charset="-128"/>
                  <a:cs typeface="Meiryo" charset="-128"/>
                </a:rPr>
                <a:t>status</a:t>
              </a:r>
              <a:r>
                <a:rPr lang="ja-JP" altLang="en-US" sz="2800" dirty="0">
                  <a:latin typeface="Meiryo" charset="-128"/>
                  <a:ea typeface="Meiryo" charset="-128"/>
                  <a:cs typeface="Meiryo" charset="-128"/>
                </a:rPr>
                <a:t>」</a:t>
              </a:r>
            </a:p>
          </p:txBody>
        </p:sp>
        <p:sp>
          <p:nvSpPr>
            <p:cNvPr id="13" name="左右矢印 12"/>
            <p:cNvSpPr/>
            <p:nvPr/>
          </p:nvSpPr>
          <p:spPr>
            <a:xfrm>
              <a:off x="2235201" y="3219879"/>
              <a:ext cx="1651000" cy="419100"/>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図形グループ 16"/>
          <p:cNvGrpSpPr/>
          <p:nvPr/>
        </p:nvGrpSpPr>
        <p:grpSpPr>
          <a:xfrm>
            <a:off x="2235201" y="4212124"/>
            <a:ext cx="5524497" cy="1077020"/>
            <a:chOff x="2235201" y="4212124"/>
            <a:chExt cx="5524497" cy="1077020"/>
          </a:xfrm>
        </p:grpSpPr>
        <p:sp>
          <p:nvSpPr>
            <p:cNvPr id="9" name="タイトル 1"/>
            <p:cNvSpPr txBox="1">
              <a:spLocks/>
            </p:cNvSpPr>
            <p:nvPr/>
          </p:nvSpPr>
          <p:spPr>
            <a:xfrm>
              <a:off x="4242301" y="4212124"/>
              <a:ext cx="3517397" cy="1077020"/>
            </a:xfrm>
            <a:prstGeom prst="rect">
              <a:avLst/>
            </a:prstGeom>
            <a:solidFill>
              <a:schemeClr val="accent6">
                <a:lumMod val="20000"/>
                <a:lumOff val="80000"/>
              </a:schemeClr>
            </a:solidFill>
            <a:ln w="25400">
              <a:solidFill>
                <a:schemeClr val="tx1"/>
              </a:solidFill>
            </a:ln>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Meiryo" charset="-128"/>
                  <a:ea typeface="Meiryo" charset="-128"/>
                  <a:cs typeface="Meiryo" charset="-128"/>
                </a:rPr>
                <a:t>国家</a:t>
              </a:r>
              <a:r>
                <a:rPr lang="en-US" altLang="ja-JP" sz="2800" dirty="0">
                  <a:latin typeface="Meiryo" charset="-128"/>
                  <a:ea typeface="Meiryo" charset="-128"/>
                  <a:cs typeface="Meiryo" charset="-128"/>
                </a:rPr>
                <a:t>•</a:t>
              </a:r>
              <a:r>
                <a:rPr lang="ja-JP" altLang="en-US" sz="2800" dirty="0">
                  <a:latin typeface="Meiryo" charset="-128"/>
                  <a:ea typeface="Meiryo" charset="-128"/>
                  <a:cs typeface="Meiryo" charset="-128"/>
                </a:rPr>
                <a:t>状態に由来</a:t>
              </a:r>
            </a:p>
          </p:txBody>
        </p:sp>
        <p:sp>
          <p:nvSpPr>
            <p:cNvPr id="14" name="左右矢印 13"/>
            <p:cNvSpPr/>
            <p:nvPr/>
          </p:nvSpPr>
          <p:spPr>
            <a:xfrm>
              <a:off x="2235201" y="4541084"/>
              <a:ext cx="1651000" cy="419100"/>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図形グループ 17"/>
          <p:cNvGrpSpPr/>
          <p:nvPr/>
        </p:nvGrpSpPr>
        <p:grpSpPr>
          <a:xfrm>
            <a:off x="2235201" y="5533330"/>
            <a:ext cx="4049559" cy="1077020"/>
            <a:chOff x="2235201" y="5533330"/>
            <a:chExt cx="4049559" cy="1077020"/>
          </a:xfrm>
        </p:grpSpPr>
        <p:sp>
          <p:nvSpPr>
            <p:cNvPr id="10" name="タイトル 1"/>
            <p:cNvSpPr txBox="1">
              <a:spLocks/>
            </p:cNvSpPr>
            <p:nvPr/>
          </p:nvSpPr>
          <p:spPr>
            <a:xfrm>
              <a:off x="4272114" y="5533330"/>
              <a:ext cx="2012646" cy="1077020"/>
            </a:xfrm>
            <a:prstGeom prst="rect">
              <a:avLst/>
            </a:prstGeom>
            <a:solidFill>
              <a:schemeClr val="accent6">
                <a:lumMod val="20000"/>
                <a:lumOff val="80000"/>
              </a:schemeClr>
            </a:solidFill>
            <a:ln w="25400">
              <a:solidFill>
                <a:schemeClr val="tx1"/>
              </a:solidFill>
            </a:ln>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50" dirty="0">
                  <a:latin typeface="Meiryo" charset="-128"/>
                  <a:ea typeface="Meiryo" charset="-128"/>
                  <a:cs typeface="Meiryo" charset="-128"/>
                </a:rPr>
                <a:t>国勢調査</a:t>
              </a:r>
            </a:p>
          </p:txBody>
        </p:sp>
        <p:sp>
          <p:nvSpPr>
            <p:cNvPr id="15" name="左右矢印 14"/>
            <p:cNvSpPr/>
            <p:nvPr/>
          </p:nvSpPr>
          <p:spPr>
            <a:xfrm>
              <a:off x="2235201" y="5862289"/>
              <a:ext cx="1651000" cy="419100"/>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452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①国の実態をとらえるための「統計」</a:t>
            </a:r>
            <a:endParaRPr kumimoji="1" lang="ja-JP" altLang="en-US" dirty="0"/>
          </a:p>
        </p:txBody>
      </p:sp>
      <p:sp>
        <p:nvSpPr>
          <p:cNvPr id="3" name="右矢印 2"/>
          <p:cNvSpPr/>
          <p:nvPr/>
        </p:nvSpPr>
        <p:spPr>
          <a:xfrm>
            <a:off x="133350" y="1482241"/>
            <a:ext cx="9477375" cy="90493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5021" y="1304440"/>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-3000</a:t>
            </a:r>
            <a:r>
              <a:rPr lang="ja-JP" altLang="en-US" dirty="0">
                <a:solidFill>
                  <a:schemeClr val="tx1"/>
                </a:solidFill>
              </a:rPr>
              <a:t>年</a:t>
            </a:r>
            <a:endParaRPr kumimoji="1" lang="ja-JP" altLang="en-US" dirty="0">
              <a:solidFill>
                <a:schemeClr val="tx1"/>
              </a:solidFill>
            </a:endParaRPr>
          </a:p>
        </p:txBody>
      </p:sp>
      <p:sp>
        <p:nvSpPr>
          <p:cNvPr id="8" name="正方形/長方形 7"/>
          <p:cNvSpPr/>
          <p:nvPr/>
        </p:nvSpPr>
        <p:spPr>
          <a:xfrm>
            <a:off x="171450" y="1756909"/>
            <a:ext cx="1479550" cy="35560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古代</a:t>
            </a:r>
            <a:endParaRPr kumimoji="1" lang="ja-JP" altLang="en-US" dirty="0"/>
          </a:p>
        </p:txBody>
      </p:sp>
      <p:sp>
        <p:nvSpPr>
          <p:cNvPr id="9" name="テキスト ボックス 8"/>
          <p:cNvSpPr txBox="1"/>
          <p:nvPr/>
        </p:nvSpPr>
        <p:spPr>
          <a:xfrm>
            <a:off x="66977" y="2256616"/>
            <a:ext cx="615553"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ピラミッド建設の</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ために人口調査</a:t>
            </a:r>
            <a:endParaRPr kumimoji="1" lang="ja-JP" altLang="en-US" sz="1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1266279" y="2256616"/>
            <a:ext cx="615553" cy="2328673"/>
          </a:xfrm>
          <a:prstGeom prst="rect">
            <a:avLst/>
          </a:prstGeom>
          <a:noFill/>
        </p:spPr>
        <p:txBody>
          <a:bodyPr vert="eaVert" wrap="square" rtlCol="0">
            <a:spAutoFit/>
          </a:bodyPr>
          <a:lstStyle/>
          <a:p>
            <a:r>
              <a:rPr lang="ja-JP" altLang="en-US" sz="1400" dirty="0">
                <a:latin typeface="Meiryo" charset="-128"/>
                <a:ea typeface="Meiryo" charset="-128"/>
                <a:cs typeface="Meiryo" charset="-128"/>
              </a:rPr>
              <a:t>ローマ帝国初代皇帝</a:t>
            </a:r>
            <a:endParaRPr lang="en-US" altLang="ja-JP" sz="1400" dirty="0">
              <a:latin typeface="Meiryo" charset="-128"/>
              <a:ea typeface="Meiryo" charset="-128"/>
              <a:cs typeface="Meiryo" charset="-128"/>
            </a:endParaRPr>
          </a:p>
          <a:p>
            <a:r>
              <a:rPr kumimoji="1" lang="ja-JP" altLang="en-US" sz="1400" dirty="0">
                <a:latin typeface="Meiryo" charset="-128"/>
                <a:ea typeface="Meiryo" charset="-128"/>
                <a:cs typeface="Meiryo" charset="-128"/>
              </a:rPr>
              <a:t>による人口土地調査</a:t>
            </a:r>
          </a:p>
        </p:txBody>
      </p:sp>
      <p:sp>
        <p:nvSpPr>
          <p:cNvPr id="11" name="正方形/長方形 10"/>
          <p:cNvSpPr/>
          <p:nvPr/>
        </p:nvSpPr>
        <p:spPr>
          <a:xfrm>
            <a:off x="784225" y="1315168"/>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-100</a:t>
            </a:r>
            <a:r>
              <a:rPr lang="ja-JP" altLang="en-US" dirty="0">
                <a:solidFill>
                  <a:schemeClr val="tx1"/>
                </a:solidFill>
              </a:rPr>
              <a:t>年</a:t>
            </a:r>
            <a:endParaRPr kumimoji="1" lang="ja-JP" altLang="en-US" dirty="0">
              <a:solidFill>
                <a:schemeClr val="tx1"/>
              </a:solidFill>
            </a:endParaRPr>
          </a:p>
        </p:txBody>
      </p:sp>
      <p:sp>
        <p:nvSpPr>
          <p:cNvPr id="12" name="正方形/長方形 11"/>
          <p:cNvSpPr/>
          <p:nvPr/>
        </p:nvSpPr>
        <p:spPr>
          <a:xfrm>
            <a:off x="1876321" y="1315168"/>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646</a:t>
            </a:r>
            <a:r>
              <a:rPr lang="ja-JP" altLang="en-US" dirty="0">
                <a:solidFill>
                  <a:schemeClr val="tx1"/>
                </a:solidFill>
              </a:rPr>
              <a:t>年</a:t>
            </a:r>
            <a:endParaRPr kumimoji="1" lang="ja-JP" altLang="en-US" dirty="0">
              <a:solidFill>
                <a:schemeClr val="tx1"/>
              </a:solidFill>
            </a:endParaRPr>
          </a:p>
        </p:txBody>
      </p:sp>
      <p:sp>
        <p:nvSpPr>
          <p:cNvPr id="13" name="正方形/長方形 12"/>
          <p:cNvSpPr/>
          <p:nvPr/>
        </p:nvSpPr>
        <p:spPr>
          <a:xfrm>
            <a:off x="2038350" y="1756909"/>
            <a:ext cx="1479550" cy="35560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飛鳥</a:t>
            </a:r>
            <a:r>
              <a:rPr lang="en-US" altLang="ja-JP" dirty="0"/>
              <a:t>〜</a:t>
            </a:r>
            <a:r>
              <a:rPr lang="ja-JP" altLang="en-US" dirty="0"/>
              <a:t>平安</a:t>
            </a:r>
            <a:endParaRPr kumimoji="1" lang="ja-JP" altLang="en-US" dirty="0"/>
          </a:p>
        </p:txBody>
      </p:sp>
      <p:sp>
        <p:nvSpPr>
          <p:cNvPr id="14" name="テキスト ボックス 13"/>
          <p:cNvSpPr txBox="1"/>
          <p:nvPr/>
        </p:nvSpPr>
        <p:spPr>
          <a:xfrm>
            <a:off x="2684001" y="2193496"/>
            <a:ext cx="400110"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班田収授法</a:t>
            </a:r>
            <a:endParaRPr kumimoji="1" lang="ja-JP" altLang="en-US" sz="1400" dirty="0">
              <a:latin typeface="メイリオ" panose="020B0604030504040204" pitchFamily="50" charset="-128"/>
              <a:ea typeface="メイリオ" panose="020B0604030504040204" pitchFamily="50" charset="-128"/>
            </a:endParaRPr>
          </a:p>
        </p:txBody>
      </p:sp>
      <p:sp>
        <p:nvSpPr>
          <p:cNvPr id="15" name="正方形/長方形 14"/>
          <p:cNvSpPr/>
          <p:nvPr/>
        </p:nvSpPr>
        <p:spPr>
          <a:xfrm>
            <a:off x="4069393" y="1329080"/>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1500</a:t>
            </a:r>
            <a:r>
              <a:rPr lang="ja-JP" altLang="en-US" dirty="0">
                <a:solidFill>
                  <a:schemeClr val="tx1"/>
                </a:solidFill>
              </a:rPr>
              <a:t>年</a:t>
            </a:r>
            <a:endParaRPr kumimoji="1" lang="ja-JP" altLang="en-US" dirty="0">
              <a:solidFill>
                <a:schemeClr val="tx1"/>
              </a:solidFill>
            </a:endParaRPr>
          </a:p>
        </p:txBody>
      </p:sp>
      <p:sp>
        <p:nvSpPr>
          <p:cNvPr id="16" name="正方形/長方形 15"/>
          <p:cNvSpPr/>
          <p:nvPr/>
        </p:nvSpPr>
        <p:spPr>
          <a:xfrm>
            <a:off x="4069934" y="1756909"/>
            <a:ext cx="1479550" cy="35560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ルネサンス</a:t>
            </a:r>
            <a:endParaRPr kumimoji="1" lang="ja-JP" altLang="en-US" dirty="0"/>
          </a:p>
        </p:txBody>
      </p:sp>
      <p:sp>
        <p:nvSpPr>
          <p:cNvPr id="17" name="テキスト ボックス 16"/>
          <p:cNvSpPr txBox="1"/>
          <p:nvPr/>
        </p:nvSpPr>
        <p:spPr>
          <a:xfrm>
            <a:off x="4562361" y="2220184"/>
            <a:ext cx="830997" cy="2328673"/>
          </a:xfrm>
          <a:prstGeom prst="rect">
            <a:avLst/>
          </a:prstGeom>
          <a:noFill/>
        </p:spPr>
        <p:txBody>
          <a:bodyPr vert="eaVert" wrap="square" rtlCol="0">
            <a:spAutoFit/>
          </a:bodyPr>
          <a:lstStyle/>
          <a:p>
            <a:r>
              <a:rPr kumimoji="1" lang="ja-JP" altLang="en-US" sz="1400" dirty="0">
                <a:latin typeface="Meiryo" charset="-128"/>
                <a:ea typeface="Meiryo" charset="-128"/>
                <a:cs typeface="Meiryo" charset="-128"/>
              </a:rPr>
              <a:t>ドイツでは「国勢学」</a:t>
            </a:r>
            <a:endParaRPr kumimoji="1"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として調査・研究が</a:t>
            </a:r>
            <a:endParaRPr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行われるようになる</a:t>
            </a:r>
            <a:endParaRPr kumimoji="1" lang="ja-JP" altLang="en-US" sz="1400" dirty="0">
              <a:latin typeface="Meiryo" charset="-128"/>
              <a:ea typeface="Meiryo" charset="-128"/>
              <a:cs typeface="Meiryo" charset="-128"/>
            </a:endParaRPr>
          </a:p>
        </p:txBody>
      </p:sp>
      <p:sp>
        <p:nvSpPr>
          <p:cNvPr id="19" name="正方形/長方形 18"/>
          <p:cNvSpPr/>
          <p:nvPr/>
        </p:nvSpPr>
        <p:spPr>
          <a:xfrm>
            <a:off x="6444834" y="1763465"/>
            <a:ext cx="1479550" cy="35560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産業革命</a:t>
            </a:r>
            <a:endParaRPr kumimoji="1" lang="ja-JP" altLang="en-US" dirty="0"/>
          </a:p>
        </p:txBody>
      </p:sp>
      <p:sp>
        <p:nvSpPr>
          <p:cNvPr id="20" name="正方形/長方形 19"/>
          <p:cNvSpPr/>
          <p:nvPr/>
        </p:nvSpPr>
        <p:spPr>
          <a:xfrm>
            <a:off x="6444834" y="1315168"/>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1801</a:t>
            </a:r>
            <a:r>
              <a:rPr lang="ja-JP" altLang="en-US" dirty="0">
                <a:solidFill>
                  <a:schemeClr val="tx1"/>
                </a:solidFill>
              </a:rPr>
              <a:t>年</a:t>
            </a:r>
            <a:endParaRPr kumimoji="1" lang="ja-JP" altLang="en-US" dirty="0">
              <a:solidFill>
                <a:schemeClr val="tx1"/>
              </a:solidFill>
            </a:endParaRPr>
          </a:p>
        </p:txBody>
      </p:sp>
      <p:sp>
        <p:nvSpPr>
          <p:cNvPr id="21" name="テキスト ボックス 20"/>
          <p:cNvSpPr txBox="1"/>
          <p:nvPr/>
        </p:nvSpPr>
        <p:spPr>
          <a:xfrm>
            <a:off x="6715876" y="2193496"/>
            <a:ext cx="1046440" cy="1849511"/>
          </a:xfrm>
          <a:prstGeom prst="rect">
            <a:avLst/>
          </a:prstGeom>
          <a:noFill/>
        </p:spPr>
        <p:txBody>
          <a:bodyPr vert="eaVert" wrap="square" rtlCol="0">
            <a:spAutoFit/>
          </a:bodyPr>
          <a:lstStyle/>
          <a:p>
            <a:r>
              <a:rPr kumimoji="1" lang="ja-JP" altLang="en-US" sz="1400" dirty="0">
                <a:latin typeface="Meiryo" charset="-128"/>
                <a:ea typeface="Meiryo" charset="-128"/>
                <a:cs typeface="Meiryo" charset="-128"/>
              </a:rPr>
              <a:t>ナポレオンによって</a:t>
            </a:r>
            <a:endParaRPr kumimoji="1" lang="en-US" altLang="ja-JP" sz="1400" dirty="0">
              <a:latin typeface="Meiryo" charset="-128"/>
              <a:ea typeface="Meiryo" charset="-128"/>
              <a:cs typeface="Meiryo" charset="-128"/>
            </a:endParaRPr>
          </a:p>
          <a:p>
            <a:r>
              <a:rPr kumimoji="1" lang="ja-JP" altLang="en-US" sz="1400" dirty="0">
                <a:latin typeface="Meiryo" charset="-128"/>
                <a:ea typeface="Meiryo" charset="-128"/>
                <a:cs typeface="Meiryo" charset="-128"/>
              </a:rPr>
              <a:t>統計局が設置され、政府によって統計が整備される</a:t>
            </a:r>
          </a:p>
        </p:txBody>
      </p:sp>
    </p:spTree>
    <p:extLst>
      <p:ext uri="{BB962C8B-B14F-4D97-AF65-F5344CB8AC3E}">
        <p14:creationId xmlns:p14="http://schemas.microsoft.com/office/powerpoint/2010/main" val="1596642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②大量の事象を捉えるための「統計」</a:t>
            </a:r>
            <a:endParaRPr kumimoji="1" lang="ja-JP" altLang="en-US" dirty="0"/>
          </a:p>
        </p:txBody>
      </p:sp>
      <p:sp>
        <p:nvSpPr>
          <p:cNvPr id="3" name="右矢印 2"/>
          <p:cNvSpPr/>
          <p:nvPr/>
        </p:nvSpPr>
        <p:spPr>
          <a:xfrm>
            <a:off x="133350" y="1482241"/>
            <a:ext cx="9477375" cy="90493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5021" y="1304440"/>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1600</a:t>
            </a:r>
            <a:r>
              <a:rPr lang="ja-JP" altLang="en-US" dirty="0">
                <a:solidFill>
                  <a:schemeClr val="tx1"/>
                </a:solidFill>
              </a:rPr>
              <a:t>年</a:t>
            </a:r>
            <a:endParaRPr kumimoji="1" lang="ja-JP" altLang="en-US" dirty="0">
              <a:solidFill>
                <a:schemeClr val="tx1"/>
              </a:solidFill>
            </a:endParaRPr>
          </a:p>
        </p:txBody>
      </p:sp>
      <p:sp>
        <p:nvSpPr>
          <p:cNvPr id="8" name="正方形/長方形 7"/>
          <p:cNvSpPr/>
          <p:nvPr/>
        </p:nvSpPr>
        <p:spPr>
          <a:xfrm>
            <a:off x="171450" y="1756909"/>
            <a:ext cx="5822950" cy="355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近世</a:t>
            </a:r>
            <a:endParaRPr kumimoji="1" lang="ja-JP" altLang="en-US" dirty="0"/>
          </a:p>
        </p:txBody>
      </p:sp>
      <p:sp>
        <p:nvSpPr>
          <p:cNvPr id="9" name="テキスト ボックス 8"/>
          <p:cNvSpPr txBox="1"/>
          <p:nvPr/>
        </p:nvSpPr>
        <p:spPr>
          <a:xfrm>
            <a:off x="130279" y="2265330"/>
            <a:ext cx="1692771" cy="1786391"/>
          </a:xfrm>
          <a:prstGeom prst="rect">
            <a:avLst/>
          </a:prstGeom>
          <a:noFill/>
        </p:spPr>
        <p:txBody>
          <a:bodyPr vert="eaVert" wrap="square" rtlCol="0">
            <a:spAutoFit/>
          </a:bodyPr>
          <a:lstStyle/>
          <a:p>
            <a:r>
              <a:rPr kumimoji="1" lang="ja-JP" altLang="en-US" sz="1400" dirty="0">
                <a:latin typeface="メイリオ" panose="020B0604030504040204" pitchFamily="50" charset="-128"/>
                <a:ea typeface="メイリオ" panose="020B0604030504040204" pitchFamily="50" charset="-128"/>
              </a:rPr>
              <a:t>ペストに見舞われていたロンドンでジョングラントが死亡統計表を分析。</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ロンドンの人口について推測が可能なことを示した。</a:t>
            </a:r>
            <a:endParaRPr kumimoji="1" lang="en-US" altLang="ja-JP" sz="1400" dirty="0">
              <a:latin typeface="メイリオ" panose="020B0604030504040204" pitchFamily="50" charset="-128"/>
              <a:ea typeface="メイリオ" panose="020B0604030504040204" pitchFamily="50" charset="-128"/>
            </a:endParaRPr>
          </a:p>
          <a:p>
            <a:endParaRPr kumimoji="1" lang="ja-JP" altLang="en-US" sz="1400"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4348817" y="2209378"/>
            <a:ext cx="1046440" cy="1786391"/>
          </a:xfrm>
          <a:prstGeom prst="rect">
            <a:avLst/>
          </a:prstGeom>
          <a:noFill/>
        </p:spPr>
        <p:txBody>
          <a:bodyPr vert="eaVert" wrap="square" rtlCol="0">
            <a:spAutoFit/>
          </a:bodyPr>
          <a:lstStyle/>
          <a:p>
            <a:r>
              <a:rPr kumimoji="1" lang="ja-JP" altLang="en-US" sz="1400" dirty="0">
                <a:latin typeface="メイリオ" panose="020B0604030504040204" pitchFamily="50" charset="-128"/>
                <a:ea typeface="メイリオ" panose="020B0604030504040204" pitchFamily="50" charset="-128"/>
              </a:rPr>
              <a:t>エドモンドハレーは死亡に一定の規律性があることを発見</a:t>
            </a:r>
            <a:endParaRPr kumimoji="1" lang="en-US" altLang="ja-JP" sz="1400" dirty="0">
              <a:latin typeface="メイリオ" panose="020B0604030504040204" pitchFamily="50" charset="-128"/>
              <a:ea typeface="メイリオ" panose="020B0604030504040204" pitchFamily="50" charset="-128"/>
            </a:endParaRPr>
          </a:p>
          <a:p>
            <a:endParaRPr kumimoji="1" lang="ja-JP" altLang="en-US" sz="1400" dirty="0">
              <a:latin typeface="メイリオ" panose="020B0604030504040204" pitchFamily="50" charset="-128"/>
              <a:ea typeface="メイリオ" panose="020B0604030504040204" pitchFamily="50" charset="-128"/>
            </a:endParaRPr>
          </a:p>
        </p:txBody>
      </p:sp>
      <p:grpSp>
        <p:nvGrpSpPr>
          <p:cNvPr id="14" name="図形グループ 13"/>
          <p:cNvGrpSpPr/>
          <p:nvPr/>
        </p:nvGrpSpPr>
        <p:grpSpPr>
          <a:xfrm>
            <a:off x="695166" y="4405886"/>
            <a:ext cx="8496459" cy="1477328"/>
            <a:chOff x="695166" y="4405886"/>
            <a:chExt cx="8496459" cy="1477328"/>
          </a:xfrm>
        </p:grpSpPr>
        <p:sp>
          <p:nvSpPr>
            <p:cNvPr id="19" name="正方形/長方形 18"/>
            <p:cNvSpPr/>
            <p:nvPr/>
          </p:nvSpPr>
          <p:spPr>
            <a:xfrm>
              <a:off x="5313640" y="4544385"/>
              <a:ext cx="3877985" cy="1200329"/>
            </a:xfrm>
            <a:prstGeom prst="rect">
              <a:avLst/>
            </a:prstGeom>
            <a:solidFill>
              <a:schemeClr val="accent6">
                <a:lumMod val="20000"/>
                <a:lumOff val="80000"/>
              </a:schemeClr>
            </a:solidFill>
            <a:ln w="25400">
              <a:solidFill>
                <a:schemeClr val="tx1"/>
              </a:solidFill>
            </a:ln>
          </p:spPr>
          <p:style>
            <a:lnRef idx="2">
              <a:schemeClr val="accent2"/>
            </a:lnRef>
            <a:fillRef idx="1">
              <a:schemeClr val="lt1"/>
            </a:fillRef>
            <a:effectRef idx="0">
              <a:schemeClr val="accent2"/>
            </a:effectRef>
            <a:fontRef idx="minor">
              <a:schemeClr val="dk1"/>
            </a:fontRef>
          </p:style>
          <p:txBody>
            <a:bodyPr wrap="none">
              <a:spAutoFit/>
            </a:bodyPr>
            <a:lstStyle/>
            <a:p>
              <a:endParaRPr lang="en-US" altLang="ja-JP" sz="2400" dirty="0">
                <a:latin typeface="Meiryo" charset="-128"/>
                <a:ea typeface="Meiryo" charset="-128"/>
                <a:cs typeface="Meiryo" charset="-128"/>
              </a:endParaRPr>
            </a:p>
            <a:p>
              <a:r>
                <a:rPr lang="ja-JP" altLang="en-US" sz="2400" dirty="0">
                  <a:latin typeface="Meiryo" charset="-128"/>
                  <a:ea typeface="Meiryo" charset="-128"/>
                  <a:cs typeface="Meiryo" charset="-128"/>
                </a:rPr>
                <a:t>「母集団」「標本」の概念</a:t>
              </a:r>
              <a:endParaRPr lang="en-US" altLang="ja-JP" sz="2400" dirty="0">
                <a:latin typeface="Meiryo" charset="-128"/>
                <a:ea typeface="Meiryo" charset="-128"/>
                <a:cs typeface="Meiryo" charset="-128"/>
              </a:endParaRPr>
            </a:p>
            <a:p>
              <a:endParaRPr lang="ja-JP" altLang="en-US" sz="2400" dirty="0">
                <a:latin typeface="Meiryo" charset="-128"/>
                <a:ea typeface="Meiryo" charset="-128"/>
                <a:cs typeface="Meiryo" charset="-128"/>
              </a:endParaRPr>
            </a:p>
          </p:txBody>
        </p:sp>
        <p:sp>
          <p:nvSpPr>
            <p:cNvPr id="10" name="テキスト ボックス 9"/>
            <p:cNvSpPr txBox="1"/>
            <p:nvPr/>
          </p:nvSpPr>
          <p:spPr>
            <a:xfrm>
              <a:off x="695166" y="4405886"/>
              <a:ext cx="2255768" cy="1477328"/>
            </a:xfrm>
            <a:prstGeom prst="rect">
              <a:avLst/>
            </a:prstGeom>
            <a:solidFill>
              <a:schemeClr val="accent6">
                <a:lumMod val="20000"/>
                <a:lumOff val="80000"/>
              </a:schemeClr>
            </a:solidFill>
            <a:ln w="25400">
              <a:solidFill>
                <a:schemeClr val="tx1"/>
              </a:solidFill>
            </a:ln>
          </p:spPr>
          <p:txBody>
            <a:bodyPr wrap="square" rtlCol="0">
              <a:spAutoFit/>
            </a:bodyPr>
            <a:lstStyle/>
            <a:p>
              <a:endParaRPr lang="en-US" altLang="ja-JP" dirty="0">
                <a:latin typeface="Meiryo" charset="-128"/>
                <a:ea typeface="Meiryo" charset="-128"/>
                <a:cs typeface="Meiryo" charset="-128"/>
              </a:endParaRPr>
            </a:p>
            <a:p>
              <a:r>
                <a:rPr lang="ja-JP" altLang="en-US" dirty="0">
                  <a:latin typeface="Meiryo" charset="-128"/>
                  <a:ea typeface="Meiryo" charset="-128"/>
                  <a:cs typeface="Meiryo" charset="-128"/>
                </a:rPr>
                <a:t>偶然と見られる現象に規律を探求する手法としての統計</a:t>
              </a:r>
              <a:endParaRPr lang="en-US" altLang="ja-JP" dirty="0">
                <a:latin typeface="Meiryo" charset="-128"/>
                <a:ea typeface="Meiryo" charset="-128"/>
                <a:cs typeface="Meiryo" charset="-128"/>
              </a:endParaRPr>
            </a:p>
            <a:p>
              <a:endParaRPr kumimoji="1" lang="ja-JP" altLang="en-US" dirty="0">
                <a:latin typeface="メイリオ" panose="020B0604030504040204" pitchFamily="50" charset="-128"/>
                <a:ea typeface="メイリオ" panose="020B0604030504040204" pitchFamily="50" charset="-128"/>
              </a:endParaRPr>
            </a:p>
          </p:txBody>
        </p:sp>
      </p:grpSp>
      <p:sp>
        <p:nvSpPr>
          <p:cNvPr id="15" name="右矢印 14"/>
          <p:cNvSpPr/>
          <p:nvPr/>
        </p:nvSpPr>
        <p:spPr>
          <a:xfrm>
            <a:off x="3273287" y="4945809"/>
            <a:ext cx="1598750" cy="461078"/>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609042" y="1263975"/>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1700</a:t>
            </a:r>
            <a:r>
              <a:rPr lang="ja-JP" altLang="en-US" dirty="0">
                <a:solidFill>
                  <a:schemeClr val="tx1"/>
                </a:solidFill>
              </a:rPr>
              <a:t>年</a:t>
            </a:r>
            <a:endParaRPr kumimoji="1" lang="ja-JP" altLang="en-US" dirty="0">
              <a:solidFill>
                <a:schemeClr val="tx1"/>
              </a:solidFill>
            </a:endParaRPr>
          </a:p>
        </p:txBody>
      </p:sp>
    </p:spTree>
    <p:extLst>
      <p:ext uri="{BB962C8B-B14F-4D97-AF65-F5344CB8AC3E}">
        <p14:creationId xmlns:p14="http://schemas.microsoft.com/office/powerpoint/2010/main" val="169874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③確率的事象を捉えるための「統計」</a:t>
            </a:r>
            <a:endParaRPr kumimoji="1" lang="ja-JP" altLang="en-US" dirty="0"/>
          </a:p>
        </p:txBody>
      </p:sp>
      <p:sp>
        <p:nvSpPr>
          <p:cNvPr id="3" name="右矢印 2"/>
          <p:cNvSpPr/>
          <p:nvPr/>
        </p:nvSpPr>
        <p:spPr>
          <a:xfrm>
            <a:off x="133350" y="1482241"/>
            <a:ext cx="9477375" cy="904937"/>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5021" y="1304440"/>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1500</a:t>
            </a:r>
            <a:r>
              <a:rPr lang="ja-JP" altLang="en-US" dirty="0">
                <a:solidFill>
                  <a:schemeClr val="tx1"/>
                </a:solidFill>
              </a:rPr>
              <a:t>年</a:t>
            </a:r>
            <a:endParaRPr kumimoji="1" lang="ja-JP" altLang="en-US" dirty="0">
              <a:solidFill>
                <a:schemeClr val="tx1"/>
              </a:solidFill>
            </a:endParaRPr>
          </a:p>
        </p:txBody>
      </p:sp>
      <p:sp>
        <p:nvSpPr>
          <p:cNvPr id="8" name="正方形/長方形 7"/>
          <p:cNvSpPr/>
          <p:nvPr/>
        </p:nvSpPr>
        <p:spPr>
          <a:xfrm>
            <a:off x="171450" y="1756909"/>
            <a:ext cx="4718050" cy="355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中世</a:t>
            </a:r>
            <a:endParaRPr kumimoji="1" lang="ja-JP" altLang="en-US" dirty="0"/>
          </a:p>
        </p:txBody>
      </p:sp>
      <p:sp>
        <p:nvSpPr>
          <p:cNvPr id="9" name="テキスト ボックス 8"/>
          <p:cNvSpPr txBox="1"/>
          <p:nvPr/>
        </p:nvSpPr>
        <p:spPr>
          <a:xfrm>
            <a:off x="171450" y="2224204"/>
            <a:ext cx="1261884"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（イタリア人</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カルダーノ）</a:t>
            </a:r>
          </a:p>
          <a:p>
            <a:r>
              <a:rPr kumimoji="1" lang="ja-JP" altLang="en-US" sz="1400" dirty="0">
                <a:latin typeface="メイリオ" panose="020B0604030504040204" pitchFamily="50" charset="-128"/>
                <a:ea typeface="メイリオ" panose="020B0604030504040204" pitchFamily="50" charset="-128"/>
              </a:rPr>
              <a:t>サイコロ賭博やトランプゲームにおける偶然の仕組みの研究</a:t>
            </a:r>
          </a:p>
        </p:txBody>
      </p:sp>
      <p:sp>
        <p:nvSpPr>
          <p:cNvPr id="18" name="テキスト ボックス 17"/>
          <p:cNvSpPr txBox="1"/>
          <p:nvPr/>
        </p:nvSpPr>
        <p:spPr>
          <a:xfrm>
            <a:off x="3028846" y="2178926"/>
            <a:ext cx="1692771"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パスカルとフェルマーはサイコロ賭博の問題をテーマに書籍をやりとりし、</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確率論の基礎を構築</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（期待値・推定・検定・標本理論など）</a:t>
            </a:r>
            <a:endParaRPr kumimoji="1" lang="ja-JP" altLang="en-US" sz="1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699478" y="2256616"/>
            <a:ext cx="830997"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ガリレオは「サイコロゲームについての考察」という論文</a:t>
            </a:r>
          </a:p>
        </p:txBody>
      </p:sp>
      <p:sp>
        <p:nvSpPr>
          <p:cNvPr id="13" name="正方形/長方形 12"/>
          <p:cNvSpPr/>
          <p:nvPr/>
        </p:nvSpPr>
        <p:spPr>
          <a:xfrm>
            <a:off x="2251179" y="1275966"/>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1600</a:t>
            </a:r>
            <a:r>
              <a:rPr lang="ja-JP" altLang="en-US" dirty="0">
                <a:solidFill>
                  <a:schemeClr val="tx1"/>
                </a:solidFill>
              </a:rPr>
              <a:t>年</a:t>
            </a:r>
            <a:endParaRPr kumimoji="1" lang="ja-JP" altLang="en-US" dirty="0">
              <a:solidFill>
                <a:schemeClr val="tx1"/>
              </a:solidFill>
            </a:endParaRPr>
          </a:p>
        </p:txBody>
      </p:sp>
      <p:sp>
        <p:nvSpPr>
          <p:cNvPr id="14" name="正方形/長方形 13"/>
          <p:cNvSpPr/>
          <p:nvPr/>
        </p:nvSpPr>
        <p:spPr>
          <a:xfrm>
            <a:off x="5435088" y="1771553"/>
            <a:ext cx="3327912" cy="3556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現代</a:t>
            </a:r>
            <a:endParaRPr kumimoji="1" lang="ja-JP" altLang="en-US" dirty="0"/>
          </a:p>
        </p:txBody>
      </p:sp>
      <p:sp>
        <p:nvSpPr>
          <p:cNvPr id="15" name="正方形/長方形 14"/>
          <p:cNvSpPr/>
          <p:nvPr/>
        </p:nvSpPr>
        <p:spPr>
          <a:xfrm>
            <a:off x="5014145" y="1291641"/>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1700</a:t>
            </a:r>
            <a:r>
              <a:rPr lang="ja-JP" altLang="en-US" dirty="0">
                <a:solidFill>
                  <a:schemeClr val="tx1"/>
                </a:solidFill>
              </a:rPr>
              <a:t>年</a:t>
            </a:r>
            <a:endParaRPr kumimoji="1" lang="ja-JP" altLang="en-US" dirty="0">
              <a:solidFill>
                <a:schemeClr val="tx1"/>
              </a:solidFill>
            </a:endParaRPr>
          </a:p>
        </p:txBody>
      </p:sp>
      <p:sp>
        <p:nvSpPr>
          <p:cNvPr id="16" name="テキスト ボックス 15"/>
          <p:cNvSpPr txBox="1"/>
          <p:nvPr/>
        </p:nvSpPr>
        <p:spPr>
          <a:xfrm>
            <a:off x="5644345" y="2224203"/>
            <a:ext cx="400110" cy="1786391"/>
          </a:xfrm>
          <a:prstGeom prst="rect">
            <a:avLst/>
          </a:prstGeom>
          <a:no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ベイズ理論</a:t>
            </a:r>
            <a:endParaRPr kumimoji="1" lang="ja-JP" altLang="en-US" sz="1400" dirty="0">
              <a:latin typeface="メイリオ" panose="020B0604030504040204" pitchFamily="50" charset="-128"/>
              <a:ea typeface="メイリオ" panose="020B0604030504040204" pitchFamily="50" charset="-128"/>
            </a:endParaRPr>
          </a:p>
        </p:txBody>
      </p:sp>
      <p:sp>
        <p:nvSpPr>
          <p:cNvPr id="17" name="正方形/長方形 16"/>
          <p:cNvSpPr/>
          <p:nvPr/>
        </p:nvSpPr>
        <p:spPr>
          <a:xfrm>
            <a:off x="7283450" y="1209141"/>
            <a:ext cx="1479550"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　</a:t>
            </a:r>
            <a:r>
              <a:rPr lang="en-US" altLang="ja-JP" dirty="0">
                <a:solidFill>
                  <a:schemeClr val="tx1"/>
                </a:solidFill>
              </a:rPr>
              <a:t>1800</a:t>
            </a:r>
            <a:r>
              <a:rPr lang="ja-JP" altLang="en-US" dirty="0">
                <a:solidFill>
                  <a:schemeClr val="tx1"/>
                </a:solidFill>
              </a:rPr>
              <a:t>年</a:t>
            </a:r>
            <a:endParaRPr kumimoji="1" lang="ja-JP" altLang="en-US" dirty="0">
              <a:solidFill>
                <a:schemeClr val="tx1"/>
              </a:solidFill>
            </a:endParaRPr>
          </a:p>
        </p:txBody>
      </p:sp>
      <p:sp>
        <p:nvSpPr>
          <p:cNvPr id="20" name="テキスト ボックス 19"/>
          <p:cNvSpPr txBox="1"/>
          <p:nvPr/>
        </p:nvSpPr>
        <p:spPr>
          <a:xfrm>
            <a:off x="6493695" y="2233607"/>
            <a:ext cx="400110" cy="1611198"/>
          </a:xfrm>
          <a:prstGeom prst="rect">
            <a:avLst/>
          </a:prstGeom>
          <a:solidFill>
            <a:schemeClr val="accent1">
              <a:lumMod val="20000"/>
              <a:lumOff val="80000"/>
            </a:schemeClr>
          </a:solidFill>
        </p:spPr>
        <p:txBody>
          <a:bodyPr vert="eaVert" wrap="square" rtlCol="0">
            <a:spAutoFit/>
          </a:bodyPr>
          <a:lstStyle/>
          <a:p>
            <a:r>
              <a:rPr lang="ja-JP" altLang="en-US" sz="1400" dirty="0">
                <a:latin typeface="メイリオ" panose="020B0604030504040204" pitchFamily="50" charset="-128"/>
                <a:ea typeface="メイリオ" panose="020B0604030504040204" pitchFamily="50" charset="-128"/>
              </a:rPr>
              <a:t>ラプラスの確率論</a:t>
            </a:r>
            <a:endParaRPr kumimoji="1" lang="ja-JP" altLang="en-US" sz="1400" dirty="0">
              <a:latin typeface="メイリオ" panose="020B0604030504040204" pitchFamily="50" charset="-128"/>
              <a:ea typeface="メイリオ" panose="020B0604030504040204" pitchFamily="50" charset="-128"/>
            </a:endParaRPr>
          </a:p>
        </p:txBody>
      </p:sp>
      <p:cxnSp>
        <p:nvCxnSpPr>
          <p:cNvPr id="21" name="直線矢印コネクタ 20"/>
          <p:cNvCxnSpPr/>
          <p:nvPr/>
        </p:nvCxnSpPr>
        <p:spPr>
          <a:xfrm>
            <a:off x="6659645" y="3844805"/>
            <a:ext cx="0" cy="733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5435088" y="4699000"/>
            <a:ext cx="2807212" cy="889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ナポレオンの人口推計に応用</a:t>
            </a:r>
            <a:endParaRPr kumimoji="1" lang="ja-JP" altLang="en-US" dirty="0">
              <a:solidFill>
                <a:schemeClr val="tx1"/>
              </a:solidFill>
            </a:endParaRPr>
          </a:p>
        </p:txBody>
      </p:sp>
      <p:sp>
        <p:nvSpPr>
          <p:cNvPr id="23" name="テキスト ボックス 22"/>
          <p:cNvSpPr txBox="1"/>
          <p:nvPr/>
        </p:nvSpPr>
        <p:spPr>
          <a:xfrm>
            <a:off x="6058762" y="2219586"/>
            <a:ext cx="400110" cy="2358902"/>
          </a:xfrm>
          <a:prstGeom prst="rect">
            <a:avLst/>
          </a:prstGeom>
          <a:noFill/>
        </p:spPr>
        <p:txBody>
          <a:bodyPr vert="eaVert" wrap="square" rtlCol="0">
            <a:spAutoFit/>
          </a:bodyPr>
          <a:lstStyle/>
          <a:p>
            <a:r>
              <a:rPr kumimoji="1" lang="ja-JP" altLang="en-US" sz="1400" dirty="0">
                <a:latin typeface="メイリオ" panose="020B0604030504040204" pitchFamily="50" charset="-128"/>
                <a:ea typeface="メイリオ" panose="020B0604030504040204" pitchFamily="50" charset="-128"/>
              </a:rPr>
              <a:t>ドゥ・モアブルの年金論</a:t>
            </a:r>
          </a:p>
        </p:txBody>
      </p:sp>
    </p:spTree>
    <p:extLst>
      <p:ext uri="{BB962C8B-B14F-4D97-AF65-F5344CB8AC3E}">
        <p14:creationId xmlns:p14="http://schemas.microsoft.com/office/powerpoint/2010/main" val="1829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18E802-7A3F-4D9C-94DB-13213D855F40}"/>
              </a:ext>
            </a:extLst>
          </p:cNvPr>
          <p:cNvSpPr>
            <a:spLocks noGrp="1"/>
          </p:cNvSpPr>
          <p:nvPr>
            <p:ph type="title"/>
          </p:nvPr>
        </p:nvSpPr>
        <p:spPr>
          <a:xfrm>
            <a:off x="133351" y="365126"/>
            <a:ext cx="9477375" cy="673100"/>
          </a:xfrm>
        </p:spPr>
        <p:txBody>
          <a:bodyPr/>
          <a:lstStyle/>
          <a:p>
            <a:r>
              <a:rPr kumimoji="1" lang="ja-JP" altLang="en-US" dirty="0"/>
              <a:t>研修カリキュラム</a:t>
            </a:r>
          </a:p>
        </p:txBody>
      </p:sp>
      <p:graphicFrame>
        <p:nvGraphicFramePr>
          <p:cNvPr id="11" name="コンテンツ プレースホルダー 3">
            <a:extLst>
              <a:ext uri="{FF2B5EF4-FFF2-40B4-BE49-F238E27FC236}">
                <a16:creationId xmlns:a16="http://schemas.microsoft.com/office/drawing/2014/main" id="{09D5E67A-B0EF-46F7-AC96-6AEBAD31FA22}"/>
              </a:ext>
            </a:extLst>
          </p:cNvPr>
          <p:cNvGraphicFramePr>
            <a:graphicFrameLocks noGrp="1"/>
          </p:cNvGraphicFramePr>
          <p:nvPr>
            <p:ph idx="1"/>
            <p:extLst>
              <p:ext uri="{D42A27DB-BD31-4B8C-83A1-F6EECF244321}">
                <p14:modId xmlns:p14="http://schemas.microsoft.com/office/powerpoint/2010/main" val="2230130336"/>
              </p:ext>
            </p:extLst>
          </p:nvPr>
        </p:nvGraphicFramePr>
        <p:xfrm>
          <a:off x="463202" y="1327760"/>
          <a:ext cx="8988235" cy="4822520"/>
        </p:xfrm>
        <a:graphic>
          <a:graphicData uri="http://schemas.openxmlformats.org/drawingml/2006/table">
            <a:tbl>
              <a:tblPr firstRow="1" bandRow="1">
                <a:tableStyleId>{93296810-A885-4BE3-A3E7-6D5BEEA58F35}</a:tableStyleId>
              </a:tblPr>
              <a:tblGrid>
                <a:gridCol w="1991899">
                  <a:extLst>
                    <a:ext uri="{9D8B030D-6E8A-4147-A177-3AD203B41FA5}">
                      <a16:colId xmlns:a16="http://schemas.microsoft.com/office/drawing/2014/main" val="20000"/>
                    </a:ext>
                  </a:extLst>
                </a:gridCol>
                <a:gridCol w="4860099">
                  <a:extLst>
                    <a:ext uri="{9D8B030D-6E8A-4147-A177-3AD203B41FA5}">
                      <a16:colId xmlns:a16="http://schemas.microsoft.com/office/drawing/2014/main" val="20001"/>
                    </a:ext>
                  </a:extLst>
                </a:gridCol>
                <a:gridCol w="2136237">
                  <a:extLst>
                    <a:ext uri="{9D8B030D-6E8A-4147-A177-3AD203B41FA5}">
                      <a16:colId xmlns:a16="http://schemas.microsoft.com/office/drawing/2014/main" val="1419130455"/>
                    </a:ext>
                  </a:extLst>
                </a:gridCol>
              </a:tblGrid>
              <a:tr h="695740">
                <a:tc>
                  <a:txBody>
                    <a:bodyPr/>
                    <a:lstStyle/>
                    <a:p>
                      <a:pPr algn="ctr"/>
                      <a:r>
                        <a:rPr kumimoji="1" lang="ja-JP" altLang="en-US" sz="2000" dirty="0">
                          <a:latin typeface="メイリオ" panose="020B0604030504040204" pitchFamily="50" charset="-128"/>
                          <a:ea typeface="メイリオ" panose="020B0604030504040204" pitchFamily="50" charset="-128"/>
                          <a:cs typeface="Meiryo" charset="-128"/>
                        </a:rPr>
                        <a:t>回数</a:t>
                      </a:r>
                    </a:p>
                  </a:txBody>
                  <a:tcPr marL="182492" marR="182492" anchor="ctr"/>
                </a:tc>
                <a:tc>
                  <a:txBody>
                    <a:bodyPr/>
                    <a:lstStyle/>
                    <a:p>
                      <a:pPr algn="ctr"/>
                      <a:r>
                        <a:rPr kumimoji="1" lang="ja-JP" altLang="en-US" sz="2000" dirty="0">
                          <a:latin typeface="メイリオ" panose="020B0604030504040204" pitchFamily="50" charset="-128"/>
                          <a:ea typeface="メイリオ" panose="020B0604030504040204" pitchFamily="50" charset="-128"/>
                          <a:cs typeface="Meiryo" charset="-128"/>
                        </a:rPr>
                        <a:t>研修内容</a:t>
                      </a:r>
                      <a:endParaRPr kumimoji="1" lang="ja-JP" altLang="en-US" sz="2000" dirty="0">
                        <a:latin typeface="メイリオ" panose="020B0604030504040204" pitchFamily="50" charset="-128"/>
                        <a:ea typeface="メイリオ" panose="020B0604030504040204" pitchFamily="50" charset="-128"/>
                      </a:endParaRPr>
                    </a:p>
                  </a:txBody>
                  <a:tcPr marL="182492" marR="182492" anchor="ctr"/>
                </a:tc>
                <a:tc>
                  <a:txBody>
                    <a:bodyPr/>
                    <a:lstStyle/>
                    <a:p>
                      <a:pPr algn="ctr"/>
                      <a:r>
                        <a:rPr kumimoji="1" lang="ja-JP" altLang="en-US" sz="2000" dirty="0">
                          <a:latin typeface="メイリオ" panose="020B0604030504040204" pitchFamily="50" charset="-128"/>
                          <a:ea typeface="メイリオ" panose="020B0604030504040204" pitchFamily="50" charset="-128"/>
                        </a:rPr>
                        <a:t>使用ソフト</a:t>
                      </a:r>
                    </a:p>
                  </a:txBody>
                  <a:tcPr marL="182492" marR="182492" anchor="ctr"/>
                </a:tc>
                <a:extLst>
                  <a:ext uri="{0D108BD9-81ED-4DB2-BD59-A6C34878D82A}">
                    <a16:rowId xmlns:a16="http://schemas.microsoft.com/office/drawing/2014/main" val="10000"/>
                  </a:ext>
                </a:extLst>
              </a:tr>
              <a:tr h="1031695">
                <a:tc>
                  <a:txBody>
                    <a:bodyPr/>
                    <a:lstStyle/>
                    <a:p>
                      <a:pPr algn="ctr"/>
                      <a:r>
                        <a:rPr kumimoji="1" lang="ja-JP" altLang="en-US" sz="1600" dirty="0">
                          <a:latin typeface="Meiryo" charset="-128"/>
                          <a:ea typeface="Meiryo" charset="-128"/>
                          <a:cs typeface="Meiryo" charset="-128"/>
                        </a:rPr>
                        <a:t>セッション</a:t>
                      </a:r>
                      <a:r>
                        <a:rPr kumimoji="1" lang="en-US" altLang="ja-JP" sz="1600" dirty="0">
                          <a:latin typeface="Meiryo" charset="-128"/>
                          <a:ea typeface="Meiryo" charset="-128"/>
                          <a:cs typeface="Meiryo" charset="-128"/>
                        </a:rPr>
                        <a:t>1</a:t>
                      </a:r>
                    </a:p>
                    <a:p>
                      <a:pPr algn="ctr"/>
                      <a:r>
                        <a:rPr kumimoji="1" lang="en-US" altLang="ja-JP" sz="1600" dirty="0">
                          <a:latin typeface="Meiryo" charset="-128"/>
                          <a:ea typeface="Meiryo" charset="-128"/>
                          <a:cs typeface="Meiryo" charset="-128"/>
                        </a:rPr>
                        <a:t>2.0H</a:t>
                      </a:r>
                    </a:p>
                  </a:txBody>
                  <a:tcPr marL="182492" marR="182492" anchor="ctr"/>
                </a:tc>
                <a:tc>
                  <a:txBody>
                    <a:bodyPr/>
                    <a:lstStyle/>
                    <a:p>
                      <a:r>
                        <a:rPr kumimoji="1" lang="ja-JP" altLang="en-US" sz="1600" dirty="0">
                          <a:latin typeface="Meiryo" charset="-128"/>
                          <a:ea typeface="Meiryo" charset="-128"/>
                          <a:cs typeface="Meiryo" charset="-128"/>
                        </a:rPr>
                        <a:t>記述統計による集計と可視化</a:t>
                      </a:r>
                      <a:endParaRPr kumimoji="1" lang="en-US" altLang="ja-JP" sz="1600" dirty="0">
                        <a:latin typeface="Meiryo" charset="-128"/>
                        <a:ea typeface="Meiryo" charset="-128"/>
                        <a:cs typeface="Meiryo" charset="-128"/>
                      </a:endParaRPr>
                    </a:p>
                    <a:p>
                      <a:r>
                        <a:rPr kumimoji="1" lang="ja-JP" altLang="en-US" sz="1600" dirty="0">
                          <a:latin typeface="Meiryo" charset="-128"/>
                          <a:ea typeface="Meiryo" charset="-128"/>
                          <a:cs typeface="Meiryo" charset="-128"/>
                        </a:rPr>
                        <a:t>記述統計による分析手法</a:t>
                      </a:r>
                    </a:p>
                  </a:txBody>
                  <a:tcPr marL="182492" marR="182492" anchor="ctr"/>
                </a:tc>
                <a:tc>
                  <a:txBody>
                    <a:bodyPr/>
                    <a:lstStyle/>
                    <a:p>
                      <a:pPr algn="ctr"/>
                      <a:r>
                        <a:rPr kumimoji="1" lang="en-US" altLang="ja-JP" sz="1800" dirty="0">
                          <a:latin typeface="Meiryo" charset="-128"/>
                          <a:ea typeface="Meiryo" charset="-128"/>
                          <a:cs typeface="Meiryo" charset="-128"/>
                        </a:rPr>
                        <a:t>Excel</a:t>
                      </a:r>
                      <a:endParaRPr kumimoji="1" lang="ja-JP" altLang="en-US" sz="1800" dirty="0">
                        <a:latin typeface="Meiryo" charset="-128"/>
                        <a:ea typeface="Meiryo" charset="-128"/>
                        <a:cs typeface="Meiryo" charset="-128"/>
                      </a:endParaRPr>
                    </a:p>
                  </a:txBody>
                  <a:tcPr marL="182492" marR="182492" anchor="ctr"/>
                </a:tc>
                <a:extLst>
                  <a:ext uri="{0D108BD9-81ED-4DB2-BD59-A6C34878D82A}">
                    <a16:rowId xmlns:a16="http://schemas.microsoft.com/office/drawing/2014/main" val="10001"/>
                  </a:ext>
                </a:extLst>
              </a:tr>
              <a:tr h="1031695">
                <a:tc>
                  <a:txBody>
                    <a:bodyPr/>
                    <a:lstStyle/>
                    <a:p>
                      <a:pPr algn="ctr"/>
                      <a:r>
                        <a:rPr kumimoji="1" lang="ja-JP" altLang="en-US" sz="1600" dirty="0">
                          <a:latin typeface="Meiryo" charset="-128"/>
                          <a:ea typeface="Meiryo" charset="-128"/>
                          <a:cs typeface="Meiryo" charset="-128"/>
                        </a:rPr>
                        <a:t>セッション</a:t>
                      </a:r>
                      <a:r>
                        <a:rPr kumimoji="1" lang="en-US" altLang="ja-JP" sz="1600" dirty="0">
                          <a:latin typeface="Meiryo" charset="-128"/>
                          <a:ea typeface="Meiryo" charset="-128"/>
                          <a:cs typeface="Meiryo" charset="-128"/>
                        </a:rPr>
                        <a:t>2</a:t>
                      </a:r>
                    </a:p>
                    <a:p>
                      <a:pPr algn="ctr"/>
                      <a:r>
                        <a:rPr kumimoji="1" lang="en-US" altLang="ja-JP" sz="1600" dirty="0">
                          <a:latin typeface="Meiryo" charset="-128"/>
                          <a:ea typeface="Meiryo" charset="-128"/>
                          <a:cs typeface="Meiryo" charset="-128"/>
                        </a:rPr>
                        <a:t>2.0H</a:t>
                      </a:r>
                    </a:p>
                  </a:txBody>
                  <a:tcPr marL="182492" marR="182492" anchor="ctr"/>
                </a:tc>
                <a:tc>
                  <a:txBody>
                    <a:bodyPr/>
                    <a:lstStyle/>
                    <a:p>
                      <a:r>
                        <a:rPr kumimoji="1" lang="ja-JP" altLang="en-US" sz="1600" dirty="0">
                          <a:latin typeface="Meiryo" charset="-128"/>
                          <a:ea typeface="Meiryo" charset="-128"/>
                          <a:cs typeface="Meiryo" charset="-128"/>
                        </a:rPr>
                        <a:t>無作為抽出・確率の基礎</a:t>
                      </a:r>
                      <a:endParaRPr kumimoji="1" lang="en-US" altLang="ja-JP" sz="1600" dirty="0">
                        <a:latin typeface="Meiryo" charset="-128"/>
                        <a:ea typeface="Meiryo" charset="-128"/>
                        <a:cs typeface="Meiryo" charset="-128"/>
                      </a:endParaRPr>
                    </a:p>
                  </a:txBody>
                  <a:tcPr marL="182492" marR="182492" anchor="ctr"/>
                </a:tc>
                <a:tc>
                  <a:txBody>
                    <a:bodyPr/>
                    <a:lstStyle/>
                    <a:p>
                      <a:pPr marL="0" marR="0" lvl="0" indent="0" algn="ctr" defTabSz="914395" rtl="0" eaLnBrk="1" fontAlgn="auto" latinLnBrk="0" hangingPunct="1">
                        <a:lnSpc>
                          <a:spcPct val="100000"/>
                        </a:lnSpc>
                        <a:spcBef>
                          <a:spcPts val="0"/>
                        </a:spcBef>
                        <a:spcAft>
                          <a:spcPts val="0"/>
                        </a:spcAft>
                        <a:buClrTx/>
                        <a:buSzTx/>
                        <a:buFontTx/>
                        <a:buNone/>
                        <a:tabLst/>
                        <a:defRPr/>
                      </a:pPr>
                      <a:r>
                        <a:rPr kumimoji="1" lang="en-US" altLang="ja-JP" sz="1800" dirty="0">
                          <a:latin typeface="Meiryo" charset="-128"/>
                          <a:ea typeface="Meiryo" charset="-128"/>
                          <a:cs typeface="Meiryo" charset="-128"/>
                        </a:rPr>
                        <a:t>Excel</a:t>
                      </a:r>
                      <a:endParaRPr kumimoji="1" lang="ja-JP" altLang="en-US" sz="1800" dirty="0">
                        <a:latin typeface="Meiryo" charset="-128"/>
                        <a:ea typeface="Meiryo" charset="-128"/>
                        <a:cs typeface="Meiryo" charset="-128"/>
                      </a:endParaRPr>
                    </a:p>
                  </a:txBody>
                  <a:tcPr marL="182492" marR="182492" anchor="ctr"/>
                </a:tc>
                <a:extLst>
                  <a:ext uri="{0D108BD9-81ED-4DB2-BD59-A6C34878D82A}">
                    <a16:rowId xmlns:a16="http://schemas.microsoft.com/office/drawing/2014/main" val="10003"/>
                  </a:ext>
                </a:extLst>
              </a:tr>
              <a:tr h="1031695">
                <a:tc>
                  <a:txBody>
                    <a:bodyPr/>
                    <a:lstStyle/>
                    <a:p>
                      <a:pPr algn="ctr"/>
                      <a:r>
                        <a:rPr kumimoji="1" lang="ja-JP" altLang="en-US" sz="1600" dirty="0">
                          <a:latin typeface="Meiryo" charset="-128"/>
                          <a:ea typeface="Meiryo" charset="-128"/>
                          <a:cs typeface="Meiryo" charset="-128"/>
                        </a:rPr>
                        <a:t>セッション</a:t>
                      </a:r>
                      <a:r>
                        <a:rPr kumimoji="1" lang="en-US" altLang="ja-JP" sz="1600" dirty="0">
                          <a:latin typeface="Meiryo" charset="-128"/>
                          <a:ea typeface="Meiryo" charset="-128"/>
                          <a:cs typeface="Meiryo" charset="-128"/>
                        </a:rPr>
                        <a:t>3</a:t>
                      </a:r>
                    </a:p>
                    <a:p>
                      <a:pPr marL="0" marR="0" lvl="0" indent="0" algn="ctr" defTabSz="914395" rtl="0" eaLnBrk="1" fontAlgn="auto" latinLnBrk="0" hangingPunct="1">
                        <a:lnSpc>
                          <a:spcPct val="100000"/>
                        </a:lnSpc>
                        <a:spcBef>
                          <a:spcPts val="0"/>
                        </a:spcBef>
                        <a:spcAft>
                          <a:spcPts val="0"/>
                        </a:spcAft>
                        <a:buClrTx/>
                        <a:buSzTx/>
                        <a:buFontTx/>
                        <a:buNone/>
                        <a:tabLst/>
                        <a:defRPr/>
                      </a:pPr>
                      <a:r>
                        <a:rPr kumimoji="1" lang="en-US" altLang="ja-JP" sz="1600" dirty="0">
                          <a:latin typeface="Meiryo" charset="-128"/>
                          <a:ea typeface="Meiryo" charset="-128"/>
                          <a:cs typeface="Meiryo" charset="-128"/>
                        </a:rPr>
                        <a:t>2.0H</a:t>
                      </a:r>
                    </a:p>
                  </a:txBody>
                  <a:tcPr marL="182492" marR="18249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charset="-128"/>
                          <a:ea typeface="Meiryo" charset="-128"/>
                          <a:cs typeface="Meiryo" charset="-128"/>
                        </a:rPr>
                        <a:t>「推定」と「検定」の基礎</a:t>
                      </a:r>
                      <a:endParaRPr kumimoji="1" lang="en-US" altLang="ja-JP" sz="1600" dirty="0">
                        <a:latin typeface="Meiryo" charset="-128"/>
                        <a:ea typeface="Meiryo" charset="-128"/>
                        <a:cs typeface="Meiryo" charset="-128"/>
                      </a:endParaRPr>
                    </a:p>
                  </a:txBody>
                  <a:tcPr marL="182492" marR="18249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latin typeface="Meiryo" charset="-128"/>
                          <a:ea typeface="Meiryo" charset="-128"/>
                          <a:cs typeface="Meiryo" charset="-128"/>
                        </a:rPr>
                        <a:t>Excel</a:t>
                      </a:r>
                      <a:endParaRPr kumimoji="1" lang="ja-JP" altLang="en-US" sz="1800" dirty="0">
                        <a:latin typeface="Meiryo" charset="-128"/>
                        <a:ea typeface="Meiryo" charset="-128"/>
                        <a:cs typeface="Meiryo" charset="-128"/>
                      </a:endParaRPr>
                    </a:p>
                  </a:txBody>
                  <a:tcPr marL="182492" marR="182492" anchor="ctr"/>
                </a:tc>
                <a:extLst>
                  <a:ext uri="{0D108BD9-81ED-4DB2-BD59-A6C34878D82A}">
                    <a16:rowId xmlns:a16="http://schemas.microsoft.com/office/drawing/2014/main" val="10005"/>
                  </a:ext>
                </a:extLst>
              </a:tr>
              <a:tr h="1031695">
                <a:tc>
                  <a:txBody>
                    <a:bodyPr/>
                    <a:lstStyle/>
                    <a:p>
                      <a:pPr algn="ctr"/>
                      <a:r>
                        <a:rPr kumimoji="1" lang="ja-JP" altLang="en-US" sz="1600" dirty="0">
                          <a:latin typeface="Meiryo" charset="-128"/>
                          <a:ea typeface="Meiryo" charset="-128"/>
                          <a:cs typeface="Meiryo" charset="-128"/>
                        </a:rPr>
                        <a:t>セッション</a:t>
                      </a:r>
                      <a:r>
                        <a:rPr kumimoji="1" lang="en-US" altLang="ja-JP" sz="1600" dirty="0">
                          <a:latin typeface="Meiryo" charset="-128"/>
                          <a:ea typeface="Meiryo" charset="-128"/>
                          <a:cs typeface="Meiryo" charset="-128"/>
                        </a:rPr>
                        <a:t>4</a:t>
                      </a:r>
                    </a:p>
                    <a:p>
                      <a:pPr algn="ctr"/>
                      <a:r>
                        <a:rPr kumimoji="1" lang="en-US" altLang="ja-JP" sz="1600" dirty="0">
                          <a:latin typeface="Meiryo" charset="-128"/>
                          <a:ea typeface="Meiryo" charset="-128"/>
                          <a:cs typeface="Meiryo" charset="-128"/>
                        </a:rPr>
                        <a:t>2.0H</a:t>
                      </a:r>
                    </a:p>
                  </a:txBody>
                  <a:tcPr marL="182492" marR="182492" anchor="ctr"/>
                </a:tc>
                <a:tc>
                  <a:txBody>
                    <a:bodyPr/>
                    <a:lstStyle/>
                    <a:p>
                      <a:r>
                        <a:rPr kumimoji="1" lang="ja-JP" altLang="en-US" sz="1600" dirty="0">
                          <a:latin typeface="Meiryo" charset="-128"/>
                          <a:ea typeface="Meiryo" charset="-128"/>
                          <a:cs typeface="Meiryo" charset="-128"/>
                        </a:rPr>
                        <a:t>統計学の重回帰モデルについて</a:t>
                      </a:r>
                      <a:endParaRPr kumimoji="1" lang="en-US" altLang="ja-JP" sz="1600" dirty="0">
                        <a:latin typeface="Meiryo" charset="-128"/>
                        <a:ea typeface="Meiryo" charset="-128"/>
                        <a:cs typeface="Meiryo" charset="-128"/>
                      </a:endParaRPr>
                    </a:p>
                  </a:txBody>
                  <a:tcPr marL="182492" marR="182492" anchor="ctr"/>
                </a:tc>
                <a:tc>
                  <a:txBody>
                    <a:bodyPr/>
                    <a:lstStyle/>
                    <a:p>
                      <a:pPr marL="0" marR="0" lvl="0" indent="0" algn="ctr" defTabSz="914395" rtl="0" eaLnBrk="1" fontAlgn="auto" latinLnBrk="0" hangingPunct="1">
                        <a:lnSpc>
                          <a:spcPct val="100000"/>
                        </a:lnSpc>
                        <a:spcBef>
                          <a:spcPts val="0"/>
                        </a:spcBef>
                        <a:spcAft>
                          <a:spcPts val="0"/>
                        </a:spcAft>
                        <a:buClrTx/>
                        <a:buSzTx/>
                        <a:buFontTx/>
                        <a:buNone/>
                        <a:tabLst/>
                        <a:defRPr/>
                      </a:pPr>
                      <a:r>
                        <a:rPr kumimoji="1" lang="en-US" altLang="ja-JP" sz="1800" dirty="0">
                          <a:latin typeface="Meiryo" charset="-128"/>
                          <a:ea typeface="Meiryo" charset="-128"/>
                          <a:cs typeface="Meiryo" charset="-128"/>
                        </a:rPr>
                        <a:t>Excel</a:t>
                      </a:r>
                      <a:endParaRPr kumimoji="1" lang="ja-JP" altLang="en-US" sz="1800" dirty="0">
                        <a:latin typeface="Meiryo" charset="-128"/>
                        <a:ea typeface="Meiryo" charset="-128"/>
                        <a:cs typeface="Meiryo" charset="-128"/>
                      </a:endParaRPr>
                    </a:p>
                  </a:txBody>
                  <a:tcPr marL="182492" marR="182492" anchor="ctr"/>
                </a:tc>
                <a:extLst>
                  <a:ext uri="{0D108BD9-81ED-4DB2-BD59-A6C34878D82A}">
                    <a16:rowId xmlns:a16="http://schemas.microsoft.com/office/drawing/2014/main" val="10007"/>
                  </a:ext>
                </a:extLst>
              </a:tr>
            </a:tbl>
          </a:graphicData>
        </a:graphic>
      </p:graphicFrame>
      <p:sp>
        <p:nvSpPr>
          <p:cNvPr id="4" name="正方形/長方形 3">
            <a:extLst>
              <a:ext uri="{FF2B5EF4-FFF2-40B4-BE49-F238E27FC236}">
                <a16:creationId xmlns:a16="http://schemas.microsoft.com/office/drawing/2014/main" id="{4FA3EDE9-0CDB-409B-AE99-3B806DA7009B}"/>
              </a:ext>
            </a:extLst>
          </p:cNvPr>
          <p:cNvSpPr/>
          <p:nvPr/>
        </p:nvSpPr>
        <p:spPr>
          <a:xfrm>
            <a:off x="463202" y="2016689"/>
            <a:ext cx="8988235" cy="1014609"/>
          </a:xfrm>
          <a:prstGeom prst="rect">
            <a:avLst/>
          </a:prstGeom>
          <a:noFill/>
          <a:ln w="317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207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A09D74-9485-004A-9A3D-B7329C381360}"/>
              </a:ext>
            </a:extLst>
          </p:cNvPr>
          <p:cNvSpPr>
            <a:spLocks noGrp="1"/>
          </p:cNvSpPr>
          <p:nvPr>
            <p:ph type="title"/>
          </p:nvPr>
        </p:nvSpPr>
        <p:spPr>
          <a:xfrm>
            <a:off x="133350" y="365126"/>
            <a:ext cx="9477375" cy="673100"/>
          </a:xfrm>
        </p:spPr>
        <p:txBody>
          <a:bodyPr/>
          <a:lstStyle/>
          <a:p>
            <a:r>
              <a:rPr kumimoji="1" lang="ja-JP" altLang="en-US" b="1"/>
              <a:t>データ分析マップ</a:t>
            </a:r>
          </a:p>
        </p:txBody>
      </p:sp>
      <p:sp>
        <p:nvSpPr>
          <p:cNvPr id="9" name="正方形/長方形 8">
            <a:extLst>
              <a:ext uri="{FF2B5EF4-FFF2-40B4-BE49-F238E27FC236}">
                <a16:creationId xmlns:a16="http://schemas.microsoft.com/office/drawing/2014/main" id="{6D1BDD58-6B40-5446-863D-D857539C1EBD}"/>
              </a:ext>
            </a:extLst>
          </p:cNvPr>
          <p:cNvSpPr/>
          <p:nvPr/>
        </p:nvSpPr>
        <p:spPr>
          <a:xfrm>
            <a:off x="2387600" y="5121279"/>
            <a:ext cx="4885397" cy="1259632"/>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endParaRPr lang="en-US" altLang="ja-JP" sz="1100" dirty="0">
              <a:solidFill>
                <a:schemeClr val="tx2">
                  <a:lumMod val="50000"/>
                </a:schemeClr>
              </a:solidFill>
              <a:latin typeface="メイリオ" panose="020B0604030504040204" pitchFamily="50" charset="-128"/>
              <a:ea typeface="メイリオ" panose="020B0604030504040204" pitchFamily="50" charset="-128"/>
            </a:endParaRPr>
          </a:p>
          <a:p>
            <a:endParaRPr lang="en-US" altLang="ja-JP" sz="1100" dirty="0">
              <a:solidFill>
                <a:schemeClr val="tx2">
                  <a:lumMod val="50000"/>
                </a:schemeClr>
              </a:solidFill>
              <a:latin typeface="メイリオ" panose="020B0604030504040204" pitchFamily="50" charset="-128"/>
              <a:ea typeface="メイリオ" panose="020B0604030504040204" pitchFamily="50" charset="-128"/>
            </a:endParaRPr>
          </a:p>
          <a:p>
            <a:endParaRPr lang="en-US" altLang="ja-JP" sz="1100" dirty="0">
              <a:solidFill>
                <a:schemeClr val="tx2">
                  <a:lumMod val="50000"/>
                </a:schemeClr>
              </a:solidFill>
              <a:latin typeface="メイリオ" panose="020B0604030504040204" pitchFamily="50" charset="-128"/>
              <a:ea typeface="メイリオ" panose="020B0604030504040204" pitchFamily="50" charset="-128"/>
            </a:endParaRPr>
          </a:p>
          <a:p>
            <a:endParaRPr lang="ja-JP" altLang="en-US" sz="1100" dirty="0">
              <a:solidFill>
                <a:schemeClr val="tx2">
                  <a:lumMod val="50000"/>
                </a:schemeClr>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2F7B44BF-F4A2-1F49-9ABA-3BBB0A024D41}"/>
              </a:ext>
            </a:extLst>
          </p:cNvPr>
          <p:cNvSpPr/>
          <p:nvPr/>
        </p:nvSpPr>
        <p:spPr>
          <a:xfrm>
            <a:off x="133350" y="2925763"/>
            <a:ext cx="1526117" cy="1138237"/>
          </a:xfrm>
          <a:prstGeom prst="rect">
            <a:avLst/>
          </a:prstGeom>
          <a:noFill/>
          <a:ln w="444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solidFill>
                  <a:schemeClr val="tx1"/>
                </a:solidFill>
                <a:latin typeface="Meiryo" charset="-128"/>
                <a:ea typeface="Meiryo" charset="-128"/>
                <a:cs typeface="Meiryo" charset="-128"/>
              </a:rPr>
              <a:t>データ</a:t>
            </a:r>
            <a:endParaRPr kumimoji="1" lang="en-US" altLang="ja-JP" dirty="0">
              <a:solidFill>
                <a:schemeClr val="tx1"/>
              </a:solidFill>
              <a:latin typeface="Meiryo" charset="-128"/>
              <a:ea typeface="Meiryo" charset="-128"/>
              <a:cs typeface="Meiryo" charset="-128"/>
            </a:endParaRPr>
          </a:p>
          <a:p>
            <a:pPr algn="ctr"/>
            <a:r>
              <a:rPr kumimoji="1" lang="ja-JP" altLang="en-US" dirty="0">
                <a:solidFill>
                  <a:schemeClr val="tx1"/>
                </a:solidFill>
                <a:latin typeface="Meiryo" charset="-128"/>
                <a:ea typeface="Meiryo" charset="-128"/>
                <a:cs typeface="Meiryo" charset="-128"/>
              </a:rPr>
              <a:t>サイエンス</a:t>
            </a:r>
          </a:p>
        </p:txBody>
      </p:sp>
      <p:sp>
        <p:nvSpPr>
          <p:cNvPr id="12" name="正方形/長方形 11">
            <a:extLst>
              <a:ext uri="{FF2B5EF4-FFF2-40B4-BE49-F238E27FC236}">
                <a16:creationId xmlns:a16="http://schemas.microsoft.com/office/drawing/2014/main" id="{1907166F-5961-D344-9E0C-4B13E65890DF}"/>
              </a:ext>
            </a:extLst>
          </p:cNvPr>
          <p:cNvSpPr/>
          <p:nvPr/>
        </p:nvSpPr>
        <p:spPr>
          <a:xfrm>
            <a:off x="4147792" y="1663688"/>
            <a:ext cx="1433327" cy="558800"/>
          </a:xfrm>
          <a:prstGeom prst="rect">
            <a:avLst/>
          </a:prstGeom>
          <a:noFill/>
          <a:ln w="444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solidFill>
                  <a:schemeClr val="tx1"/>
                </a:solidFill>
                <a:latin typeface="Meiryo" charset="-128"/>
                <a:ea typeface="Meiryo" charset="-128"/>
                <a:cs typeface="Meiryo" charset="-128"/>
              </a:rPr>
              <a:t>記述統計学</a:t>
            </a:r>
          </a:p>
        </p:txBody>
      </p:sp>
      <p:sp>
        <p:nvSpPr>
          <p:cNvPr id="13" name="正方形/長方形 12">
            <a:extLst>
              <a:ext uri="{FF2B5EF4-FFF2-40B4-BE49-F238E27FC236}">
                <a16:creationId xmlns:a16="http://schemas.microsoft.com/office/drawing/2014/main" id="{F4374AE9-0F77-2142-BDF1-81D92BBA8CA6}"/>
              </a:ext>
            </a:extLst>
          </p:cNvPr>
          <p:cNvSpPr/>
          <p:nvPr/>
        </p:nvSpPr>
        <p:spPr>
          <a:xfrm>
            <a:off x="4179190" y="4064000"/>
            <a:ext cx="1433327" cy="558800"/>
          </a:xfrm>
          <a:prstGeom prst="rect">
            <a:avLst/>
          </a:prstGeom>
          <a:noFill/>
          <a:ln w="444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solidFill>
                  <a:schemeClr val="tx1"/>
                </a:solidFill>
                <a:latin typeface="Meiryo" charset="-128"/>
                <a:ea typeface="Meiryo" charset="-128"/>
                <a:cs typeface="Meiryo" charset="-128"/>
              </a:rPr>
              <a:t>推測統計学</a:t>
            </a:r>
          </a:p>
        </p:txBody>
      </p:sp>
      <p:cxnSp>
        <p:nvCxnSpPr>
          <p:cNvPr id="18" name="カギ線コネクタ 17">
            <a:extLst>
              <a:ext uri="{FF2B5EF4-FFF2-40B4-BE49-F238E27FC236}">
                <a16:creationId xmlns:a16="http://schemas.microsoft.com/office/drawing/2014/main" id="{73667C9B-1685-324E-B417-4CC005F8FEF6}"/>
              </a:ext>
            </a:extLst>
          </p:cNvPr>
          <p:cNvCxnSpPr>
            <a:cxnSpLocks/>
            <a:stCxn id="31" idx="3"/>
            <a:endCxn id="13" idx="1"/>
          </p:cNvCxnSpPr>
          <p:nvPr/>
        </p:nvCxnSpPr>
        <p:spPr>
          <a:xfrm>
            <a:off x="3615267" y="2945995"/>
            <a:ext cx="563923" cy="1397405"/>
          </a:xfrm>
          <a:prstGeom prst="bentConnector3">
            <a:avLst>
              <a:gd name="adj1" fmla="val 50000"/>
            </a:avLst>
          </a:prstGeom>
          <a:ln w="31750">
            <a:solidFill>
              <a:schemeClr val="tx1"/>
            </a:solidFill>
          </a:ln>
        </p:spPr>
        <p:style>
          <a:lnRef idx="3">
            <a:schemeClr val="accent5"/>
          </a:lnRef>
          <a:fillRef idx="0">
            <a:schemeClr val="accent5"/>
          </a:fillRef>
          <a:effectRef idx="2">
            <a:schemeClr val="accent5"/>
          </a:effectRef>
          <a:fontRef idx="minor">
            <a:schemeClr val="tx1"/>
          </a:fontRef>
        </p:style>
      </p:cxnSp>
      <p:sp>
        <p:nvSpPr>
          <p:cNvPr id="21" name="正方形/長方形 20">
            <a:extLst>
              <a:ext uri="{FF2B5EF4-FFF2-40B4-BE49-F238E27FC236}">
                <a16:creationId xmlns:a16="http://schemas.microsoft.com/office/drawing/2014/main" id="{4992B10D-B3C5-EB4D-9EB2-68B3703C626E}"/>
              </a:ext>
            </a:extLst>
          </p:cNvPr>
          <p:cNvSpPr/>
          <p:nvPr/>
        </p:nvSpPr>
        <p:spPr>
          <a:xfrm>
            <a:off x="2400299" y="5786638"/>
            <a:ext cx="4324965" cy="558800"/>
          </a:xfrm>
          <a:prstGeom prst="rect">
            <a:avLst/>
          </a:prstGeom>
          <a:noFill/>
          <a:ln w="444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solidFill>
                  <a:schemeClr val="tx1"/>
                </a:solidFill>
                <a:latin typeface="Meiryo" charset="-128"/>
                <a:ea typeface="Meiryo" charset="-128"/>
                <a:cs typeface="Meiryo" charset="-128"/>
              </a:rPr>
              <a:t>機械学習（</a:t>
            </a:r>
            <a:r>
              <a:rPr kumimoji="1" lang="en-US" altLang="ja-JP" dirty="0">
                <a:solidFill>
                  <a:schemeClr val="tx1"/>
                </a:solidFill>
                <a:latin typeface="Meiryo" charset="-128"/>
                <a:ea typeface="Meiryo" charset="-128"/>
                <a:cs typeface="Meiryo" charset="-128"/>
              </a:rPr>
              <a:t>AI</a:t>
            </a:r>
            <a:r>
              <a:rPr kumimoji="1" lang="ja-JP" altLang="en-US">
                <a:solidFill>
                  <a:schemeClr val="tx1"/>
                </a:solidFill>
                <a:latin typeface="Meiryo" charset="-128"/>
                <a:ea typeface="Meiryo" charset="-128"/>
                <a:cs typeface="Meiryo" charset="-128"/>
              </a:rPr>
              <a:t>・ディープラーニング）</a:t>
            </a:r>
            <a:endParaRPr kumimoji="1" lang="ja-JP" altLang="en-US" dirty="0">
              <a:solidFill>
                <a:schemeClr val="tx1"/>
              </a:solidFill>
              <a:latin typeface="Meiryo" charset="-128"/>
              <a:ea typeface="Meiryo" charset="-128"/>
              <a:cs typeface="Meiryo" charset="-128"/>
            </a:endParaRPr>
          </a:p>
        </p:txBody>
      </p:sp>
      <p:cxnSp>
        <p:nvCxnSpPr>
          <p:cNvPr id="25" name="カギ線コネクタ 24">
            <a:extLst>
              <a:ext uri="{FF2B5EF4-FFF2-40B4-BE49-F238E27FC236}">
                <a16:creationId xmlns:a16="http://schemas.microsoft.com/office/drawing/2014/main" id="{A1F7B511-D588-9640-8F75-A80DAF6941D6}"/>
              </a:ext>
            </a:extLst>
          </p:cNvPr>
          <p:cNvCxnSpPr>
            <a:cxnSpLocks/>
          </p:cNvCxnSpPr>
          <p:nvPr/>
        </p:nvCxnSpPr>
        <p:spPr>
          <a:xfrm>
            <a:off x="1624440" y="3774282"/>
            <a:ext cx="728133" cy="2256213"/>
          </a:xfrm>
          <a:prstGeom prst="bentConnector3">
            <a:avLst>
              <a:gd name="adj1" fmla="val 58102"/>
            </a:avLst>
          </a:prstGeom>
          <a:ln w="31750">
            <a:solidFill>
              <a:schemeClr val="tx1"/>
            </a:solidFill>
          </a:ln>
        </p:spPr>
        <p:style>
          <a:lnRef idx="3">
            <a:schemeClr val="accent5"/>
          </a:lnRef>
          <a:fillRef idx="0">
            <a:schemeClr val="accent5"/>
          </a:fillRef>
          <a:effectRef idx="2">
            <a:schemeClr val="accent5"/>
          </a:effectRef>
          <a:fontRef idx="minor">
            <a:schemeClr val="tx1"/>
          </a:fontRef>
        </p:style>
      </p:cxnSp>
      <p:sp>
        <p:nvSpPr>
          <p:cNvPr id="26" name="テキスト ボックス 25">
            <a:extLst>
              <a:ext uri="{FF2B5EF4-FFF2-40B4-BE49-F238E27FC236}">
                <a16:creationId xmlns:a16="http://schemas.microsoft.com/office/drawing/2014/main" id="{EE0615B6-B410-6D4A-A7CB-08D78A048569}"/>
              </a:ext>
            </a:extLst>
          </p:cNvPr>
          <p:cNvSpPr txBox="1"/>
          <p:nvPr/>
        </p:nvSpPr>
        <p:spPr>
          <a:xfrm>
            <a:off x="5662064" y="1451575"/>
            <a:ext cx="4062651" cy="923330"/>
          </a:xfrm>
          <a:prstGeom prst="rect">
            <a:avLst/>
          </a:prstGeom>
          <a:solidFill>
            <a:schemeClr val="bg1"/>
          </a:solidFill>
          <a:ln w="25400">
            <a:solidFill>
              <a:srgbClr val="FF0000"/>
            </a:solidFill>
          </a:ln>
        </p:spPr>
        <p:txBody>
          <a:bodyPr wrap="none" rtlCol="0">
            <a:spAutoFit/>
          </a:bodyPr>
          <a:lstStyle/>
          <a:p>
            <a:pPr marL="182563" indent="-182563">
              <a:buFont typeface="Arial" panose="020B0604020202020204" pitchFamily="34" charset="0"/>
              <a:buChar char="•"/>
            </a:pPr>
            <a:r>
              <a:rPr kumimoji="1" lang="ja-JP" altLang="en-US" dirty="0">
                <a:solidFill>
                  <a:schemeClr val="tx2">
                    <a:lumMod val="50000"/>
                  </a:schemeClr>
                </a:solidFill>
                <a:latin typeface="メイリオ" panose="020B0604030504040204" pitchFamily="50" charset="-128"/>
                <a:ea typeface="メイリオ" panose="020B0604030504040204" pitchFamily="50" charset="-128"/>
              </a:rPr>
              <a:t>データを整理し、特徴を簡潔に示す</a:t>
            </a:r>
            <a:endParaRPr kumimoji="1" lang="en-US" altLang="ja-JP" dirty="0">
              <a:solidFill>
                <a:schemeClr val="tx2">
                  <a:lumMod val="50000"/>
                </a:schemeClr>
              </a:solidFill>
              <a:latin typeface="メイリオ" panose="020B0604030504040204" pitchFamily="50" charset="-128"/>
              <a:ea typeface="メイリオ" panose="020B0604030504040204" pitchFamily="50" charset="-128"/>
            </a:endParaRPr>
          </a:p>
          <a:p>
            <a:pPr marL="182563" indent="-182563">
              <a:buFont typeface="Arial" panose="020B0604020202020204" pitchFamily="34" charset="0"/>
              <a:buChar char="•"/>
            </a:pPr>
            <a:r>
              <a:rPr lang="ja-JP" altLang="en-US" dirty="0">
                <a:solidFill>
                  <a:schemeClr val="tx2">
                    <a:lumMod val="50000"/>
                  </a:schemeClr>
                </a:solidFill>
                <a:latin typeface="メイリオ" panose="020B0604030504040204" pitchFamily="50" charset="-128"/>
                <a:ea typeface="メイリオ" panose="020B0604030504040204" pitchFamily="50" charset="-128"/>
              </a:rPr>
              <a:t>表やグラフを用いて傾向を表す</a:t>
            </a:r>
            <a:endParaRPr lang="en-US" altLang="ja-JP" dirty="0">
              <a:solidFill>
                <a:schemeClr val="tx2">
                  <a:lumMod val="50000"/>
                </a:schemeClr>
              </a:solidFill>
              <a:latin typeface="メイリオ" panose="020B0604030504040204" pitchFamily="50" charset="-128"/>
              <a:ea typeface="メイリオ" panose="020B0604030504040204" pitchFamily="50" charset="-128"/>
            </a:endParaRPr>
          </a:p>
          <a:p>
            <a:pPr marL="182563" indent="-182563">
              <a:buFont typeface="Arial" panose="020B0604020202020204" pitchFamily="34" charset="0"/>
              <a:buChar char="•"/>
            </a:pPr>
            <a:r>
              <a:rPr kumimoji="1" lang="ja-JP" altLang="en-US" dirty="0">
                <a:solidFill>
                  <a:schemeClr val="tx2">
                    <a:lumMod val="50000"/>
                  </a:schemeClr>
                </a:solidFill>
                <a:latin typeface="メイリオ" panose="020B0604030504040204" pitchFamily="50" charset="-128"/>
                <a:ea typeface="メイリオ" panose="020B0604030504040204" pitchFamily="50" charset="-128"/>
              </a:rPr>
              <a:t>代表</a:t>
            </a:r>
            <a:r>
              <a:rPr lang="ja-JP" altLang="en-US" dirty="0">
                <a:solidFill>
                  <a:schemeClr val="tx2">
                    <a:lumMod val="50000"/>
                  </a:schemeClr>
                </a:solidFill>
                <a:latin typeface="メイリオ" panose="020B0604030504040204" pitchFamily="50" charset="-128"/>
                <a:ea typeface="メイリオ" panose="020B0604030504040204" pitchFamily="50" charset="-128"/>
              </a:rPr>
              <a:t>的な数値で全体を簡潔化する</a:t>
            </a:r>
            <a:endParaRPr kumimoji="1" lang="ja-JP" altLang="en-US" dirty="0">
              <a:solidFill>
                <a:schemeClr val="tx2">
                  <a:lumMod val="50000"/>
                </a:schemeClr>
              </a:solidFill>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E9D95213-05B9-844C-BD53-ECDE81CD9C1F}"/>
              </a:ext>
            </a:extLst>
          </p:cNvPr>
          <p:cNvSpPr txBox="1"/>
          <p:nvPr/>
        </p:nvSpPr>
        <p:spPr>
          <a:xfrm>
            <a:off x="5662064" y="3948710"/>
            <a:ext cx="4062651" cy="830997"/>
          </a:xfrm>
          <a:prstGeom prst="rect">
            <a:avLst/>
          </a:prstGeom>
          <a:noFill/>
          <a:ln w="25400">
            <a:solidFill>
              <a:srgbClr val="FF0000"/>
            </a:solidFill>
          </a:ln>
        </p:spPr>
        <p:txBody>
          <a:bodyPr wrap="square" rtlCol="0">
            <a:spAutoFit/>
          </a:bodyPr>
          <a:lstStyle/>
          <a:p>
            <a:pPr marL="182563" indent="-182563">
              <a:buFont typeface="Arial" panose="020B0604020202020204" pitchFamily="34" charset="0"/>
              <a:buChar char="•"/>
            </a:pPr>
            <a:r>
              <a:rPr kumimoji="1" lang="ja-JP" altLang="en-US" sz="1600" dirty="0">
                <a:solidFill>
                  <a:schemeClr val="tx2">
                    <a:lumMod val="50000"/>
                  </a:schemeClr>
                </a:solidFill>
                <a:latin typeface="メイリオ" panose="020B0604030504040204" pitchFamily="50" charset="-128"/>
                <a:ea typeface="メイリオ" panose="020B0604030504040204" pitchFamily="50" charset="-128"/>
              </a:rPr>
              <a:t>一部の標本データから全体を推測する</a:t>
            </a:r>
            <a:endParaRPr kumimoji="1" lang="en-US" altLang="ja-JP" sz="1600" dirty="0">
              <a:solidFill>
                <a:schemeClr val="tx2">
                  <a:lumMod val="50000"/>
                </a:schemeClr>
              </a:solidFill>
              <a:latin typeface="メイリオ" panose="020B0604030504040204" pitchFamily="50" charset="-128"/>
              <a:ea typeface="メイリオ" panose="020B0604030504040204" pitchFamily="50" charset="-128"/>
            </a:endParaRPr>
          </a:p>
          <a:p>
            <a:pPr marL="182563" indent="-182563">
              <a:buFont typeface="Arial" panose="020B0604020202020204" pitchFamily="34" charset="0"/>
              <a:buChar char="•"/>
            </a:pPr>
            <a:r>
              <a:rPr kumimoji="1" lang="ja-JP" altLang="en-US" sz="1600" dirty="0">
                <a:solidFill>
                  <a:schemeClr val="tx2">
                    <a:lumMod val="50000"/>
                  </a:schemeClr>
                </a:solidFill>
                <a:latin typeface="メイリオ" panose="020B0604030504040204" pitchFamily="50" charset="-128"/>
                <a:ea typeface="メイリオ" panose="020B0604030504040204" pitchFamily="50" charset="-128"/>
              </a:rPr>
              <a:t>推定：標本から母集団の値の範囲推定</a:t>
            </a:r>
            <a:endParaRPr kumimoji="1" lang="en-US" altLang="ja-JP" sz="1600" dirty="0">
              <a:solidFill>
                <a:schemeClr val="tx2">
                  <a:lumMod val="50000"/>
                </a:schemeClr>
              </a:solidFill>
              <a:latin typeface="メイリオ" panose="020B0604030504040204" pitchFamily="50" charset="-128"/>
              <a:ea typeface="メイリオ" panose="020B0604030504040204" pitchFamily="50" charset="-128"/>
            </a:endParaRPr>
          </a:p>
          <a:p>
            <a:pPr marL="182563" indent="-182563">
              <a:buFont typeface="Arial" panose="020B0604020202020204" pitchFamily="34" charset="0"/>
              <a:buChar char="•"/>
            </a:pPr>
            <a:r>
              <a:rPr lang="ja-JP" altLang="en-US" sz="1600" dirty="0">
                <a:solidFill>
                  <a:schemeClr val="tx2">
                    <a:lumMod val="50000"/>
                  </a:schemeClr>
                </a:solidFill>
                <a:latin typeface="メイリオ" panose="020B0604030504040204" pitchFamily="50" charset="-128"/>
                <a:ea typeface="メイリオ" panose="020B0604030504040204" pitchFamily="50" charset="-128"/>
              </a:rPr>
              <a:t>検定：標本と比較対象に差異があるか</a:t>
            </a:r>
            <a:endParaRPr kumimoji="1" lang="ja-JP" altLang="en-US" sz="1600" dirty="0">
              <a:solidFill>
                <a:schemeClr val="tx2">
                  <a:lumMod val="50000"/>
                </a:schemeClr>
              </a:solidFill>
              <a:latin typeface="メイリオ" panose="020B0604030504040204" pitchFamily="50" charset="-128"/>
              <a:ea typeface="メイリオ" panose="020B0604030504040204" pitchFamily="50" charset="-128"/>
            </a:endParaRPr>
          </a:p>
        </p:txBody>
      </p:sp>
      <p:cxnSp>
        <p:nvCxnSpPr>
          <p:cNvPr id="28" name="カギ線コネクタ 27">
            <a:extLst>
              <a:ext uri="{FF2B5EF4-FFF2-40B4-BE49-F238E27FC236}">
                <a16:creationId xmlns:a16="http://schemas.microsoft.com/office/drawing/2014/main" id="{EB5ED0D2-16B7-4A4C-B208-32C8B3ED63F5}"/>
              </a:ext>
            </a:extLst>
          </p:cNvPr>
          <p:cNvCxnSpPr>
            <a:cxnSpLocks/>
          </p:cNvCxnSpPr>
          <p:nvPr/>
        </p:nvCxnSpPr>
        <p:spPr>
          <a:xfrm flipV="1">
            <a:off x="1659467" y="2925763"/>
            <a:ext cx="740833" cy="858837"/>
          </a:xfrm>
          <a:prstGeom prst="bentConnector3">
            <a:avLst>
              <a:gd name="adj1" fmla="val 50000"/>
            </a:avLst>
          </a:prstGeom>
          <a:ln w="31750">
            <a:solidFill>
              <a:schemeClr val="tx1"/>
            </a:solidFill>
          </a:ln>
        </p:spPr>
        <p:style>
          <a:lnRef idx="3">
            <a:schemeClr val="accent5"/>
          </a:lnRef>
          <a:fillRef idx="0">
            <a:schemeClr val="accent5"/>
          </a:fillRef>
          <a:effectRef idx="2">
            <a:schemeClr val="accent5"/>
          </a:effectRef>
          <a:fontRef idx="minor">
            <a:schemeClr val="tx1"/>
          </a:fontRef>
        </p:style>
      </p:cxnSp>
      <p:sp>
        <p:nvSpPr>
          <p:cNvPr id="31" name="正方形/長方形 30">
            <a:extLst>
              <a:ext uri="{FF2B5EF4-FFF2-40B4-BE49-F238E27FC236}">
                <a16:creationId xmlns:a16="http://schemas.microsoft.com/office/drawing/2014/main" id="{07FFE4E9-4D78-A340-A275-2B5FD288A775}"/>
              </a:ext>
            </a:extLst>
          </p:cNvPr>
          <p:cNvSpPr/>
          <p:nvPr/>
        </p:nvSpPr>
        <p:spPr>
          <a:xfrm>
            <a:off x="2387600" y="2666595"/>
            <a:ext cx="1227667" cy="558800"/>
          </a:xfrm>
          <a:prstGeom prst="rect">
            <a:avLst/>
          </a:prstGeom>
          <a:noFill/>
          <a:ln w="444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solidFill>
                  <a:schemeClr val="tx1"/>
                </a:solidFill>
                <a:latin typeface="Meiryo" charset="-128"/>
                <a:ea typeface="Meiryo" charset="-128"/>
                <a:cs typeface="Meiryo" charset="-128"/>
              </a:rPr>
              <a:t>統計学</a:t>
            </a:r>
          </a:p>
        </p:txBody>
      </p:sp>
      <p:cxnSp>
        <p:nvCxnSpPr>
          <p:cNvPr id="15" name="カギ線コネクタ 14">
            <a:extLst>
              <a:ext uri="{FF2B5EF4-FFF2-40B4-BE49-F238E27FC236}">
                <a16:creationId xmlns:a16="http://schemas.microsoft.com/office/drawing/2014/main" id="{BC2293FD-60C3-CC45-96A8-D702BA6EB8BC}"/>
              </a:ext>
            </a:extLst>
          </p:cNvPr>
          <p:cNvCxnSpPr>
            <a:cxnSpLocks/>
          </p:cNvCxnSpPr>
          <p:nvPr/>
        </p:nvCxnSpPr>
        <p:spPr>
          <a:xfrm rot="5400000" flipH="1" flipV="1">
            <a:off x="3534943" y="2326418"/>
            <a:ext cx="996178" cy="271083"/>
          </a:xfrm>
          <a:prstGeom prst="bentConnector2">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8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分析</a:t>
            </a:r>
            <a:r>
              <a:rPr lang="ja-JP" altLang="en-US" b="1" dirty="0"/>
              <a:t>するとは？</a:t>
            </a:r>
            <a:endParaRPr kumimoji="1" lang="ja-JP" altLang="en-US" dirty="0"/>
          </a:p>
        </p:txBody>
      </p:sp>
      <p:grpSp>
        <p:nvGrpSpPr>
          <p:cNvPr id="3" name="図形グループ 2"/>
          <p:cNvGrpSpPr/>
          <p:nvPr/>
        </p:nvGrpSpPr>
        <p:grpSpPr>
          <a:xfrm>
            <a:off x="602214" y="1575827"/>
            <a:ext cx="8144044" cy="2363268"/>
            <a:chOff x="804276" y="3648569"/>
            <a:chExt cx="8144044" cy="2363268"/>
          </a:xfrm>
        </p:grpSpPr>
        <p:sp>
          <p:nvSpPr>
            <p:cNvPr id="10" name="コンテンツ プレースホルダー 2"/>
            <p:cNvSpPr txBox="1">
              <a:spLocks/>
            </p:cNvSpPr>
            <p:nvPr/>
          </p:nvSpPr>
          <p:spPr>
            <a:xfrm>
              <a:off x="933449" y="4198912"/>
              <a:ext cx="8014871" cy="18129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ea"/>
                <a:buAutoNum type="circleNumDbPlain"/>
              </a:pPr>
              <a:r>
                <a:rPr lang="ja-JP" altLang="en-US" dirty="0"/>
                <a:t>データの要約</a:t>
              </a:r>
              <a:endParaRPr lang="en-US" altLang="ja-JP" dirty="0"/>
            </a:p>
            <a:p>
              <a:pPr marL="457200" indent="-457200">
                <a:buFont typeface="+mj-ea"/>
                <a:buAutoNum type="circleNumDbPlain"/>
              </a:pPr>
              <a:r>
                <a:rPr lang="ja-JP" altLang="en-US" dirty="0"/>
                <a:t>データ間の関係性</a:t>
              </a:r>
              <a:endParaRPr lang="en-US" altLang="ja-JP" dirty="0"/>
            </a:p>
            <a:p>
              <a:pPr marL="457200" indent="-457200">
                <a:buFont typeface="+mj-ea"/>
                <a:buAutoNum type="circleNumDbPlain"/>
              </a:pPr>
              <a:r>
                <a:rPr lang="ja-JP" altLang="en-US" dirty="0"/>
                <a:t>予測する</a:t>
              </a:r>
              <a:endParaRPr lang="en-US" altLang="ja-JP" dirty="0"/>
            </a:p>
            <a:p>
              <a:pPr marL="457200" indent="-457200">
                <a:buFont typeface="+mj-ea"/>
                <a:buAutoNum type="circleNumDbPlain"/>
              </a:pPr>
              <a:r>
                <a:rPr lang="ja-JP" altLang="en-US" dirty="0"/>
                <a:t>結果の検証</a:t>
              </a:r>
            </a:p>
          </p:txBody>
        </p:sp>
        <p:sp>
          <p:nvSpPr>
            <p:cNvPr id="11" name="正方形/長方形 10"/>
            <p:cNvSpPr/>
            <p:nvPr/>
          </p:nvSpPr>
          <p:spPr>
            <a:xfrm>
              <a:off x="804276" y="3648569"/>
              <a:ext cx="2646878" cy="461665"/>
            </a:xfrm>
            <a:prstGeom prst="rect">
              <a:avLst/>
            </a:prstGeom>
          </p:spPr>
          <p:txBody>
            <a:bodyPr wrap="none">
              <a:spAutoFit/>
            </a:bodyPr>
            <a:lstStyle/>
            <a:p>
              <a:r>
                <a:rPr lang="ja-JP" altLang="en-US" sz="2400" dirty="0">
                  <a:latin typeface="Meiryo" charset="-128"/>
                  <a:ea typeface="Meiryo" charset="-128"/>
                  <a:cs typeface="Meiryo" charset="-128"/>
                </a:rPr>
                <a:t>データを分析する</a:t>
              </a:r>
            </a:p>
          </p:txBody>
        </p:sp>
      </p:grpSp>
      <p:sp>
        <p:nvSpPr>
          <p:cNvPr id="8" name="下矢印 7"/>
          <p:cNvSpPr/>
          <p:nvPr/>
        </p:nvSpPr>
        <p:spPr>
          <a:xfrm>
            <a:off x="1717655" y="4236646"/>
            <a:ext cx="1046748" cy="983589"/>
          </a:xfrm>
          <a:prstGeom prst="down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94675" y="5485185"/>
            <a:ext cx="3877985" cy="461665"/>
          </a:xfrm>
          <a:prstGeom prst="rect">
            <a:avLst/>
          </a:prstGeom>
          <a:noFill/>
        </p:spPr>
        <p:txBody>
          <a:bodyPr wrap="none" rtlCol="0">
            <a:spAutoFit/>
          </a:bodyPr>
          <a:lstStyle/>
          <a:p>
            <a:r>
              <a:rPr kumimoji="1" lang="ja-JP" altLang="en-US" sz="2400">
                <a:latin typeface="メイリオ" panose="020B0604030504040204" pitchFamily="50" charset="-128"/>
                <a:ea typeface="メイリオ" panose="020B0604030504040204" pitchFamily="50" charset="-128"/>
              </a:rPr>
              <a:t>①</a:t>
            </a:r>
            <a:r>
              <a:rPr kumimoji="1" lang="en-US" altLang="ja-JP" sz="2400" dirty="0">
                <a:latin typeface="メイリオ" panose="020B0604030504040204" pitchFamily="50" charset="-128"/>
                <a:ea typeface="メイリオ" panose="020B0604030504040204" pitchFamily="50" charset="-128"/>
              </a:rPr>
              <a:t>〜</a:t>
            </a:r>
            <a:r>
              <a:rPr kumimoji="1" lang="ja-JP" altLang="en-US" sz="2400">
                <a:latin typeface="メイリオ" panose="020B0604030504040204" pitchFamily="50" charset="-128"/>
                <a:ea typeface="メイリオ" panose="020B0604030504040204" pitchFamily="50" charset="-128"/>
              </a:rPr>
              <a:t>④のスキル</a:t>
            </a:r>
            <a:r>
              <a:rPr kumimoji="1" lang="ja-JP" altLang="en-US" sz="2400" dirty="0">
                <a:latin typeface="メイリオ" panose="020B0604030504040204" pitchFamily="50" charset="-128"/>
                <a:ea typeface="メイリオ" panose="020B0604030504040204" pitchFamily="50" charset="-128"/>
              </a:rPr>
              <a:t>を</a:t>
            </a:r>
            <a:r>
              <a:rPr kumimoji="1" lang="ja-JP" altLang="en-US" sz="2400">
                <a:latin typeface="メイリオ" panose="020B0604030504040204" pitchFamily="50" charset="-128"/>
                <a:ea typeface="メイリオ" panose="020B0604030504040204" pitchFamily="50" charset="-128"/>
              </a:rPr>
              <a:t>体得する</a:t>
            </a:r>
            <a:endParaRPr kumimoji="1" lang="ja-JP" altLang="en-US" sz="24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3C1CD370-B58A-E74E-B66B-F51985D12DB9}"/>
              </a:ext>
            </a:extLst>
          </p:cNvPr>
          <p:cNvSpPr/>
          <p:nvPr/>
        </p:nvSpPr>
        <p:spPr>
          <a:xfrm>
            <a:off x="494675" y="2022502"/>
            <a:ext cx="3492709" cy="2054126"/>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38192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分析</a:t>
            </a:r>
            <a:r>
              <a:rPr lang="ja-JP" altLang="en-US" b="1" dirty="0"/>
              <a:t>するとは？</a:t>
            </a:r>
            <a:endParaRPr kumimoji="1" lang="ja-JP" altLang="en-US" b="1" dirty="0"/>
          </a:p>
        </p:txBody>
      </p:sp>
      <p:sp>
        <p:nvSpPr>
          <p:cNvPr id="15" name="テキスト ボックス 14"/>
          <p:cNvSpPr txBox="1"/>
          <p:nvPr/>
        </p:nvSpPr>
        <p:spPr>
          <a:xfrm>
            <a:off x="278472" y="1261084"/>
            <a:ext cx="288091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a:t>
            </a:r>
            <a:r>
              <a:rPr kumimoji="1" lang="ja-JP" altLang="en-US" dirty="0">
                <a:latin typeface="メイリオ" panose="020B0604030504040204" pitchFamily="50" charset="-128"/>
                <a:ea typeface="メイリオ" panose="020B0604030504040204" pitchFamily="50" charset="-128"/>
              </a:rPr>
              <a:t>さんの分析を依頼された</a:t>
            </a:r>
            <a:endParaRPr kumimoji="1" lang="en-US" altLang="ja-JP"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78472" y="1759521"/>
            <a:ext cx="3416320" cy="369332"/>
          </a:xfrm>
          <a:prstGeom prst="rect">
            <a:avLst/>
          </a:prstGeom>
          <a:solidFill>
            <a:srgbClr val="FF0000"/>
          </a:solidFill>
        </p:spPr>
        <p:txBody>
          <a:bodyPr wrap="non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何を目的として分析するのか？</a:t>
            </a:r>
          </a:p>
        </p:txBody>
      </p:sp>
      <p:grpSp>
        <p:nvGrpSpPr>
          <p:cNvPr id="8" name="図形グループ 7"/>
          <p:cNvGrpSpPr/>
          <p:nvPr/>
        </p:nvGrpSpPr>
        <p:grpSpPr>
          <a:xfrm>
            <a:off x="4382613" y="1630416"/>
            <a:ext cx="4809012" cy="2220595"/>
            <a:chOff x="3972616" y="1385254"/>
            <a:chExt cx="4809012" cy="2220595"/>
          </a:xfrm>
        </p:grpSpPr>
        <p:sp>
          <p:nvSpPr>
            <p:cNvPr id="7" name="テキスト ボックス 6"/>
            <p:cNvSpPr txBox="1"/>
            <p:nvPr/>
          </p:nvSpPr>
          <p:spPr>
            <a:xfrm>
              <a:off x="3980314" y="1385254"/>
              <a:ext cx="4801314"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「結婚相手としてのふさわしいのか？」</a:t>
              </a:r>
            </a:p>
          </p:txBody>
        </p:sp>
        <p:sp>
          <p:nvSpPr>
            <p:cNvPr id="11" name="テキスト ボックス 10"/>
            <p:cNvSpPr txBox="1"/>
            <p:nvPr/>
          </p:nvSpPr>
          <p:spPr>
            <a:xfrm>
              <a:off x="3980314" y="2582904"/>
              <a:ext cx="4801314"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「どの部署に配属すべき人材なのか？」</a:t>
              </a:r>
            </a:p>
          </p:txBody>
        </p:sp>
        <p:sp>
          <p:nvSpPr>
            <p:cNvPr id="13" name="テキスト ボックス 12"/>
            <p:cNvSpPr txBox="1"/>
            <p:nvPr/>
          </p:nvSpPr>
          <p:spPr>
            <a:xfrm>
              <a:off x="3980314" y="3205739"/>
              <a:ext cx="2492990"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「定着するのか？」</a:t>
              </a:r>
            </a:p>
          </p:txBody>
        </p:sp>
        <p:sp>
          <p:nvSpPr>
            <p:cNvPr id="16" name="テキスト ボックス 15"/>
            <p:cNvSpPr txBox="1"/>
            <p:nvPr/>
          </p:nvSpPr>
          <p:spPr>
            <a:xfrm>
              <a:off x="3972616" y="1930506"/>
              <a:ext cx="3518912"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「採用すべき人材なのか？」</a:t>
              </a:r>
            </a:p>
          </p:txBody>
        </p:sp>
      </p:grpSp>
      <p:pic>
        <p:nvPicPr>
          <p:cNvPr id="14" name="図 13">
            <a:extLst>
              <a:ext uri="{FF2B5EF4-FFF2-40B4-BE49-F238E27FC236}">
                <a16:creationId xmlns:a16="http://schemas.microsoft.com/office/drawing/2014/main" id="{5BF65089-F8C6-4E0A-AD21-D0FC677518D4}"/>
              </a:ext>
            </a:extLst>
          </p:cNvPr>
          <p:cNvPicPr>
            <a:picLocks noChangeAspect="1"/>
          </p:cNvPicPr>
          <p:nvPr/>
        </p:nvPicPr>
        <p:blipFill>
          <a:blip r:embed="rId3"/>
          <a:stretch>
            <a:fillRect/>
          </a:stretch>
        </p:blipFill>
        <p:spPr>
          <a:xfrm>
            <a:off x="1561192" y="2458734"/>
            <a:ext cx="945150" cy="2536845"/>
          </a:xfrm>
          <a:prstGeom prst="rect">
            <a:avLst/>
          </a:prstGeom>
        </p:spPr>
      </p:pic>
      <p:grpSp>
        <p:nvGrpSpPr>
          <p:cNvPr id="3" name="グループ化 2">
            <a:extLst>
              <a:ext uri="{FF2B5EF4-FFF2-40B4-BE49-F238E27FC236}">
                <a16:creationId xmlns:a16="http://schemas.microsoft.com/office/drawing/2014/main" id="{A7A153ED-4F47-B043-97B2-A91A191A4774}"/>
              </a:ext>
            </a:extLst>
          </p:cNvPr>
          <p:cNvGrpSpPr/>
          <p:nvPr/>
        </p:nvGrpSpPr>
        <p:grpSpPr>
          <a:xfrm>
            <a:off x="539646" y="5111646"/>
            <a:ext cx="8136419" cy="1381228"/>
            <a:chOff x="539646" y="5111646"/>
            <a:chExt cx="8136419" cy="1381228"/>
          </a:xfrm>
        </p:grpSpPr>
        <p:sp>
          <p:nvSpPr>
            <p:cNvPr id="9" name="コンテンツ プレースホルダー 2"/>
            <p:cNvSpPr txBox="1">
              <a:spLocks/>
            </p:cNvSpPr>
            <p:nvPr/>
          </p:nvSpPr>
          <p:spPr>
            <a:xfrm>
              <a:off x="661194" y="5335120"/>
              <a:ext cx="8014871" cy="95041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ea"/>
                <a:buAutoNum type="circleNumDbPlain"/>
              </a:pPr>
              <a:r>
                <a:rPr lang="ja-JP" altLang="en-US"/>
                <a:t>データの要約</a:t>
              </a:r>
              <a:r>
                <a:rPr lang="en-US" altLang="ja-JP" dirty="0"/>
                <a:t> </a:t>
              </a:r>
            </a:p>
            <a:p>
              <a:pPr marL="0" indent="0">
                <a:buNone/>
              </a:pPr>
              <a:r>
                <a:rPr lang="ja-JP" altLang="en-US" dirty="0"/>
                <a:t>「</a:t>
              </a:r>
              <a:r>
                <a:rPr lang="en-US" altLang="ja-JP" dirty="0"/>
                <a:t>A</a:t>
              </a:r>
              <a:r>
                <a:rPr lang="ja-JP" altLang="en-US" dirty="0"/>
                <a:t>さんを一言で言うとどんな人なのか？」</a:t>
              </a:r>
            </a:p>
          </p:txBody>
        </p:sp>
        <p:sp>
          <p:nvSpPr>
            <p:cNvPr id="12" name="正方形/長方形 11">
              <a:extLst>
                <a:ext uri="{FF2B5EF4-FFF2-40B4-BE49-F238E27FC236}">
                  <a16:creationId xmlns:a16="http://schemas.microsoft.com/office/drawing/2014/main" id="{F8446AE4-57E7-7D4F-B351-4ECBD09E23D9}"/>
                </a:ext>
              </a:extLst>
            </p:cNvPr>
            <p:cNvSpPr/>
            <p:nvPr/>
          </p:nvSpPr>
          <p:spPr>
            <a:xfrm>
              <a:off x="539646" y="5111646"/>
              <a:ext cx="6700603" cy="1381228"/>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7867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分析</a:t>
            </a:r>
            <a:r>
              <a:rPr lang="ja-JP" altLang="en-US" b="1" dirty="0"/>
              <a:t>するとは？</a:t>
            </a:r>
            <a:endParaRPr kumimoji="1" lang="ja-JP" altLang="en-US" b="1" dirty="0"/>
          </a:p>
        </p:txBody>
      </p:sp>
      <p:sp>
        <p:nvSpPr>
          <p:cNvPr id="9" name="コンテンツ プレースホルダー 2"/>
          <p:cNvSpPr txBox="1">
            <a:spLocks/>
          </p:cNvSpPr>
          <p:nvPr/>
        </p:nvSpPr>
        <p:spPr>
          <a:xfrm>
            <a:off x="1176754" y="5383165"/>
            <a:ext cx="8014871" cy="98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②データ間</a:t>
            </a:r>
            <a:r>
              <a:rPr lang="ja-JP" altLang="en-US"/>
              <a:t>の関係性</a:t>
            </a:r>
            <a:endParaRPr lang="en-US" altLang="ja-JP" dirty="0"/>
          </a:p>
          <a:p>
            <a:pPr marL="0" indent="0">
              <a:buNone/>
            </a:pPr>
            <a:r>
              <a:rPr lang="ja-JP" altLang="en-US" dirty="0"/>
              <a:t>　</a:t>
            </a:r>
            <a:r>
              <a:rPr lang="en-US" altLang="ja-JP" dirty="0"/>
              <a:t>A</a:t>
            </a:r>
            <a:r>
              <a:rPr lang="ja-JP" altLang="en-US" dirty="0"/>
              <a:t>さんとその友人・家族間などの関係を調べる</a:t>
            </a:r>
          </a:p>
        </p:txBody>
      </p:sp>
      <p:sp>
        <p:nvSpPr>
          <p:cNvPr id="22" name="正方形/長方形 21"/>
          <p:cNvSpPr/>
          <p:nvPr/>
        </p:nvSpPr>
        <p:spPr>
          <a:xfrm>
            <a:off x="2958038" y="1697713"/>
            <a:ext cx="1723549" cy="461665"/>
          </a:xfrm>
          <a:prstGeom prst="rect">
            <a:avLst/>
          </a:prstGeom>
        </p:spPr>
        <p:txBody>
          <a:bodyPr wrap="none">
            <a:spAutoFit/>
          </a:bodyPr>
          <a:lstStyle/>
          <a:p>
            <a:r>
              <a:rPr lang="ja-JP" altLang="en-US" sz="2400"/>
              <a:t>関係性は？</a:t>
            </a:r>
          </a:p>
        </p:txBody>
      </p:sp>
      <p:sp>
        <p:nvSpPr>
          <p:cNvPr id="21" name="テキスト ボックス 20"/>
          <p:cNvSpPr txBox="1"/>
          <p:nvPr/>
        </p:nvSpPr>
        <p:spPr>
          <a:xfrm>
            <a:off x="1554829" y="1947787"/>
            <a:ext cx="100860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A</a:t>
            </a:r>
            <a:r>
              <a:rPr kumimoji="1" lang="ja-JP" altLang="en-US" sz="2400" dirty="0">
                <a:latin typeface="メイリオ" panose="020B0604030504040204" pitchFamily="50" charset="-128"/>
                <a:ea typeface="メイリオ" panose="020B0604030504040204" pitchFamily="50" charset="-128"/>
              </a:rPr>
              <a:t>さん</a:t>
            </a:r>
          </a:p>
        </p:txBody>
      </p:sp>
      <p:pic>
        <p:nvPicPr>
          <p:cNvPr id="17" name="図 16"/>
          <p:cNvPicPr>
            <a:picLocks noChangeAspect="1"/>
          </p:cNvPicPr>
          <p:nvPr/>
        </p:nvPicPr>
        <p:blipFill>
          <a:blip r:embed="rId3"/>
          <a:stretch>
            <a:fillRect/>
          </a:stretch>
        </p:blipFill>
        <p:spPr>
          <a:xfrm>
            <a:off x="1561192" y="2458734"/>
            <a:ext cx="945150" cy="2536845"/>
          </a:xfrm>
          <a:prstGeom prst="rect">
            <a:avLst/>
          </a:prstGeom>
        </p:spPr>
      </p:pic>
      <p:pic>
        <p:nvPicPr>
          <p:cNvPr id="11" name="図 10"/>
          <p:cNvPicPr>
            <a:picLocks noChangeAspect="1"/>
          </p:cNvPicPr>
          <p:nvPr/>
        </p:nvPicPr>
        <p:blipFill>
          <a:blip r:embed="rId4"/>
          <a:stretch>
            <a:fillRect/>
          </a:stretch>
        </p:blipFill>
        <p:spPr>
          <a:xfrm>
            <a:off x="5314761" y="1557301"/>
            <a:ext cx="3378200" cy="3328747"/>
          </a:xfrm>
          <a:prstGeom prst="rect">
            <a:avLst/>
          </a:prstGeom>
        </p:spPr>
      </p:pic>
      <p:cxnSp>
        <p:nvCxnSpPr>
          <p:cNvPr id="23" name="直線矢印コネクタ 22"/>
          <p:cNvCxnSpPr/>
          <p:nvPr/>
        </p:nvCxnSpPr>
        <p:spPr>
          <a:xfrm flipV="1">
            <a:off x="2512357" y="1843313"/>
            <a:ext cx="2802404" cy="1157631"/>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556472" y="2390211"/>
            <a:ext cx="3546616" cy="807636"/>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2580535" y="2955851"/>
            <a:ext cx="4713400" cy="38491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619518" y="3613054"/>
            <a:ext cx="3993933" cy="384788"/>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2625215" y="3461011"/>
            <a:ext cx="5540590" cy="90263"/>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F6D92585-28C3-E84D-88A4-A9982CE6525C}"/>
              </a:ext>
            </a:extLst>
          </p:cNvPr>
          <p:cNvSpPr/>
          <p:nvPr/>
        </p:nvSpPr>
        <p:spPr>
          <a:xfrm>
            <a:off x="1176754" y="5184987"/>
            <a:ext cx="6989051" cy="120914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639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分析</a:t>
            </a:r>
            <a:r>
              <a:rPr lang="ja-JP" altLang="en-US" b="1" dirty="0"/>
              <a:t>するとは？</a:t>
            </a:r>
            <a:endParaRPr kumimoji="1" lang="ja-JP" altLang="en-US" b="1" dirty="0"/>
          </a:p>
        </p:txBody>
      </p:sp>
      <p:sp>
        <p:nvSpPr>
          <p:cNvPr id="21" name="テキスト ボックス 20"/>
          <p:cNvSpPr txBox="1"/>
          <p:nvPr/>
        </p:nvSpPr>
        <p:spPr>
          <a:xfrm>
            <a:off x="1554829" y="1947787"/>
            <a:ext cx="100860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A</a:t>
            </a:r>
            <a:r>
              <a:rPr kumimoji="1" lang="ja-JP" altLang="en-US" sz="2400" dirty="0">
                <a:latin typeface="メイリオ" panose="020B0604030504040204" pitchFamily="50" charset="-128"/>
                <a:ea typeface="メイリオ" panose="020B0604030504040204" pitchFamily="50" charset="-128"/>
              </a:rPr>
              <a:t>さん</a:t>
            </a:r>
          </a:p>
        </p:txBody>
      </p:sp>
      <p:pic>
        <p:nvPicPr>
          <p:cNvPr id="11" name="図 10"/>
          <p:cNvPicPr>
            <a:picLocks noChangeAspect="1"/>
          </p:cNvPicPr>
          <p:nvPr/>
        </p:nvPicPr>
        <p:blipFill>
          <a:blip r:embed="rId3"/>
          <a:stretch>
            <a:fillRect/>
          </a:stretch>
        </p:blipFill>
        <p:spPr>
          <a:xfrm>
            <a:off x="5314761" y="1557301"/>
            <a:ext cx="3378200" cy="3328747"/>
          </a:xfrm>
          <a:prstGeom prst="rect">
            <a:avLst/>
          </a:prstGeom>
        </p:spPr>
      </p:pic>
      <p:cxnSp>
        <p:nvCxnSpPr>
          <p:cNvPr id="23" name="直線矢印コネクタ 22"/>
          <p:cNvCxnSpPr/>
          <p:nvPr/>
        </p:nvCxnSpPr>
        <p:spPr>
          <a:xfrm flipV="1">
            <a:off x="2512357" y="1843313"/>
            <a:ext cx="2802404" cy="1157631"/>
          </a:xfrm>
          <a:prstGeom prst="straightConnector1">
            <a:avLst/>
          </a:prstGeom>
          <a:ln w="155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2"/>
          <p:cNvSpPr txBox="1">
            <a:spLocks/>
          </p:cNvSpPr>
          <p:nvPr/>
        </p:nvSpPr>
        <p:spPr>
          <a:xfrm>
            <a:off x="673769" y="5269506"/>
            <a:ext cx="8936957" cy="134084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③ 予測する</a:t>
            </a:r>
            <a:endParaRPr lang="en-US" altLang="ja-JP" dirty="0"/>
          </a:p>
          <a:p>
            <a:pPr marL="0" indent="0">
              <a:buNone/>
            </a:pPr>
            <a:r>
              <a:rPr lang="ja-JP" altLang="en-US" dirty="0"/>
              <a:t>人間関係を把握することで、</a:t>
            </a:r>
            <a:r>
              <a:rPr lang="en-US" altLang="ja-JP" dirty="0"/>
              <a:t>A</a:t>
            </a:r>
            <a:r>
              <a:rPr lang="ja-JP" altLang="en-US" dirty="0"/>
              <a:t>さんの行動を予測することが可能になる場合がある</a:t>
            </a:r>
          </a:p>
        </p:txBody>
      </p:sp>
      <p:sp>
        <p:nvSpPr>
          <p:cNvPr id="16" name="テキスト ボックス 15"/>
          <p:cNvSpPr txBox="1"/>
          <p:nvPr/>
        </p:nvSpPr>
        <p:spPr>
          <a:xfrm>
            <a:off x="5142247" y="1183826"/>
            <a:ext cx="100860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B</a:t>
            </a:r>
            <a:r>
              <a:rPr kumimoji="1" lang="ja-JP" altLang="en-US" sz="2400" dirty="0">
                <a:latin typeface="メイリオ" panose="020B0604030504040204" pitchFamily="50" charset="-128"/>
                <a:ea typeface="メイリオ" panose="020B0604030504040204" pitchFamily="50" charset="-128"/>
              </a:rPr>
              <a:t>さん</a:t>
            </a:r>
          </a:p>
        </p:txBody>
      </p:sp>
      <p:sp>
        <p:nvSpPr>
          <p:cNvPr id="18" name="テキスト ボックス 17"/>
          <p:cNvSpPr txBox="1"/>
          <p:nvPr/>
        </p:nvSpPr>
        <p:spPr>
          <a:xfrm>
            <a:off x="3456266" y="2692200"/>
            <a:ext cx="1415772" cy="461665"/>
          </a:xfrm>
          <a:prstGeom prst="rect">
            <a:avLst/>
          </a:prstGeom>
          <a:noFill/>
        </p:spPr>
        <p:txBody>
          <a:bodyPr wrap="none" rtlCol="0">
            <a:spAutoFit/>
          </a:bodyPr>
          <a:lstStyle/>
          <a:p>
            <a:r>
              <a:rPr lang="ja-JP" altLang="en-US" sz="2400">
                <a:latin typeface="メイリオ" panose="020B0604030504040204" pitchFamily="50" charset="-128"/>
                <a:ea typeface="メイリオ" panose="020B0604030504040204" pitchFamily="50" charset="-128"/>
              </a:rPr>
              <a:t>強い関係</a:t>
            </a:r>
            <a:endParaRPr kumimoji="1" lang="ja-JP" altLang="en-US" sz="2400" dirty="0">
              <a:latin typeface="メイリオ" panose="020B0604030504040204" pitchFamily="50" charset="-128"/>
              <a:ea typeface="メイリオ" panose="020B0604030504040204" pitchFamily="50" charset="-128"/>
            </a:endParaRPr>
          </a:p>
        </p:txBody>
      </p:sp>
      <p:sp>
        <p:nvSpPr>
          <p:cNvPr id="19" name="下矢印 18"/>
          <p:cNvSpPr/>
          <p:nvPr/>
        </p:nvSpPr>
        <p:spPr>
          <a:xfrm>
            <a:off x="3765575" y="3247427"/>
            <a:ext cx="797151" cy="8742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02377" y="4258688"/>
            <a:ext cx="1723549" cy="461665"/>
          </a:xfrm>
          <a:prstGeom prst="rect">
            <a:avLst/>
          </a:prstGeom>
          <a:noFill/>
        </p:spPr>
        <p:txBody>
          <a:bodyPr wrap="none" rtlCol="0">
            <a:spAutoFit/>
          </a:bodyPr>
          <a:lstStyle/>
          <a:p>
            <a:r>
              <a:rPr lang="ja-JP" altLang="en-US" sz="2400">
                <a:latin typeface="メイリオ" panose="020B0604030504040204" pitchFamily="50" charset="-128"/>
                <a:ea typeface="メイリオ" panose="020B0604030504040204" pitchFamily="50" charset="-128"/>
              </a:rPr>
              <a:t>予測が可能</a:t>
            </a:r>
            <a:endParaRPr kumimoji="1" lang="ja-JP" altLang="en-US" sz="2400" dirty="0">
              <a:latin typeface="メイリオ" panose="020B0604030504040204" pitchFamily="50" charset="-128"/>
              <a:ea typeface="メイリオ" panose="020B0604030504040204" pitchFamily="50" charset="-128"/>
            </a:endParaRPr>
          </a:p>
        </p:txBody>
      </p:sp>
      <p:pic>
        <p:nvPicPr>
          <p:cNvPr id="14" name="図 13">
            <a:extLst>
              <a:ext uri="{FF2B5EF4-FFF2-40B4-BE49-F238E27FC236}">
                <a16:creationId xmlns:a16="http://schemas.microsoft.com/office/drawing/2014/main" id="{DC37C4FF-5A13-4816-B8AE-A4ED8CCF0320}"/>
              </a:ext>
            </a:extLst>
          </p:cNvPr>
          <p:cNvPicPr>
            <a:picLocks noChangeAspect="1"/>
          </p:cNvPicPr>
          <p:nvPr/>
        </p:nvPicPr>
        <p:blipFill>
          <a:blip r:embed="rId4"/>
          <a:stretch>
            <a:fillRect/>
          </a:stretch>
        </p:blipFill>
        <p:spPr>
          <a:xfrm>
            <a:off x="1561192" y="2458734"/>
            <a:ext cx="945150" cy="2536845"/>
          </a:xfrm>
          <a:prstGeom prst="rect">
            <a:avLst/>
          </a:prstGeom>
        </p:spPr>
      </p:pic>
      <p:sp>
        <p:nvSpPr>
          <p:cNvPr id="12" name="正方形/長方形 11">
            <a:extLst>
              <a:ext uri="{FF2B5EF4-FFF2-40B4-BE49-F238E27FC236}">
                <a16:creationId xmlns:a16="http://schemas.microsoft.com/office/drawing/2014/main" id="{8250DD20-95DA-C046-8CD6-DC81061D6466}"/>
              </a:ext>
            </a:extLst>
          </p:cNvPr>
          <p:cNvSpPr/>
          <p:nvPr/>
        </p:nvSpPr>
        <p:spPr>
          <a:xfrm>
            <a:off x="563257" y="5170384"/>
            <a:ext cx="9047469" cy="1381228"/>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0665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t>分析</a:t>
            </a:r>
            <a:r>
              <a:rPr lang="ja-JP" altLang="en-US" b="1" dirty="0"/>
              <a:t>するとは？</a:t>
            </a:r>
            <a:endParaRPr kumimoji="1" lang="ja-JP" altLang="en-US" b="1" dirty="0"/>
          </a:p>
        </p:txBody>
      </p:sp>
      <p:sp>
        <p:nvSpPr>
          <p:cNvPr id="21" name="テキスト ボックス 20"/>
          <p:cNvSpPr txBox="1"/>
          <p:nvPr/>
        </p:nvSpPr>
        <p:spPr>
          <a:xfrm>
            <a:off x="1554829" y="1947787"/>
            <a:ext cx="100860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A</a:t>
            </a:r>
            <a:r>
              <a:rPr kumimoji="1" lang="ja-JP" altLang="en-US" sz="2400" dirty="0">
                <a:latin typeface="メイリオ" panose="020B0604030504040204" pitchFamily="50" charset="-128"/>
                <a:ea typeface="メイリオ" panose="020B0604030504040204" pitchFamily="50" charset="-128"/>
              </a:rPr>
              <a:t>さん</a:t>
            </a:r>
          </a:p>
        </p:txBody>
      </p:sp>
      <p:pic>
        <p:nvPicPr>
          <p:cNvPr id="11" name="図 10"/>
          <p:cNvPicPr>
            <a:picLocks noChangeAspect="1"/>
          </p:cNvPicPr>
          <p:nvPr/>
        </p:nvPicPr>
        <p:blipFill>
          <a:blip r:embed="rId3"/>
          <a:stretch>
            <a:fillRect/>
          </a:stretch>
        </p:blipFill>
        <p:spPr>
          <a:xfrm>
            <a:off x="5314761" y="1557301"/>
            <a:ext cx="3378200" cy="3328747"/>
          </a:xfrm>
          <a:prstGeom prst="rect">
            <a:avLst/>
          </a:prstGeom>
        </p:spPr>
      </p:pic>
      <p:cxnSp>
        <p:nvCxnSpPr>
          <p:cNvPr id="23" name="直線矢印コネクタ 22"/>
          <p:cNvCxnSpPr/>
          <p:nvPr/>
        </p:nvCxnSpPr>
        <p:spPr>
          <a:xfrm flipV="1">
            <a:off x="2512357" y="1843313"/>
            <a:ext cx="2802404" cy="1157631"/>
          </a:xfrm>
          <a:prstGeom prst="straightConnector1">
            <a:avLst/>
          </a:prstGeom>
          <a:ln w="155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142247" y="1183826"/>
            <a:ext cx="100860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B</a:t>
            </a:r>
            <a:r>
              <a:rPr kumimoji="1" lang="ja-JP" altLang="en-US" sz="2400" dirty="0">
                <a:latin typeface="メイリオ" panose="020B0604030504040204" pitchFamily="50" charset="-128"/>
                <a:ea typeface="メイリオ" panose="020B0604030504040204" pitchFamily="50" charset="-128"/>
              </a:rPr>
              <a:t>さん</a:t>
            </a:r>
          </a:p>
        </p:txBody>
      </p:sp>
      <p:sp>
        <p:nvSpPr>
          <p:cNvPr id="18" name="テキスト ボックス 17"/>
          <p:cNvSpPr txBox="1"/>
          <p:nvPr/>
        </p:nvSpPr>
        <p:spPr>
          <a:xfrm>
            <a:off x="3456266" y="2692200"/>
            <a:ext cx="1415772" cy="461665"/>
          </a:xfrm>
          <a:prstGeom prst="rect">
            <a:avLst/>
          </a:prstGeom>
          <a:noFill/>
        </p:spPr>
        <p:txBody>
          <a:bodyPr wrap="none" rtlCol="0">
            <a:spAutoFit/>
          </a:bodyPr>
          <a:lstStyle/>
          <a:p>
            <a:r>
              <a:rPr lang="ja-JP" altLang="en-US" sz="2400">
                <a:latin typeface="メイリオ" panose="020B0604030504040204" pitchFamily="50" charset="-128"/>
                <a:ea typeface="メイリオ" panose="020B0604030504040204" pitchFamily="50" charset="-128"/>
              </a:rPr>
              <a:t>強い関係</a:t>
            </a:r>
            <a:endParaRPr kumimoji="1" lang="ja-JP" altLang="en-US" sz="2400" dirty="0">
              <a:latin typeface="メイリオ" panose="020B0604030504040204" pitchFamily="50" charset="-128"/>
              <a:ea typeface="メイリオ" panose="020B0604030504040204" pitchFamily="50" charset="-128"/>
            </a:endParaRPr>
          </a:p>
        </p:txBody>
      </p:sp>
      <p:sp>
        <p:nvSpPr>
          <p:cNvPr id="19" name="下矢印 18"/>
          <p:cNvSpPr/>
          <p:nvPr/>
        </p:nvSpPr>
        <p:spPr>
          <a:xfrm>
            <a:off x="3765575" y="3247427"/>
            <a:ext cx="797151" cy="874297"/>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02377" y="4258688"/>
            <a:ext cx="1723549" cy="461665"/>
          </a:xfrm>
          <a:prstGeom prst="rect">
            <a:avLst/>
          </a:prstGeom>
          <a:noFill/>
        </p:spPr>
        <p:txBody>
          <a:bodyPr wrap="none" rtlCol="0">
            <a:spAutoFit/>
          </a:bodyPr>
          <a:lstStyle/>
          <a:p>
            <a:r>
              <a:rPr lang="ja-JP" altLang="en-US" sz="2400">
                <a:latin typeface="メイリオ" panose="020B0604030504040204" pitchFamily="50" charset="-128"/>
                <a:ea typeface="メイリオ" panose="020B0604030504040204" pitchFamily="50" charset="-128"/>
              </a:rPr>
              <a:t>予測が可能</a:t>
            </a:r>
            <a:endParaRPr kumimoji="1" lang="ja-JP" altLang="en-US" sz="2400" dirty="0">
              <a:latin typeface="メイリオ" panose="020B0604030504040204" pitchFamily="50" charset="-128"/>
              <a:ea typeface="メイリオ" panose="020B0604030504040204" pitchFamily="50" charset="-128"/>
            </a:endParaRPr>
          </a:p>
        </p:txBody>
      </p:sp>
      <p:sp>
        <p:nvSpPr>
          <p:cNvPr id="14" name="コンテンツ プレースホルダー 2"/>
          <p:cNvSpPr txBox="1">
            <a:spLocks/>
          </p:cNvSpPr>
          <p:nvPr/>
        </p:nvSpPr>
        <p:spPr>
          <a:xfrm>
            <a:off x="673769" y="5132543"/>
            <a:ext cx="8936957" cy="134084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④信頼性の検証</a:t>
            </a:r>
            <a:endParaRPr lang="en-US" altLang="ja-JP" dirty="0"/>
          </a:p>
          <a:p>
            <a:pPr marL="0" indent="0">
              <a:buNone/>
            </a:pPr>
            <a:r>
              <a:rPr lang="ja-JP" altLang="en-US" dirty="0"/>
              <a:t>自分の出した結論がどれくらい信頼できるものなのかを検証する必要がある。</a:t>
            </a:r>
            <a:endParaRPr lang="en-US" altLang="ja-JP" dirty="0"/>
          </a:p>
        </p:txBody>
      </p:sp>
      <p:pic>
        <p:nvPicPr>
          <p:cNvPr id="15" name="図 14">
            <a:extLst>
              <a:ext uri="{FF2B5EF4-FFF2-40B4-BE49-F238E27FC236}">
                <a16:creationId xmlns:a16="http://schemas.microsoft.com/office/drawing/2014/main" id="{7EB1D497-E2F7-4829-97F2-F3D5A606CBE1}"/>
              </a:ext>
            </a:extLst>
          </p:cNvPr>
          <p:cNvPicPr>
            <a:picLocks noChangeAspect="1"/>
          </p:cNvPicPr>
          <p:nvPr/>
        </p:nvPicPr>
        <p:blipFill>
          <a:blip r:embed="rId4"/>
          <a:stretch>
            <a:fillRect/>
          </a:stretch>
        </p:blipFill>
        <p:spPr>
          <a:xfrm>
            <a:off x="1561192" y="2458734"/>
            <a:ext cx="945150" cy="2536845"/>
          </a:xfrm>
          <a:prstGeom prst="rect">
            <a:avLst/>
          </a:prstGeom>
        </p:spPr>
      </p:pic>
      <p:sp>
        <p:nvSpPr>
          <p:cNvPr id="12" name="正方形/長方形 11">
            <a:extLst>
              <a:ext uri="{FF2B5EF4-FFF2-40B4-BE49-F238E27FC236}">
                <a16:creationId xmlns:a16="http://schemas.microsoft.com/office/drawing/2014/main" id="{6D213E6E-FA5E-6747-9FAD-F89259DDF7CC}"/>
              </a:ext>
            </a:extLst>
          </p:cNvPr>
          <p:cNvSpPr/>
          <p:nvPr/>
        </p:nvSpPr>
        <p:spPr>
          <a:xfrm>
            <a:off x="569626" y="5066676"/>
            <a:ext cx="8936957" cy="1381228"/>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6823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データの分類</a:t>
            </a:r>
            <a:endParaRPr kumimoji="1" lang="ja-JP" altLang="en-US" dirty="0"/>
          </a:p>
        </p:txBody>
      </p:sp>
      <p:sp>
        <p:nvSpPr>
          <p:cNvPr id="6" name="タイトル 1"/>
          <p:cNvSpPr txBox="1">
            <a:spLocks/>
          </p:cNvSpPr>
          <p:nvPr/>
        </p:nvSpPr>
        <p:spPr>
          <a:xfrm>
            <a:off x="3166093" y="642938"/>
            <a:ext cx="8543925" cy="107702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endParaRPr lang="ja-JP" altLang="en-US" dirty="0">
              <a:latin typeface="Meiryo" charset="-128"/>
              <a:ea typeface="Meiryo" charset="-128"/>
              <a:cs typeface="Meiryo" charset="-128"/>
            </a:endParaRPr>
          </a:p>
        </p:txBody>
      </p:sp>
      <p:grpSp>
        <p:nvGrpSpPr>
          <p:cNvPr id="7" name="図形グループ 6"/>
          <p:cNvGrpSpPr/>
          <p:nvPr/>
        </p:nvGrpSpPr>
        <p:grpSpPr>
          <a:xfrm>
            <a:off x="842392" y="1554488"/>
            <a:ext cx="7952358" cy="1516161"/>
            <a:chOff x="1521792" y="1215202"/>
            <a:chExt cx="9302516" cy="1866045"/>
          </a:xfrm>
        </p:grpSpPr>
        <p:sp>
          <p:nvSpPr>
            <p:cNvPr id="8" name="テキスト ボックス 7"/>
            <p:cNvSpPr txBox="1"/>
            <p:nvPr/>
          </p:nvSpPr>
          <p:spPr>
            <a:xfrm>
              <a:off x="1521792" y="2352053"/>
              <a:ext cx="2718221" cy="729194"/>
            </a:xfrm>
            <a:prstGeom prst="rect">
              <a:avLst/>
            </a:prstGeom>
            <a:solidFill>
              <a:schemeClr val="accent6"/>
            </a:solidFill>
          </p:spPr>
          <p:txBody>
            <a:bodyPr wrap="square" rtlCol="0">
              <a:spAutoFit/>
            </a:bodyPr>
            <a:lstStyle/>
            <a:p>
              <a:pPr algn="ctr"/>
              <a:r>
                <a:rPr lang="ja-JP" altLang="en-US" sz="3250" dirty="0">
                  <a:solidFill>
                    <a:schemeClr val="bg1"/>
                  </a:solidFill>
                  <a:latin typeface="Meiryo" charset="-128"/>
                  <a:ea typeface="Meiryo" charset="-128"/>
                  <a:cs typeface="Meiryo" charset="-128"/>
                </a:rPr>
                <a:t>質的データ</a:t>
              </a:r>
            </a:p>
          </p:txBody>
        </p:sp>
        <p:sp>
          <p:nvSpPr>
            <p:cNvPr id="9" name="テキスト ボックス 8"/>
            <p:cNvSpPr txBox="1"/>
            <p:nvPr/>
          </p:nvSpPr>
          <p:spPr>
            <a:xfrm>
              <a:off x="7900753" y="2352053"/>
              <a:ext cx="2923555" cy="729194"/>
            </a:xfrm>
            <a:prstGeom prst="rect">
              <a:avLst/>
            </a:prstGeom>
            <a:solidFill>
              <a:schemeClr val="accent6"/>
            </a:solidFill>
          </p:spPr>
          <p:txBody>
            <a:bodyPr wrap="square" rtlCol="0">
              <a:spAutoFit/>
            </a:bodyPr>
            <a:lstStyle/>
            <a:p>
              <a:pPr algn="ctr"/>
              <a:r>
                <a:rPr lang="ja-JP" altLang="en-US" sz="3250" dirty="0">
                  <a:solidFill>
                    <a:schemeClr val="bg1"/>
                  </a:solidFill>
                  <a:latin typeface="Meiryo" charset="-128"/>
                  <a:ea typeface="Meiryo" charset="-128"/>
                  <a:cs typeface="Meiryo" charset="-128"/>
                </a:rPr>
                <a:t>量的データ</a:t>
              </a:r>
              <a:endParaRPr lang="en-US" altLang="ja-JP" sz="3250" dirty="0">
                <a:solidFill>
                  <a:schemeClr val="bg1"/>
                </a:solidFill>
                <a:latin typeface="Meiryo" charset="-128"/>
                <a:ea typeface="Meiryo" charset="-128"/>
                <a:cs typeface="Meiryo" charset="-128"/>
              </a:endParaRPr>
            </a:p>
          </p:txBody>
        </p:sp>
        <p:grpSp>
          <p:nvGrpSpPr>
            <p:cNvPr id="10" name="図形グループ 9"/>
            <p:cNvGrpSpPr/>
            <p:nvPr/>
          </p:nvGrpSpPr>
          <p:grpSpPr>
            <a:xfrm>
              <a:off x="2785984" y="1215202"/>
              <a:ext cx="6350487" cy="988322"/>
              <a:chOff x="2783007" y="1009788"/>
              <a:chExt cx="6350487" cy="988322"/>
            </a:xfrm>
            <a:effectLst>
              <a:innerShdw blurRad="63500" dist="50800" dir="18900000">
                <a:prstClr val="black">
                  <a:alpha val="50000"/>
                </a:prstClr>
              </a:innerShdw>
            </a:effectLst>
          </p:grpSpPr>
          <p:cxnSp>
            <p:nvCxnSpPr>
              <p:cNvPr id="11" name="直線コネクタ 10"/>
              <p:cNvCxnSpPr/>
              <p:nvPr/>
            </p:nvCxnSpPr>
            <p:spPr>
              <a:xfrm>
                <a:off x="2783007" y="1503949"/>
                <a:ext cx="6350487"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9133494" y="1503949"/>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2785984" y="1503949"/>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5867838" y="1009788"/>
                <a:ext cx="0" cy="494161"/>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5" name="テキスト ボックス 14"/>
          <p:cNvSpPr txBox="1"/>
          <p:nvPr/>
        </p:nvSpPr>
        <p:spPr>
          <a:xfrm>
            <a:off x="173475" y="3064566"/>
            <a:ext cx="4580505" cy="461665"/>
          </a:xfrm>
          <a:prstGeom prst="rect">
            <a:avLst/>
          </a:prstGeom>
          <a:noFill/>
        </p:spPr>
        <p:txBody>
          <a:bodyPr wrap="square" rtlCol="0">
            <a:spAutoFit/>
          </a:bodyPr>
          <a:lstStyle/>
          <a:p>
            <a:pPr marL="232172" indent="-232172">
              <a:buFont typeface="Wingdings" charset="2"/>
              <a:buChar char="ü"/>
            </a:pPr>
            <a:r>
              <a:rPr lang="ja-JP" altLang="en-US" sz="2400" dirty="0">
                <a:latin typeface="Meiryo" charset="-128"/>
                <a:ea typeface="Meiryo" charset="-128"/>
                <a:cs typeface="Meiryo" charset="-128"/>
              </a:rPr>
              <a:t>数値でないデータ（文字型）</a:t>
            </a:r>
          </a:p>
        </p:txBody>
      </p:sp>
      <p:sp>
        <p:nvSpPr>
          <p:cNvPr id="16" name="正方形/長方形 15"/>
          <p:cNvSpPr/>
          <p:nvPr/>
        </p:nvSpPr>
        <p:spPr>
          <a:xfrm>
            <a:off x="5324958" y="3099632"/>
            <a:ext cx="4735592" cy="461665"/>
          </a:xfrm>
          <a:prstGeom prst="rect">
            <a:avLst/>
          </a:prstGeom>
        </p:spPr>
        <p:txBody>
          <a:bodyPr wrap="none">
            <a:spAutoFit/>
          </a:bodyPr>
          <a:lstStyle/>
          <a:p>
            <a:pPr marL="232172" indent="-232172">
              <a:buFont typeface="Wingdings" charset="2"/>
              <a:buChar char="ü"/>
            </a:pPr>
            <a:r>
              <a:rPr lang="ja-JP" altLang="en-US" sz="2400" dirty="0">
                <a:latin typeface="Meiryo" charset="-128"/>
                <a:ea typeface="Meiryo" charset="-128"/>
                <a:cs typeface="Meiryo" charset="-128"/>
              </a:rPr>
              <a:t>数値データ（整数型・実数型）</a:t>
            </a:r>
          </a:p>
        </p:txBody>
      </p:sp>
      <p:cxnSp>
        <p:nvCxnSpPr>
          <p:cNvPr id="19" name="直線コネクタ 18"/>
          <p:cNvCxnSpPr/>
          <p:nvPr/>
        </p:nvCxnSpPr>
        <p:spPr>
          <a:xfrm flipH="1">
            <a:off x="1154031" y="3447103"/>
            <a:ext cx="6196884" cy="950521"/>
          </a:xfrm>
          <a:prstGeom prst="line">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a:off x="2389523" y="3478570"/>
            <a:ext cx="776570" cy="919055"/>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a:off x="2389523" y="3478570"/>
            <a:ext cx="1843969" cy="808233"/>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p:nvPr/>
        </p:nvCxnSpPr>
        <p:spPr>
          <a:xfrm>
            <a:off x="2389524" y="3447103"/>
            <a:ext cx="3905994" cy="839699"/>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a:off x="7350915" y="3447103"/>
            <a:ext cx="740880" cy="950521"/>
          </a:xfrm>
          <a:prstGeom prst="line">
            <a:avLst/>
          </a:prstGeom>
          <a:ln w="31750">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7" name="図形グループ 16"/>
          <p:cNvGrpSpPr/>
          <p:nvPr/>
        </p:nvGrpSpPr>
        <p:grpSpPr>
          <a:xfrm>
            <a:off x="312563" y="4397625"/>
            <a:ext cx="9435412" cy="1947498"/>
            <a:chOff x="312563" y="4397625"/>
            <a:chExt cx="9435412" cy="1947498"/>
          </a:xfrm>
        </p:grpSpPr>
        <p:pic>
          <p:nvPicPr>
            <p:cNvPr id="23" name="図 22" descr="downloa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5516" y="4864362"/>
              <a:ext cx="1836937" cy="1321734"/>
            </a:xfrm>
            <a:prstGeom prst="rect">
              <a:avLst/>
            </a:prstGeom>
          </p:spPr>
        </p:pic>
        <p:sp>
          <p:nvSpPr>
            <p:cNvPr id="24" name="正方形/長方形 23"/>
            <p:cNvSpPr/>
            <p:nvPr/>
          </p:nvSpPr>
          <p:spPr>
            <a:xfrm>
              <a:off x="4357317" y="4431236"/>
              <a:ext cx="1309974" cy="317459"/>
            </a:xfrm>
            <a:prstGeom prst="rect">
              <a:avLst/>
            </a:prstGeom>
          </p:spPr>
          <p:txBody>
            <a:bodyPr wrap="none">
              <a:spAutoFit/>
            </a:bodyPr>
            <a:lstStyle/>
            <a:p>
              <a:r>
                <a:rPr lang="ja-JP" altLang="en-US" sz="1463" b="1" dirty="0">
                  <a:latin typeface="Meiryo" charset="-128"/>
                  <a:ea typeface="Meiryo" charset="-128"/>
                  <a:cs typeface="Meiryo" charset="-128"/>
                </a:rPr>
                <a:t>性別のデータ</a:t>
              </a:r>
              <a:endParaRPr lang="en-US" altLang="ja-JP" sz="1463" b="1" dirty="0">
                <a:latin typeface="Meiryo" charset="-128"/>
                <a:ea typeface="Meiryo" charset="-128"/>
                <a:cs typeface="Meiryo" charset="-128"/>
              </a:endParaRPr>
            </a:p>
          </p:txBody>
        </p:sp>
        <p:pic>
          <p:nvPicPr>
            <p:cNvPr id="26" name="図 25" descr="imgres.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91377" y="4960080"/>
              <a:ext cx="1710748" cy="1127688"/>
            </a:xfrm>
            <a:prstGeom prst="rect">
              <a:avLst/>
            </a:prstGeom>
          </p:spPr>
        </p:pic>
        <p:sp>
          <p:nvSpPr>
            <p:cNvPr id="27" name="正方形/長方形 26"/>
            <p:cNvSpPr/>
            <p:nvPr/>
          </p:nvSpPr>
          <p:spPr>
            <a:xfrm>
              <a:off x="5888984" y="4397625"/>
              <a:ext cx="1497526" cy="317459"/>
            </a:xfrm>
            <a:prstGeom prst="rect">
              <a:avLst/>
            </a:prstGeom>
          </p:spPr>
          <p:txBody>
            <a:bodyPr wrap="none">
              <a:spAutoFit/>
            </a:bodyPr>
            <a:lstStyle/>
            <a:p>
              <a:r>
                <a:rPr lang="ja-JP" altLang="en-US" sz="1463" b="1" dirty="0">
                  <a:latin typeface="Meiryo" charset="-128"/>
                  <a:ea typeface="Meiryo" charset="-128"/>
                  <a:cs typeface="Meiryo" charset="-128"/>
                </a:rPr>
                <a:t>適性検査の結果</a:t>
              </a:r>
              <a:endParaRPr lang="en-US" altLang="ja-JP" sz="1463" b="1" dirty="0">
                <a:latin typeface="Meiryo" charset="-128"/>
                <a:ea typeface="Meiryo" charset="-128"/>
                <a:cs typeface="Meiryo" charset="-128"/>
              </a:endParaRPr>
            </a:p>
          </p:txBody>
        </p:sp>
        <p:grpSp>
          <p:nvGrpSpPr>
            <p:cNvPr id="32" name="図形グループ 31"/>
            <p:cNvGrpSpPr/>
            <p:nvPr/>
          </p:nvGrpSpPr>
          <p:grpSpPr>
            <a:xfrm>
              <a:off x="312563" y="4431236"/>
              <a:ext cx="1531623" cy="1688637"/>
              <a:chOff x="312563" y="4431236"/>
              <a:chExt cx="1531623" cy="1688637"/>
            </a:xfrm>
          </p:grpSpPr>
          <p:sp>
            <p:nvSpPr>
              <p:cNvPr id="18" name="テキスト ボックス 17"/>
              <p:cNvSpPr txBox="1"/>
              <p:nvPr/>
            </p:nvSpPr>
            <p:spPr>
              <a:xfrm>
                <a:off x="312563" y="4431236"/>
                <a:ext cx="1384541" cy="317459"/>
              </a:xfrm>
              <a:prstGeom prst="rect">
                <a:avLst/>
              </a:prstGeom>
              <a:noFill/>
            </p:spPr>
            <p:txBody>
              <a:bodyPr wrap="square" rtlCol="0">
                <a:spAutoFit/>
              </a:bodyPr>
              <a:lstStyle/>
              <a:p>
                <a:r>
                  <a:rPr lang="ja-JP" altLang="en-US" sz="1463" b="1" dirty="0">
                    <a:latin typeface="Meiryo" charset="-128"/>
                    <a:ea typeface="Meiryo" charset="-128"/>
                    <a:cs typeface="Meiryo" charset="-128"/>
                  </a:rPr>
                  <a:t>メール送信数</a:t>
                </a:r>
              </a:p>
            </p:txBody>
          </p:sp>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563" y="4792898"/>
                <a:ext cx="1531623" cy="1326975"/>
              </a:xfrm>
              <a:prstGeom prst="rect">
                <a:avLst/>
              </a:prstGeom>
            </p:spPr>
          </p:pic>
        </p:grpSp>
        <p:grpSp>
          <p:nvGrpSpPr>
            <p:cNvPr id="34" name="図形グループ 33"/>
            <p:cNvGrpSpPr/>
            <p:nvPr/>
          </p:nvGrpSpPr>
          <p:grpSpPr>
            <a:xfrm>
              <a:off x="2018548" y="4429091"/>
              <a:ext cx="1796831" cy="1916032"/>
              <a:chOff x="1936799" y="4431236"/>
              <a:chExt cx="1796831" cy="1916032"/>
            </a:xfrm>
          </p:grpSpPr>
          <p:sp>
            <p:nvSpPr>
              <p:cNvPr id="21" name="テキスト ボックス 20"/>
              <p:cNvSpPr txBox="1"/>
              <p:nvPr/>
            </p:nvSpPr>
            <p:spPr>
              <a:xfrm>
                <a:off x="2236046" y="4431236"/>
                <a:ext cx="1497584" cy="317459"/>
              </a:xfrm>
              <a:prstGeom prst="rect">
                <a:avLst/>
              </a:prstGeom>
              <a:noFill/>
            </p:spPr>
            <p:txBody>
              <a:bodyPr wrap="square" rtlCol="0">
                <a:spAutoFit/>
              </a:bodyPr>
              <a:lstStyle/>
              <a:p>
                <a:r>
                  <a:rPr lang="ja-JP" altLang="en-US" sz="1463" b="1" dirty="0">
                    <a:latin typeface="Meiryo" charset="-128"/>
                    <a:ea typeface="Meiryo" charset="-128"/>
                    <a:cs typeface="Meiryo" charset="-128"/>
                  </a:rPr>
                  <a:t>資格の有無</a:t>
                </a:r>
                <a:endParaRPr lang="en-US" altLang="ja-JP" sz="1463" b="1" dirty="0">
                  <a:latin typeface="Meiryo" charset="-128"/>
                  <a:ea typeface="Meiryo" charset="-128"/>
                  <a:cs typeface="Meiryo" charset="-128"/>
                </a:endParaRPr>
              </a:p>
            </p:txBody>
          </p:sp>
          <p:pic>
            <p:nvPicPr>
              <p:cNvPr id="33" name="図 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36799" y="4782306"/>
                <a:ext cx="1682018" cy="1564962"/>
              </a:xfrm>
              <a:prstGeom prst="rect">
                <a:avLst/>
              </a:prstGeom>
            </p:spPr>
          </p:pic>
        </p:grpSp>
        <p:grpSp>
          <p:nvGrpSpPr>
            <p:cNvPr id="36" name="図形グループ 35"/>
            <p:cNvGrpSpPr/>
            <p:nvPr/>
          </p:nvGrpSpPr>
          <p:grpSpPr>
            <a:xfrm>
              <a:off x="7841524" y="4436428"/>
              <a:ext cx="1906451" cy="1900341"/>
              <a:chOff x="7841524" y="4436428"/>
              <a:chExt cx="1906451" cy="1900341"/>
            </a:xfrm>
          </p:grpSpPr>
          <p:sp>
            <p:nvSpPr>
              <p:cNvPr id="30" name="正方形/長方形 29"/>
              <p:cNvSpPr/>
              <p:nvPr/>
            </p:nvSpPr>
            <p:spPr>
              <a:xfrm>
                <a:off x="7990563" y="4436428"/>
                <a:ext cx="559769" cy="317459"/>
              </a:xfrm>
              <a:prstGeom prst="rect">
                <a:avLst/>
              </a:prstGeom>
            </p:spPr>
            <p:txBody>
              <a:bodyPr wrap="none">
                <a:spAutoFit/>
              </a:bodyPr>
              <a:lstStyle/>
              <a:p>
                <a:r>
                  <a:rPr lang="ja-JP" altLang="en-US" sz="1463" b="1">
                    <a:latin typeface="Meiryo" charset="-128"/>
                    <a:ea typeface="Meiryo" charset="-128"/>
                    <a:cs typeface="Meiryo" charset="-128"/>
                  </a:rPr>
                  <a:t>売上</a:t>
                </a:r>
                <a:endParaRPr lang="en-US" altLang="ja-JP" sz="1463" b="1" dirty="0">
                  <a:latin typeface="Meiryo" charset="-128"/>
                  <a:ea typeface="Meiryo" charset="-128"/>
                  <a:cs typeface="Meiryo" charset="-128"/>
                </a:endParaRPr>
              </a:p>
            </p:txBody>
          </p:sp>
          <p:pic>
            <p:nvPicPr>
              <p:cNvPr id="35" name="図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1524" y="4816649"/>
                <a:ext cx="1906451" cy="1520120"/>
              </a:xfrm>
              <a:prstGeom prst="rect">
                <a:avLst/>
              </a:prstGeom>
            </p:spPr>
          </p:pic>
        </p:grpSp>
      </p:grpSp>
      <p:sp>
        <p:nvSpPr>
          <p:cNvPr id="37" name="テキスト ボックス 36"/>
          <p:cNvSpPr txBox="1"/>
          <p:nvPr/>
        </p:nvSpPr>
        <p:spPr>
          <a:xfrm>
            <a:off x="3815379" y="1182899"/>
            <a:ext cx="1576119" cy="592470"/>
          </a:xfrm>
          <a:prstGeom prst="rect">
            <a:avLst/>
          </a:prstGeom>
          <a:solidFill>
            <a:schemeClr val="accent6"/>
          </a:solidFill>
        </p:spPr>
        <p:txBody>
          <a:bodyPr wrap="square" rtlCol="0" anchor="ctr">
            <a:spAutoFit/>
          </a:bodyPr>
          <a:lstStyle/>
          <a:p>
            <a:pPr algn="ctr"/>
            <a:r>
              <a:rPr lang="ja-JP" altLang="en-US" sz="3250" dirty="0">
                <a:solidFill>
                  <a:schemeClr val="bg1"/>
                </a:solidFill>
                <a:latin typeface="Meiryo" charset="-128"/>
                <a:ea typeface="Meiryo" charset="-128"/>
                <a:cs typeface="Meiryo" charset="-128"/>
              </a:rPr>
              <a:t>データ</a:t>
            </a:r>
            <a:endParaRPr lang="en-US" altLang="ja-JP" sz="3250" dirty="0">
              <a:solidFill>
                <a:schemeClr val="bg1"/>
              </a:solidFill>
              <a:latin typeface="Meiryo" charset="-128"/>
              <a:ea typeface="Meiryo" charset="-128"/>
              <a:cs typeface="Meiryo" charset="-128"/>
            </a:endParaRPr>
          </a:p>
        </p:txBody>
      </p:sp>
      <p:grpSp>
        <p:nvGrpSpPr>
          <p:cNvPr id="40" name="グループ化 39">
            <a:extLst>
              <a:ext uri="{FF2B5EF4-FFF2-40B4-BE49-F238E27FC236}">
                <a16:creationId xmlns:a16="http://schemas.microsoft.com/office/drawing/2014/main" id="{41B26D23-B56A-8044-8018-1A61794A515D}"/>
              </a:ext>
            </a:extLst>
          </p:cNvPr>
          <p:cNvGrpSpPr/>
          <p:nvPr/>
        </p:nvGrpSpPr>
        <p:grpSpPr>
          <a:xfrm>
            <a:off x="262564" y="6330481"/>
            <a:ext cx="9485411" cy="397179"/>
            <a:chOff x="262564" y="6330481"/>
            <a:chExt cx="9485411" cy="397179"/>
          </a:xfrm>
        </p:grpSpPr>
        <p:sp>
          <p:nvSpPr>
            <p:cNvPr id="4" name="テキスト ボックス 3"/>
            <p:cNvSpPr txBox="1"/>
            <p:nvPr/>
          </p:nvSpPr>
          <p:spPr>
            <a:xfrm>
              <a:off x="2476551" y="6358328"/>
              <a:ext cx="133882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（有・無）</a:t>
              </a:r>
              <a:endParaRPr kumimoji="1" lang="ja-JP" altLang="en-US" dirty="0">
                <a:latin typeface="メイリオ" panose="020B0604030504040204" pitchFamily="50" charset="-128"/>
                <a:ea typeface="メイリオ" panose="020B0604030504040204" pitchFamily="50" charset="-128"/>
              </a:endParaRPr>
            </a:p>
          </p:txBody>
        </p:sp>
        <p:sp>
          <p:nvSpPr>
            <p:cNvPr id="38" name="テキスト ボックス 37"/>
            <p:cNvSpPr txBox="1"/>
            <p:nvPr/>
          </p:nvSpPr>
          <p:spPr>
            <a:xfrm>
              <a:off x="4112057" y="6332764"/>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（男性・女性）</a:t>
              </a:r>
            </a:p>
          </p:txBody>
        </p:sp>
        <p:sp>
          <p:nvSpPr>
            <p:cNvPr id="39" name="テキスト ボックス 38"/>
            <p:cNvSpPr txBox="1"/>
            <p:nvPr/>
          </p:nvSpPr>
          <p:spPr>
            <a:xfrm>
              <a:off x="5810174" y="6332764"/>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適正・不適正）</a:t>
              </a:r>
              <a:endParaRPr kumimoji="1" lang="ja-JP" altLang="en-US" dirty="0">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8131827" y="6354507"/>
              <a:ext cx="161614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56.7</a:t>
              </a:r>
              <a:r>
                <a:rPr kumimoji="1" lang="ja-JP" altLang="en-US" dirty="0">
                  <a:latin typeface="メイリオ" panose="020B0604030504040204" pitchFamily="50" charset="-128"/>
                  <a:ea typeface="メイリオ" panose="020B0604030504040204" pitchFamily="50" charset="-128"/>
                </a:rPr>
                <a:t>億円）</a:t>
              </a:r>
            </a:p>
          </p:txBody>
        </p:sp>
        <p:sp>
          <p:nvSpPr>
            <p:cNvPr id="29" name="テキスト ボックス 28"/>
            <p:cNvSpPr txBox="1"/>
            <p:nvPr/>
          </p:nvSpPr>
          <p:spPr>
            <a:xfrm>
              <a:off x="262564" y="6330481"/>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（１５</a:t>
              </a:r>
              <a:r>
                <a:rPr lang="ja-JP" altLang="en-US" dirty="0">
                  <a:latin typeface="メイリオ" panose="020B0604030504040204" pitchFamily="50" charset="-128"/>
                  <a:ea typeface="メイリオ" panose="020B0604030504040204" pitchFamily="50" charset="-128"/>
                </a:rPr>
                <a:t>通</a:t>
              </a:r>
              <a:r>
                <a:rPr kumimoji="1" lang="ja-JP" altLang="en-US" dirty="0">
                  <a:latin typeface="メイリオ" panose="020B0604030504040204" pitchFamily="50" charset="-128"/>
                  <a:ea typeface="メイリオ" panose="020B0604030504040204" pitchFamily="50" charset="-128"/>
                </a:rPr>
                <a:t>）</a:t>
              </a:r>
            </a:p>
          </p:txBody>
        </p:sp>
      </p:grpSp>
    </p:spTree>
    <p:extLst>
      <p:ext uri="{BB962C8B-B14F-4D97-AF65-F5344CB8AC3E}">
        <p14:creationId xmlns:p14="http://schemas.microsoft.com/office/powerpoint/2010/main" val="479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量的データと質的データの要約</a:t>
            </a:r>
            <a:endParaRPr kumimoji="1" lang="ja-JP" altLang="en-US" b="1" dirty="0">
              <a:latin typeface="Meiryo" charset="-128"/>
              <a:ea typeface="Meiryo" charset="-128"/>
              <a:cs typeface="Meiryo" charset="-128"/>
            </a:endParaRPr>
          </a:p>
        </p:txBody>
      </p:sp>
      <p:sp>
        <p:nvSpPr>
          <p:cNvPr id="5" name="左中かっこ 4"/>
          <p:cNvSpPr/>
          <p:nvPr/>
        </p:nvSpPr>
        <p:spPr>
          <a:xfrm rot="16200000">
            <a:off x="2591063" y="1671616"/>
            <a:ext cx="615997" cy="4682312"/>
          </a:xfrm>
          <a:prstGeom prst="leftBrace">
            <a:avLst/>
          </a:prstGeom>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463" dirty="0">
              <a:latin typeface="Meiryo" charset="-128"/>
              <a:ea typeface="Meiryo" charset="-128"/>
              <a:cs typeface="Meiryo" charset="-128"/>
            </a:endParaRPr>
          </a:p>
        </p:txBody>
      </p:sp>
      <p:sp>
        <p:nvSpPr>
          <p:cNvPr id="6" name="テキスト ボックス 5"/>
          <p:cNvSpPr txBox="1"/>
          <p:nvPr/>
        </p:nvSpPr>
        <p:spPr>
          <a:xfrm>
            <a:off x="2315647" y="4390834"/>
            <a:ext cx="2556389" cy="392415"/>
          </a:xfrm>
          <a:prstGeom prst="rect">
            <a:avLst/>
          </a:prstGeom>
          <a:noFill/>
        </p:spPr>
        <p:txBody>
          <a:bodyPr wrap="square" rtlCol="0">
            <a:spAutoFit/>
          </a:bodyPr>
          <a:lstStyle/>
          <a:p>
            <a:r>
              <a:rPr lang="ja-JP" altLang="en-US" sz="1950" dirty="0">
                <a:latin typeface="Meiryo" charset="-128"/>
                <a:ea typeface="Meiryo" charset="-128"/>
                <a:cs typeface="Meiryo" charset="-128"/>
              </a:rPr>
              <a:t>数量データ</a:t>
            </a:r>
          </a:p>
        </p:txBody>
      </p:sp>
      <p:sp>
        <p:nvSpPr>
          <p:cNvPr id="7" name="左中かっこ 6"/>
          <p:cNvSpPr/>
          <p:nvPr/>
        </p:nvSpPr>
        <p:spPr>
          <a:xfrm rot="16200000">
            <a:off x="7481450" y="2342770"/>
            <a:ext cx="615997" cy="3340006"/>
          </a:xfrm>
          <a:prstGeom prst="leftBrace">
            <a:avLst/>
          </a:prstGeom>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463" dirty="0">
              <a:latin typeface="Meiryo" charset="-128"/>
              <a:ea typeface="Meiryo" charset="-128"/>
              <a:cs typeface="Meiryo" charset="-128"/>
            </a:endParaRPr>
          </a:p>
        </p:txBody>
      </p:sp>
      <p:sp>
        <p:nvSpPr>
          <p:cNvPr id="8" name="テキスト ボックス 7"/>
          <p:cNvSpPr txBox="1"/>
          <p:nvPr/>
        </p:nvSpPr>
        <p:spPr>
          <a:xfrm>
            <a:off x="6869359" y="4390834"/>
            <a:ext cx="3136731" cy="392415"/>
          </a:xfrm>
          <a:prstGeom prst="rect">
            <a:avLst/>
          </a:prstGeom>
          <a:noFill/>
        </p:spPr>
        <p:txBody>
          <a:bodyPr wrap="square" rtlCol="0">
            <a:spAutoFit/>
          </a:bodyPr>
          <a:lstStyle/>
          <a:p>
            <a:r>
              <a:rPr lang="ja-JP" altLang="en-US" sz="1950">
                <a:latin typeface="Meiryo" charset="-128"/>
                <a:ea typeface="Meiryo" charset="-128"/>
                <a:cs typeface="Meiryo" charset="-128"/>
              </a:rPr>
              <a:t>質的データ</a:t>
            </a:r>
            <a:endParaRPr lang="ja-JP" altLang="en-US" sz="1950" dirty="0">
              <a:latin typeface="Meiryo" charset="-128"/>
              <a:ea typeface="Meiryo" charset="-128"/>
              <a:cs typeface="Meiryo" charset="-128"/>
            </a:endParaRPr>
          </a:p>
        </p:txBody>
      </p:sp>
      <p:grpSp>
        <p:nvGrpSpPr>
          <p:cNvPr id="3" name="グループ化 2">
            <a:extLst>
              <a:ext uri="{FF2B5EF4-FFF2-40B4-BE49-F238E27FC236}">
                <a16:creationId xmlns:a16="http://schemas.microsoft.com/office/drawing/2014/main" id="{AD8E95C9-CCB3-A248-91AC-5D9B30959543}"/>
              </a:ext>
            </a:extLst>
          </p:cNvPr>
          <p:cNvGrpSpPr/>
          <p:nvPr/>
        </p:nvGrpSpPr>
        <p:grpSpPr>
          <a:xfrm>
            <a:off x="2063488" y="4766886"/>
            <a:ext cx="7547238" cy="2031325"/>
            <a:chOff x="2063488" y="4766886"/>
            <a:chExt cx="7547238" cy="2031325"/>
          </a:xfrm>
        </p:grpSpPr>
        <p:sp>
          <p:nvSpPr>
            <p:cNvPr id="10" name="正方形/長方形 9"/>
            <p:cNvSpPr/>
            <p:nvPr/>
          </p:nvSpPr>
          <p:spPr>
            <a:xfrm>
              <a:off x="2063488" y="4766886"/>
              <a:ext cx="2889571" cy="2031325"/>
            </a:xfrm>
            <a:prstGeom prst="rect">
              <a:avLst/>
            </a:prstGeom>
            <a:noFill/>
            <a:ln w="25400">
              <a:solidFill>
                <a:schemeClr val="tx1"/>
              </a:solidFill>
            </a:ln>
          </p:spPr>
          <p:txBody>
            <a:bodyPr wrap="square" anchor="ctr">
              <a:spAutoFit/>
            </a:bodyPr>
            <a:lstStyle/>
            <a:p>
              <a:pPr marL="342900" indent="-342900">
                <a:buFont typeface="Arial" charset="0"/>
                <a:buChar char="•"/>
              </a:pPr>
              <a:r>
                <a:rPr lang="ja-JP" altLang="en-US" dirty="0">
                  <a:latin typeface="Meiryo" charset="-128"/>
                  <a:ea typeface="Meiryo" charset="-128"/>
                  <a:cs typeface="Meiryo" charset="-128"/>
                </a:rPr>
                <a:t>平均値　</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中央値　</a:t>
              </a:r>
              <a:r>
                <a:rPr lang="en-US" altLang="ja-JP" dirty="0">
                  <a:latin typeface="Meiryo" charset="-128"/>
                  <a:ea typeface="Meiryo" charset="-128"/>
                  <a:cs typeface="Meiryo" charset="-128"/>
                </a:rPr>
                <a:t> </a:t>
              </a:r>
              <a:r>
                <a:rPr lang="ja-JP" altLang="en-US" dirty="0">
                  <a:latin typeface="Meiryo" charset="-128"/>
                  <a:ea typeface="Meiryo" charset="-128"/>
                  <a:cs typeface="Meiryo" charset="-128"/>
                </a:rPr>
                <a:t>　</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最大値</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最小値</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標準偏差</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２５％、７５点</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ヒストグラム</a:t>
              </a:r>
              <a:endParaRPr lang="en-US" altLang="ja-JP" dirty="0">
                <a:latin typeface="Meiryo" charset="-128"/>
                <a:ea typeface="Meiryo" charset="-128"/>
                <a:cs typeface="Meiryo" charset="-128"/>
              </a:endParaRPr>
            </a:p>
          </p:txBody>
        </p:sp>
        <p:sp>
          <p:nvSpPr>
            <p:cNvPr id="11" name="正方形/長方形 10"/>
            <p:cNvSpPr/>
            <p:nvPr/>
          </p:nvSpPr>
          <p:spPr>
            <a:xfrm>
              <a:off x="5963537" y="4949936"/>
              <a:ext cx="3647189" cy="646331"/>
            </a:xfrm>
            <a:prstGeom prst="rect">
              <a:avLst/>
            </a:prstGeom>
            <a:noFill/>
            <a:ln w="25400">
              <a:solidFill>
                <a:schemeClr val="tx1"/>
              </a:solidFill>
            </a:ln>
          </p:spPr>
          <p:txBody>
            <a:bodyPr wrap="square" anchor="ctr">
              <a:spAutoFit/>
            </a:bodyPr>
            <a:lstStyle/>
            <a:p>
              <a:pPr marL="342900" indent="-342900">
                <a:buFont typeface="Arial" charset="0"/>
                <a:buChar char="•"/>
              </a:pPr>
              <a:r>
                <a:rPr lang="ja-JP" altLang="en-US" dirty="0">
                  <a:latin typeface="Meiryo" charset="-128"/>
                  <a:ea typeface="Meiryo" charset="-128"/>
                  <a:cs typeface="Meiryo" charset="-128"/>
                </a:rPr>
                <a:t>円グラフ・ヒストグラム</a:t>
              </a:r>
              <a:r>
                <a:rPr lang="en-US" altLang="ja-JP" dirty="0" err="1">
                  <a:latin typeface="Meiryo" charset="-128"/>
                  <a:ea typeface="Meiryo" charset="-128"/>
                  <a:cs typeface="Meiryo" charset="-128"/>
                </a:rPr>
                <a:t>etc</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クロス集計</a:t>
              </a:r>
              <a:endParaRPr lang="en-US" altLang="ja-JP" dirty="0">
                <a:latin typeface="Meiryo" charset="-128"/>
                <a:ea typeface="Meiryo" charset="-128"/>
                <a:cs typeface="Meiryo" charset="-128"/>
              </a:endParaRPr>
            </a:p>
          </p:txBody>
        </p:sp>
      </p:gr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351" y="1385670"/>
            <a:ext cx="9334700" cy="1971659"/>
          </a:xfrm>
          <a:prstGeom prst="rect">
            <a:avLst/>
          </a:prstGeom>
        </p:spPr>
      </p:pic>
    </p:spTree>
    <p:extLst>
      <p:ext uri="{BB962C8B-B14F-4D97-AF65-F5344CB8AC3E}">
        <p14:creationId xmlns:p14="http://schemas.microsoft.com/office/powerpoint/2010/main" val="16624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量的データと質的データの要約</a:t>
            </a:r>
            <a:endParaRPr kumimoji="1" lang="ja-JP" altLang="en-US" b="1" dirty="0">
              <a:latin typeface="Meiryo" charset="-128"/>
              <a:ea typeface="Meiryo" charset="-128"/>
              <a:cs typeface="Meiryo" charset="-128"/>
            </a:endParaRPr>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351" y="1385670"/>
            <a:ext cx="9334700" cy="1971659"/>
          </a:xfrm>
          <a:prstGeom prst="rect">
            <a:avLst/>
          </a:prstGeom>
        </p:spPr>
      </p:pic>
      <p:sp>
        <p:nvSpPr>
          <p:cNvPr id="4" name="テキスト ボックス 3">
            <a:extLst>
              <a:ext uri="{FF2B5EF4-FFF2-40B4-BE49-F238E27FC236}">
                <a16:creationId xmlns:a16="http://schemas.microsoft.com/office/drawing/2014/main" id="{BFD3505E-E1F0-9046-8A31-9282A81C00C9}"/>
              </a:ext>
            </a:extLst>
          </p:cNvPr>
          <p:cNvSpPr txBox="1"/>
          <p:nvPr/>
        </p:nvSpPr>
        <p:spPr>
          <a:xfrm>
            <a:off x="5108316" y="4242244"/>
            <a:ext cx="1569660" cy="646331"/>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労災（有）１</a:t>
            </a:r>
            <a:endParaRPr kumimoji="1"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労災（無）０</a:t>
            </a:r>
            <a:endParaRPr lang="en-US" altLang="ja-JP"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D74DAA99-7831-8943-9126-9E52736F42CD}"/>
              </a:ext>
            </a:extLst>
          </p:cNvPr>
          <p:cNvSpPr/>
          <p:nvPr/>
        </p:nvSpPr>
        <p:spPr>
          <a:xfrm>
            <a:off x="5108316" y="4172181"/>
            <a:ext cx="1486383" cy="716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DD2929F-7DC0-E54F-8629-6869483FD9F8}"/>
              </a:ext>
            </a:extLst>
          </p:cNvPr>
          <p:cNvSpPr txBox="1"/>
          <p:nvPr/>
        </p:nvSpPr>
        <p:spPr>
          <a:xfrm>
            <a:off x="4546520" y="3704773"/>
            <a:ext cx="2723823"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質的なのか量的なのか？</a:t>
            </a: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D1ED7067-9133-CE42-B831-2E0402236E9A}"/>
              </a:ext>
            </a:extLst>
          </p:cNvPr>
          <p:cNvSpPr/>
          <p:nvPr/>
        </p:nvSpPr>
        <p:spPr>
          <a:xfrm>
            <a:off x="5292090" y="1234440"/>
            <a:ext cx="811530" cy="2194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A9684998-0698-8641-ABCA-699488D6A478}"/>
              </a:ext>
            </a:extLst>
          </p:cNvPr>
          <p:cNvSpPr txBox="1"/>
          <p:nvPr/>
        </p:nvSpPr>
        <p:spPr>
          <a:xfrm>
            <a:off x="4395460" y="5438894"/>
            <a:ext cx="3416320" cy="369332"/>
          </a:xfrm>
          <a:prstGeom prst="rect">
            <a:avLst/>
          </a:prstGeom>
          <a:noFill/>
        </p:spPr>
        <p:txBody>
          <a:bodyPr wrap="none" rtlCol="0">
            <a:spAutoFit/>
          </a:bodyPr>
          <a:lstStyle/>
          <a:p>
            <a:r>
              <a:rPr kumimoji="1" lang="ja-JP" altLang="en-US">
                <a:solidFill>
                  <a:srgbClr val="FF0000"/>
                </a:solidFill>
                <a:latin typeface="メイリオ" panose="020B0604030504040204" pitchFamily="50" charset="-128"/>
                <a:ea typeface="メイリオ" panose="020B0604030504040204" pitchFamily="50" charset="-128"/>
              </a:rPr>
              <a:t>質的変数として扱う必要がある</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6314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量的データの要約</a:t>
            </a:r>
            <a:endParaRPr kumimoji="1" lang="ja-JP" altLang="en-US" dirty="0"/>
          </a:p>
        </p:txBody>
      </p:sp>
      <p:sp>
        <p:nvSpPr>
          <p:cNvPr id="8" name="正方形/長方形 7"/>
          <p:cNvSpPr/>
          <p:nvPr/>
        </p:nvSpPr>
        <p:spPr>
          <a:xfrm>
            <a:off x="203691" y="1374477"/>
            <a:ext cx="9477375" cy="1200329"/>
          </a:xfrm>
          <a:prstGeom prst="rect">
            <a:avLst/>
          </a:prstGeom>
          <a:ln w="25400">
            <a:solidFill>
              <a:schemeClr val="tx1"/>
            </a:solidFill>
          </a:ln>
        </p:spPr>
        <p:txBody>
          <a:bodyPr wrap="square">
            <a:spAutoFit/>
          </a:bodyPr>
          <a:lstStyle/>
          <a:p>
            <a:pPr>
              <a:lnSpc>
                <a:spcPct val="150000"/>
              </a:lnSpc>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社と</a:t>
            </a: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社の１週間における売上のデータです。どちらかの店に</a:t>
            </a:r>
            <a:endParaRPr lang="en-US" altLang="ja-JP" sz="2400" dirty="0">
              <a:latin typeface="Meiryo" charset="-128"/>
              <a:ea typeface="Meiryo" charset="-128"/>
              <a:cs typeface="Meiryo" charset="-128"/>
            </a:endParaRPr>
          </a:p>
          <a:p>
            <a:pPr>
              <a:lnSpc>
                <a:spcPct val="150000"/>
              </a:lnSpc>
            </a:pPr>
            <a:r>
              <a:rPr lang="ja-JP" altLang="en-US" sz="2400" dirty="0">
                <a:latin typeface="Meiryo" charset="-128"/>
                <a:ea typeface="Meiryo" charset="-128"/>
                <a:cs typeface="Meiryo" charset="-128"/>
              </a:rPr>
              <a:t>融資するとしたら、どういう理由で</a:t>
            </a: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社もしくは</a:t>
            </a: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社を選びますか？</a:t>
            </a:r>
            <a:endParaRPr lang="en-US" altLang="ja-JP" sz="2400" dirty="0">
              <a:latin typeface="Meiryo" charset="-128"/>
              <a:ea typeface="Meiryo" charset="-128"/>
              <a:cs typeface="Meiryo" charset="-128"/>
            </a:endParaRPr>
          </a:p>
        </p:txBody>
      </p:sp>
      <p:graphicFrame>
        <p:nvGraphicFramePr>
          <p:cNvPr id="7" name="表 6"/>
          <p:cNvGraphicFramePr>
            <a:graphicFrameLocks noGrp="1"/>
          </p:cNvGraphicFramePr>
          <p:nvPr/>
        </p:nvGraphicFramePr>
        <p:xfrm>
          <a:off x="661194" y="2911058"/>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498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9127C3-151E-1041-9A45-9898621B1C42}"/>
              </a:ext>
            </a:extLst>
          </p:cNvPr>
          <p:cNvSpPr>
            <a:spLocks noGrp="1"/>
          </p:cNvSpPr>
          <p:nvPr>
            <p:ph type="title"/>
          </p:nvPr>
        </p:nvSpPr>
        <p:spPr/>
        <p:txBody>
          <a:bodyPr/>
          <a:lstStyle/>
          <a:p>
            <a:r>
              <a:rPr lang="ja-JP" altLang="en-US" b="1"/>
              <a:t>データサイエンス</a:t>
            </a:r>
            <a:endParaRPr kumimoji="1" lang="ja-JP" altLang="en-US" b="1"/>
          </a:p>
        </p:txBody>
      </p:sp>
      <p:sp>
        <p:nvSpPr>
          <p:cNvPr id="4" name="スライド番号プレースホルダー 3">
            <a:extLst>
              <a:ext uri="{FF2B5EF4-FFF2-40B4-BE49-F238E27FC236}">
                <a16:creationId xmlns:a16="http://schemas.microsoft.com/office/drawing/2014/main" id="{F779611B-744D-AB4D-8AB1-0FFAF192EE27}"/>
              </a:ext>
            </a:extLst>
          </p:cNvPr>
          <p:cNvSpPr>
            <a:spLocks noGrp="1"/>
          </p:cNvSpPr>
          <p:nvPr>
            <p:ph type="sldNum" sz="quarter" idx="12"/>
          </p:nvPr>
        </p:nvSpPr>
        <p:spPr>
          <a:xfrm>
            <a:off x="9191625" y="6610350"/>
            <a:ext cx="668338" cy="212725"/>
          </a:xfrm>
          <a:prstGeom prst="rect">
            <a:avLst/>
          </a:prstGeom>
        </p:spPr>
        <p:txBody>
          <a:bodyPr vert="horz" lIns="91440" tIns="45720" rIns="91440" bIns="45720" rtlCol="0" anchor="ctr"/>
          <a:lstStyle>
            <a:defPPr>
              <a:defRPr lang="ja-JP"/>
            </a:defPPr>
            <a:lvl1pPr marL="0" algn="r" defTabSz="914400" rtl="0" eaLnBrk="1" latinLnBrk="0" hangingPunct="1">
              <a:defRPr kumimoji="1" sz="1000" kern="1200">
                <a:solidFill>
                  <a:schemeClr val="tx1">
                    <a:tint val="7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189E65-6B94-4C34-B90A-4F7A667B9278}" type="slidenum">
              <a:rPr lang="ja-JP" altLang="en-US" smtClean="0"/>
              <a:pPr/>
              <a:t>4</a:t>
            </a:fld>
            <a:endParaRPr kumimoji="1" lang="ja-JP" altLang="en-US"/>
          </a:p>
        </p:txBody>
      </p:sp>
      <p:sp>
        <p:nvSpPr>
          <p:cNvPr id="3" name="正方形/長方形 2">
            <a:extLst>
              <a:ext uri="{FF2B5EF4-FFF2-40B4-BE49-F238E27FC236}">
                <a16:creationId xmlns:a16="http://schemas.microsoft.com/office/drawing/2014/main" id="{4C351F02-01CC-FD4C-9B54-27410A20705C}"/>
              </a:ext>
            </a:extLst>
          </p:cNvPr>
          <p:cNvSpPr/>
          <p:nvPr/>
        </p:nvSpPr>
        <p:spPr>
          <a:xfrm>
            <a:off x="483649" y="1865700"/>
            <a:ext cx="2403222" cy="461665"/>
          </a:xfrm>
          <a:prstGeom prst="rect">
            <a:avLst/>
          </a:prstGeom>
        </p:spPr>
        <p:txBody>
          <a:bodyPr wrap="none">
            <a:spAutoFit/>
          </a:bodyPr>
          <a:lstStyle/>
          <a:p>
            <a:r>
              <a:rPr lang="ja-JP" altLang="en-US" sz="2400"/>
              <a:t>データサイエンス</a:t>
            </a:r>
          </a:p>
        </p:txBody>
      </p:sp>
      <p:sp>
        <p:nvSpPr>
          <p:cNvPr id="5" name="正方形/長方形 4">
            <a:extLst>
              <a:ext uri="{FF2B5EF4-FFF2-40B4-BE49-F238E27FC236}">
                <a16:creationId xmlns:a16="http://schemas.microsoft.com/office/drawing/2014/main" id="{5BADB8F8-2C46-9C4F-A696-927303236E0F}"/>
              </a:ext>
            </a:extLst>
          </p:cNvPr>
          <p:cNvSpPr/>
          <p:nvPr/>
        </p:nvSpPr>
        <p:spPr>
          <a:xfrm>
            <a:off x="411079" y="1674055"/>
            <a:ext cx="2554973"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C609EE73-E1ED-E042-A4E8-DAB1271C62F3}"/>
              </a:ext>
            </a:extLst>
          </p:cNvPr>
          <p:cNvGrpSpPr/>
          <p:nvPr/>
        </p:nvGrpSpPr>
        <p:grpSpPr>
          <a:xfrm>
            <a:off x="3222171" y="1674055"/>
            <a:ext cx="5511066" cy="872197"/>
            <a:chOff x="3222171" y="1674055"/>
            <a:chExt cx="5511066" cy="872197"/>
          </a:xfrm>
        </p:grpSpPr>
        <p:cxnSp>
          <p:nvCxnSpPr>
            <p:cNvPr id="7" name="直線矢印コネクタ 6">
              <a:extLst>
                <a:ext uri="{FF2B5EF4-FFF2-40B4-BE49-F238E27FC236}">
                  <a16:creationId xmlns:a16="http://schemas.microsoft.com/office/drawing/2014/main" id="{77680312-23B7-6E4E-882F-BA5F7973BC66}"/>
                </a:ext>
              </a:extLst>
            </p:cNvPr>
            <p:cNvCxnSpPr/>
            <p:nvPr/>
          </p:nvCxnSpPr>
          <p:spPr>
            <a:xfrm>
              <a:off x="3222171" y="2110153"/>
              <a:ext cx="13498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D975D71C-E2B0-1945-82DD-D11BB2F51CB5}"/>
                </a:ext>
              </a:extLst>
            </p:cNvPr>
            <p:cNvSpPr/>
            <p:nvPr/>
          </p:nvSpPr>
          <p:spPr>
            <a:xfrm>
              <a:off x="4900689" y="1865700"/>
              <a:ext cx="1013419" cy="461665"/>
            </a:xfrm>
            <a:prstGeom prst="rect">
              <a:avLst/>
            </a:prstGeom>
          </p:spPr>
          <p:txBody>
            <a:bodyPr wrap="none">
              <a:spAutoFit/>
            </a:bodyPr>
            <a:lstStyle/>
            <a:p>
              <a:r>
                <a:rPr lang="ja-JP" altLang="en-US" sz="2400"/>
                <a:t>データ</a:t>
              </a:r>
            </a:p>
          </p:txBody>
        </p:sp>
        <p:sp>
          <p:nvSpPr>
            <p:cNvPr id="9" name="正方形/長方形 8">
              <a:extLst>
                <a:ext uri="{FF2B5EF4-FFF2-40B4-BE49-F238E27FC236}">
                  <a16:creationId xmlns:a16="http://schemas.microsoft.com/office/drawing/2014/main" id="{F40EF318-B1BC-794A-9902-E2818F851CD3}"/>
                </a:ext>
              </a:extLst>
            </p:cNvPr>
            <p:cNvSpPr/>
            <p:nvPr/>
          </p:nvSpPr>
          <p:spPr>
            <a:xfrm>
              <a:off x="4828120" y="1674055"/>
              <a:ext cx="1224338"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D3BA668-FE02-8A46-B501-DBCDE8CF0AAC}"/>
                </a:ext>
              </a:extLst>
            </p:cNvPr>
            <p:cNvSpPr/>
            <p:nvPr/>
          </p:nvSpPr>
          <p:spPr>
            <a:xfrm>
              <a:off x="7168384" y="1865700"/>
              <a:ext cx="1564852" cy="461665"/>
            </a:xfrm>
            <a:prstGeom prst="rect">
              <a:avLst/>
            </a:prstGeom>
          </p:spPr>
          <p:txBody>
            <a:bodyPr wrap="none">
              <a:spAutoFit/>
            </a:bodyPr>
            <a:lstStyle/>
            <a:p>
              <a:r>
                <a:rPr lang="ja-JP" altLang="en-US" sz="2400"/>
                <a:t>サイエンス</a:t>
              </a:r>
            </a:p>
          </p:txBody>
        </p:sp>
        <p:sp>
          <p:nvSpPr>
            <p:cNvPr id="11" name="正方形/長方形 10">
              <a:extLst>
                <a:ext uri="{FF2B5EF4-FFF2-40B4-BE49-F238E27FC236}">
                  <a16:creationId xmlns:a16="http://schemas.microsoft.com/office/drawing/2014/main" id="{14D4BADE-B129-2140-82CD-EBD798AC4AE2}"/>
                </a:ext>
              </a:extLst>
            </p:cNvPr>
            <p:cNvSpPr/>
            <p:nvPr/>
          </p:nvSpPr>
          <p:spPr>
            <a:xfrm>
              <a:off x="7095815" y="1674055"/>
              <a:ext cx="1637422"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加算記号 11">
              <a:extLst>
                <a:ext uri="{FF2B5EF4-FFF2-40B4-BE49-F238E27FC236}">
                  <a16:creationId xmlns:a16="http://schemas.microsoft.com/office/drawing/2014/main" id="{04E3C4E8-4114-0C48-9D01-1C3A73D37D08}"/>
                </a:ext>
              </a:extLst>
            </p:cNvPr>
            <p:cNvSpPr/>
            <p:nvPr/>
          </p:nvSpPr>
          <p:spPr>
            <a:xfrm>
              <a:off x="6125027" y="1823803"/>
              <a:ext cx="769257" cy="5727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D681563C-7A37-A649-9B4E-1D47FC9BBB82}"/>
              </a:ext>
            </a:extLst>
          </p:cNvPr>
          <p:cNvGrpSpPr/>
          <p:nvPr/>
        </p:nvGrpSpPr>
        <p:grpSpPr>
          <a:xfrm>
            <a:off x="3296925" y="2992901"/>
            <a:ext cx="5511066" cy="872197"/>
            <a:chOff x="3222171" y="1674055"/>
            <a:chExt cx="5511066" cy="872197"/>
          </a:xfrm>
        </p:grpSpPr>
        <p:cxnSp>
          <p:nvCxnSpPr>
            <p:cNvPr id="15" name="直線矢印コネクタ 14">
              <a:extLst>
                <a:ext uri="{FF2B5EF4-FFF2-40B4-BE49-F238E27FC236}">
                  <a16:creationId xmlns:a16="http://schemas.microsoft.com/office/drawing/2014/main" id="{9752BC1D-C76F-424E-9FC7-6A55AC7D9CDB}"/>
                </a:ext>
              </a:extLst>
            </p:cNvPr>
            <p:cNvCxnSpPr/>
            <p:nvPr/>
          </p:nvCxnSpPr>
          <p:spPr>
            <a:xfrm>
              <a:off x="3222171" y="2110153"/>
              <a:ext cx="134982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6C4053A-AF2D-8D45-90D9-A65F9B9DD3E2}"/>
                </a:ext>
              </a:extLst>
            </p:cNvPr>
            <p:cNvSpPr/>
            <p:nvPr/>
          </p:nvSpPr>
          <p:spPr>
            <a:xfrm>
              <a:off x="4900689" y="1865700"/>
              <a:ext cx="1013419" cy="461665"/>
            </a:xfrm>
            <a:prstGeom prst="rect">
              <a:avLst/>
            </a:prstGeom>
          </p:spPr>
          <p:txBody>
            <a:bodyPr wrap="none">
              <a:spAutoFit/>
            </a:bodyPr>
            <a:lstStyle/>
            <a:p>
              <a:r>
                <a:rPr lang="ja-JP" altLang="en-US" sz="2400"/>
                <a:t>データ</a:t>
              </a:r>
            </a:p>
          </p:txBody>
        </p:sp>
        <p:sp>
          <p:nvSpPr>
            <p:cNvPr id="17" name="正方形/長方形 16">
              <a:extLst>
                <a:ext uri="{FF2B5EF4-FFF2-40B4-BE49-F238E27FC236}">
                  <a16:creationId xmlns:a16="http://schemas.microsoft.com/office/drawing/2014/main" id="{79233AA6-0E11-8A4D-8537-2D2372D53F82}"/>
                </a:ext>
              </a:extLst>
            </p:cNvPr>
            <p:cNvSpPr/>
            <p:nvPr/>
          </p:nvSpPr>
          <p:spPr>
            <a:xfrm>
              <a:off x="4828120" y="1674055"/>
              <a:ext cx="1224338"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E0F824DF-C754-6945-8EB2-7DDD55FA96E3}"/>
                </a:ext>
              </a:extLst>
            </p:cNvPr>
            <p:cNvSpPr/>
            <p:nvPr/>
          </p:nvSpPr>
          <p:spPr>
            <a:xfrm>
              <a:off x="7514416" y="1898496"/>
              <a:ext cx="800219" cy="461665"/>
            </a:xfrm>
            <a:prstGeom prst="rect">
              <a:avLst/>
            </a:prstGeom>
          </p:spPr>
          <p:txBody>
            <a:bodyPr wrap="none">
              <a:spAutoFit/>
            </a:bodyPr>
            <a:lstStyle/>
            <a:p>
              <a:r>
                <a:rPr lang="ja-JP" altLang="en-US" sz="2400"/>
                <a:t>科学</a:t>
              </a:r>
            </a:p>
          </p:txBody>
        </p:sp>
        <p:sp>
          <p:nvSpPr>
            <p:cNvPr id="19" name="正方形/長方形 18">
              <a:extLst>
                <a:ext uri="{FF2B5EF4-FFF2-40B4-BE49-F238E27FC236}">
                  <a16:creationId xmlns:a16="http://schemas.microsoft.com/office/drawing/2014/main" id="{2AC38F9E-39B7-E345-AA96-BE6EFD8EA708}"/>
                </a:ext>
              </a:extLst>
            </p:cNvPr>
            <p:cNvSpPr/>
            <p:nvPr/>
          </p:nvSpPr>
          <p:spPr>
            <a:xfrm>
              <a:off x="7095815" y="1674055"/>
              <a:ext cx="1637422"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加算記号 19">
              <a:extLst>
                <a:ext uri="{FF2B5EF4-FFF2-40B4-BE49-F238E27FC236}">
                  <a16:creationId xmlns:a16="http://schemas.microsoft.com/office/drawing/2014/main" id="{7C1B47E6-CB1D-A641-88A3-7BDD9273B525}"/>
                </a:ext>
              </a:extLst>
            </p:cNvPr>
            <p:cNvSpPr/>
            <p:nvPr/>
          </p:nvSpPr>
          <p:spPr>
            <a:xfrm>
              <a:off x="6125027" y="1823803"/>
              <a:ext cx="769257" cy="5727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AE9260AC-2749-234B-9181-E6D6A4F14F3B}"/>
              </a:ext>
            </a:extLst>
          </p:cNvPr>
          <p:cNvSpPr txBox="1"/>
          <p:nvPr/>
        </p:nvSpPr>
        <p:spPr>
          <a:xfrm>
            <a:off x="1533378" y="4642338"/>
            <a:ext cx="184731" cy="369332"/>
          </a:xfrm>
          <a:prstGeom prst="rect">
            <a:avLst/>
          </a:prstGeom>
          <a:noFill/>
        </p:spPr>
        <p:txBody>
          <a:bodyPr wrap="none" rtlCol="0">
            <a:spAutoFit/>
          </a:bodyPr>
          <a:lstStyle/>
          <a:p>
            <a:endParaRPr kumimoji="1" lang="ja-JP" altLang="en-US" dirty="0">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71277D31-F0B6-B747-87A1-B568E4E986FF}"/>
              </a:ext>
            </a:extLst>
          </p:cNvPr>
          <p:cNvSpPr/>
          <p:nvPr/>
        </p:nvSpPr>
        <p:spPr>
          <a:xfrm>
            <a:off x="6728357" y="4500926"/>
            <a:ext cx="2521844" cy="461665"/>
          </a:xfrm>
          <a:prstGeom prst="rect">
            <a:avLst/>
          </a:prstGeom>
        </p:spPr>
        <p:txBody>
          <a:bodyPr wrap="none">
            <a:spAutoFit/>
          </a:bodyPr>
          <a:lstStyle/>
          <a:p>
            <a:r>
              <a:rPr lang="ja-JP" altLang="en-US" sz="2400"/>
              <a:t>「科学する」とは？</a:t>
            </a:r>
          </a:p>
        </p:txBody>
      </p:sp>
    </p:spTree>
    <p:extLst>
      <p:ext uri="{BB962C8B-B14F-4D97-AF65-F5344CB8AC3E}">
        <p14:creationId xmlns:p14="http://schemas.microsoft.com/office/powerpoint/2010/main" val="35891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量的データの要約</a:t>
            </a:r>
            <a:endParaRPr kumimoji="1" lang="ja-JP" altLang="en-US" dirty="0"/>
          </a:p>
        </p:txBody>
      </p:sp>
      <p:sp>
        <p:nvSpPr>
          <p:cNvPr id="9" name="正方形/長方形 8"/>
          <p:cNvSpPr/>
          <p:nvPr/>
        </p:nvSpPr>
        <p:spPr>
          <a:xfrm>
            <a:off x="552911" y="3884445"/>
            <a:ext cx="2069974" cy="1938992"/>
          </a:xfrm>
          <a:prstGeom prst="rect">
            <a:avLst/>
          </a:prstGeom>
          <a:noFill/>
          <a:ln w="25400">
            <a:solidFill>
              <a:schemeClr val="tx1"/>
            </a:solidFill>
          </a:ln>
        </p:spPr>
        <p:txBody>
          <a:bodyPr wrap="square" anchor="ctr">
            <a:spAutoFit/>
          </a:bodyPr>
          <a:lstStyle/>
          <a:p>
            <a:pPr marL="342900" indent="-342900">
              <a:buFont typeface="Arial" charset="0"/>
              <a:buChar char="•"/>
            </a:pPr>
            <a:r>
              <a:rPr lang="ja-JP" altLang="en-US" sz="2400" dirty="0">
                <a:latin typeface="Meiryo" charset="-128"/>
                <a:ea typeface="Meiryo" charset="-128"/>
                <a:cs typeface="Meiryo" charset="-128"/>
              </a:rPr>
              <a:t>平均値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中央値　</a:t>
            </a:r>
            <a:r>
              <a:rPr lang="en-US" altLang="ja-JP" sz="2400" dirty="0">
                <a:latin typeface="Meiryo" charset="-128"/>
                <a:ea typeface="Meiryo" charset="-128"/>
                <a:cs typeface="Meiryo" charset="-128"/>
              </a:rPr>
              <a:t> </a:t>
            </a:r>
            <a:r>
              <a:rPr lang="ja-JP" altLang="en-US" sz="2400" dirty="0">
                <a:latin typeface="Meiryo" charset="-128"/>
                <a:ea typeface="Meiryo" charset="-128"/>
                <a:cs typeface="Meiryo" charset="-128"/>
              </a:rPr>
              <a:t>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最大値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最小値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標準偏差</a:t>
            </a:r>
            <a:endParaRPr lang="en-US" altLang="ja-JP" sz="2400" dirty="0">
              <a:latin typeface="Meiryo" charset="-128"/>
              <a:ea typeface="Meiryo" charset="-128"/>
              <a:cs typeface="Meiryo" charset="-128"/>
            </a:endParaRPr>
          </a:p>
        </p:txBody>
      </p:sp>
      <p:sp>
        <p:nvSpPr>
          <p:cNvPr id="12" name="正方形/長方形 11"/>
          <p:cNvSpPr/>
          <p:nvPr/>
        </p:nvSpPr>
        <p:spPr>
          <a:xfrm>
            <a:off x="552911" y="3188851"/>
            <a:ext cx="5113964" cy="461665"/>
          </a:xfrm>
          <a:prstGeom prst="rect">
            <a:avLst/>
          </a:prstGeom>
          <a:noFill/>
        </p:spPr>
        <p:txBody>
          <a:bodyPr wrap="square">
            <a:spAutoFit/>
          </a:bodyPr>
          <a:lstStyle/>
          <a:p>
            <a:r>
              <a:rPr lang="ja-JP" altLang="en-US" sz="2400" dirty="0">
                <a:latin typeface="Meiryo" charset="-128"/>
                <a:ea typeface="Meiryo" charset="-128"/>
                <a:cs typeface="Meiryo" charset="-128"/>
              </a:rPr>
              <a:t>データを要約するために使う統計量</a:t>
            </a:r>
            <a:endParaRPr lang="en-US" altLang="ja-JP" sz="2400" dirty="0">
              <a:solidFill>
                <a:srgbClr val="FF0000"/>
              </a:solidFill>
              <a:latin typeface="Meiryo" charset="-128"/>
              <a:ea typeface="Meiryo" charset="-128"/>
              <a:cs typeface="Meiryo" charset="-128"/>
            </a:endParaRPr>
          </a:p>
        </p:txBody>
      </p:sp>
      <p:graphicFrame>
        <p:nvGraphicFramePr>
          <p:cNvPr id="10" name="表 9"/>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87425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dirty="0"/>
              <a:t>量的データの要約</a:t>
            </a:r>
            <a:endParaRPr kumimoji="1" lang="ja-JP" altLang="en-US" dirty="0"/>
          </a:p>
        </p:txBody>
      </p:sp>
      <p:graphicFrame>
        <p:nvGraphicFramePr>
          <p:cNvPr id="6" name="表 5"/>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
        <p:nvSpPr>
          <p:cNvPr id="9" name="正方形/長方形 8"/>
          <p:cNvSpPr/>
          <p:nvPr/>
        </p:nvSpPr>
        <p:spPr>
          <a:xfrm>
            <a:off x="552911" y="3884445"/>
            <a:ext cx="2069974" cy="1938992"/>
          </a:xfrm>
          <a:prstGeom prst="rect">
            <a:avLst/>
          </a:prstGeom>
          <a:noFill/>
          <a:ln w="25400">
            <a:solidFill>
              <a:schemeClr val="tx1"/>
            </a:solidFill>
          </a:ln>
        </p:spPr>
        <p:txBody>
          <a:bodyPr wrap="square">
            <a:spAutoFit/>
          </a:bodyPr>
          <a:lstStyle/>
          <a:p>
            <a:pPr marL="342900" indent="-342900">
              <a:buFont typeface="Arial" charset="0"/>
              <a:buChar char="•"/>
            </a:pPr>
            <a:r>
              <a:rPr lang="ja-JP" altLang="en-US" sz="2400" dirty="0">
                <a:latin typeface="Meiryo" charset="-128"/>
                <a:ea typeface="Meiryo" charset="-128"/>
                <a:cs typeface="Meiryo" charset="-128"/>
              </a:rPr>
              <a:t>平均値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中央値　</a:t>
            </a:r>
            <a:r>
              <a:rPr lang="en-US" altLang="ja-JP" sz="2400" dirty="0">
                <a:latin typeface="Meiryo" charset="-128"/>
                <a:ea typeface="Meiryo" charset="-128"/>
                <a:cs typeface="Meiryo" charset="-128"/>
              </a:rPr>
              <a:t> </a:t>
            </a:r>
            <a:r>
              <a:rPr lang="ja-JP" altLang="en-US" sz="2400" dirty="0">
                <a:latin typeface="Meiryo" charset="-128"/>
                <a:ea typeface="Meiryo" charset="-128"/>
                <a:cs typeface="Meiryo" charset="-128"/>
              </a:rPr>
              <a:t>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最大値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最小値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標準偏差</a:t>
            </a:r>
            <a:endParaRPr lang="en-US" altLang="ja-JP" sz="2400" dirty="0">
              <a:latin typeface="Meiryo" charset="-128"/>
              <a:ea typeface="Meiryo" charset="-128"/>
              <a:cs typeface="Meiryo" charset="-128"/>
            </a:endParaRPr>
          </a:p>
        </p:txBody>
      </p:sp>
      <p:sp>
        <p:nvSpPr>
          <p:cNvPr id="12" name="正方形/長方形 11"/>
          <p:cNvSpPr/>
          <p:nvPr/>
        </p:nvSpPr>
        <p:spPr>
          <a:xfrm>
            <a:off x="552911" y="3188851"/>
            <a:ext cx="3958931" cy="461665"/>
          </a:xfrm>
          <a:prstGeom prst="rect">
            <a:avLst/>
          </a:prstGeom>
          <a:solidFill>
            <a:schemeClr val="accent6">
              <a:lumMod val="20000"/>
              <a:lumOff val="80000"/>
            </a:schemeClr>
          </a:solidFill>
        </p:spPr>
        <p:txBody>
          <a:bodyPr wrap="square">
            <a:spAutoFit/>
          </a:bodyPr>
          <a:lstStyle/>
          <a:p>
            <a:r>
              <a:rPr lang="ja-JP" altLang="en-US" sz="2400" dirty="0">
                <a:latin typeface="メイリオ" panose="020B0604030504040204" pitchFamily="50" charset="-128"/>
                <a:ea typeface="メイリオ" panose="020B0604030504040204" pitchFamily="50" charset="-128"/>
              </a:rPr>
              <a:t>どの統計量から計算する？</a:t>
            </a:r>
          </a:p>
        </p:txBody>
      </p:sp>
      <p:sp>
        <p:nvSpPr>
          <p:cNvPr id="10" name="正方形/長方形 9"/>
          <p:cNvSpPr/>
          <p:nvPr/>
        </p:nvSpPr>
        <p:spPr>
          <a:xfrm>
            <a:off x="374416" y="4612231"/>
            <a:ext cx="2426963" cy="792793"/>
          </a:xfrm>
          <a:prstGeom prst="rect">
            <a:avLst/>
          </a:prstGeom>
          <a:solidFill>
            <a:schemeClr val="accent2">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図形グループ 6"/>
          <p:cNvGrpSpPr/>
          <p:nvPr/>
        </p:nvGrpSpPr>
        <p:grpSpPr>
          <a:xfrm>
            <a:off x="2165685" y="1667252"/>
            <a:ext cx="6374776" cy="1012524"/>
            <a:chOff x="2165685" y="1667252"/>
            <a:chExt cx="6374776" cy="1012524"/>
          </a:xfrm>
        </p:grpSpPr>
        <p:sp>
          <p:nvSpPr>
            <p:cNvPr id="3" name="正方形/長方形 2"/>
            <p:cNvSpPr/>
            <p:nvPr/>
          </p:nvSpPr>
          <p:spPr>
            <a:xfrm>
              <a:off x="2183732" y="1674001"/>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62156" y="1667252"/>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62037"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165685"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p:cNvSpPr txBox="1"/>
          <p:nvPr/>
        </p:nvSpPr>
        <p:spPr>
          <a:xfrm>
            <a:off x="3293436" y="5355149"/>
            <a:ext cx="6232358" cy="923330"/>
          </a:xfrm>
          <a:prstGeom prst="rect">
            <a:avLst/>
          </a:prstGeom>
          <a:solidFill>
            <a:schemeClr val="accent2">
              <a:lumMod val="20000"/>
              <a:lumOff val="80000"/>
            </a:schemeClr>
          </a:solidFill>
        </p:spPr>
        <p:txBody>
          <a:bodyPr wrap="square" rtlCol="0">
            <a:spAutoFit/>
          </a:bodyPr>
          <a:lstStyle/>
          <a:p>
            <a:pPr marL="342900" indent="-342900">
              <a:buFont typeface="+mj-lt"/>
              <a:buAutoNum type="arabicPeriod"/>
            </a:pPr>
            <a:r>
              <a:rPr kumimoji="1" lang="ja-JP" altLang="en-US" dirty="0">
                <a:latin typeface="メイリオ" panose="020B0604030504040204" pitchFamily="50" charset="-128"/>
                <a:ea typeface="メイリオ" panose="020B0604030504040204" pitchFamily="50" charset="-128"/>
              </a:rPr>
              <a:t>データに異常値がないのか把握するために使う。</a:t>
            </a:r>
            <a:endParaRPr kumimoji="1" lang="en-US" altLang="ja-JP" dirty="0">
              <a:latin typeface="メイリオ" panose="020B0604030504040204" pitchFamily="50" charset="-128"/>
              <a:ea typeface="メイリオ" panose="020B0604030504040204" pitchFamily="50" charset="-128"/>
            </a:endParaRPr>
          </a:p>
          <a:p>
            <a:pPr marL="342900" indent="-342900">
              <a:buFont typeface="+mj-lt"/>
              <a:buAutoNum type="arabicPeriod"/>
            </a:pPr>
            <a:r>
              <a:rPr lang="ja-JP" altLang="en-US" dirty="0">
                <a:latin typeface="メイリオ" panose="020B0604030504040204" pitchFamily="50" charset="-128"/>
                <a:ea typeface="メイリオ" panose="020B0604030504040204" pitchFamily="50" charset="-128"/>
              </a:rPr>
              <a:t>データの上限・下限を把握することで、データに関する理解を深めるために使う。</a:t>
            </a:r>
            <a:endParaRPr lang="en-US" altLang="ja-JP"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3188368" y="4807774"/>
            <a:ext cx="4920916"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最大値・最小値から何が分かる？</a:t>
            </a:r>
          </a:p>
        </p:txBody>
      </p:sp>
    </p:spTree>
    <p:extLst>
      <p:ext uri="{BB962C8B-B14F-4D97-AF65-F5344CB8AC3E}">
        <p14:creationId xmlns:p14="http://schemas.microsoft.com/office/powerpoint/2010/main" val="158869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dirty="0"/>
              <a:t>量的データの要約</a:t>
            </a:r>
            <a:endParaRPr kumimoji="1" lang="ja-JP" altLang="en-US" dirty="0"/>
          </a:p>
        </p:txBody>
      </p:sp>
      <p:graphicFrame>
        <p:nvGraphicFramePr>
          <p:cNvPr id="6" name="表 5"/>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
        <p:nvSpPr>
          <p:cNvPr id="9" name="正方形/長方形 8"/>
          <p:cNvSpPr/>
          <p:nvPr/>
        </p:nvSpPr>
        <p:spPr>
          <a:xfrm>
            <a:off x="552911" y="3884445"/>
            <a:ext cx="2069974" cy="1938992"/>
          </a:xfrm>
          <a:prstGeom prst="rect">
            <a:avLst/>
          </a:prstGeom>
          <a:noFill/>
          <a:ln w="25400">
            <a:solidFill>
              <a:schemeClr val="tx1"/>
            </a:solidFill>
          </a:ln>
        </p:spPr>
        <p:txBody>
          <a:bodyPr wrap="square">
            <a:spAutoFit/>
          </a:bodyPr>
          <a:lstStyle/>
          <a:p>
            <a:pPr marL="342900" indent="-342900">
              <a:buFont typeface="Arial" charset="0"/>
              <a:buChar char="•"/>
            </a:pPr>
            <a:r>
              <a:rPr lang="ja-JP" altLang="en-US" sz="2400" dirty="0">
                <a:latin typeface="Meiryo" charset="-128"/>
                <a:ea typeface="Meiryo" charset="-128"/>
                <a:cs typeface="Meiryo" charset="-128"/>
              </a:rPr>
              <a:t>平均値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中央値　</a:t>
            </a:r>
            <a:r>
              <a:rPr lang="en-US" altLang="ja-JP" sz="2400" dirty="0">
                <a:latin typeface="Meiryo" charset="-128"/>
                <a:ea typeface="Meiryo" charset="-128"/>
                <a:cs typeface="Meiryo" charset="-128"/>
              </a:rPr>
              <a:t> </a:t>
            </a:r>
            <a:r>
              <a:rPr lang="ja-JP" altLang="en-US" sz="2400" dirty="0">
                <a:latin typeface="Meiryo" charset="-128"/>
                <a:ea typeface="Meiryo" charset="-128"/>
                <a:cs typeface="Meiryo" charset="-128"/>
              </a:rPr>
              <a:t>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最大値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最小値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標準偏差</a:t>
            </a:r>
            <a:endParaRPr lang="en-US" altLang="ja-JP" sz="2400" dirty="0">
              <a:latin typeface="Meiryo" charset="-128"/>
              <a:ea typeface="Meiryo" charset="-128"/>
              <a:cs typeface="Meiryo" charset="-128"/>
            </a:endParaRPr>
          </a:p>
        </p:txBody>
      </p:sp>
      <p:sp>
        <p:nvSpPr>
          <p:cNvPr id="12" name="正方形/長方形 11"/>
          <p:cNvSpPr/>
          <p:nvPr/>
        </p:nvSpPr>
        <p:spPr>
          <a:xfrm>
            <a:off x="552911" y="3188851"/>
            <a:ext cx="3958931"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どの統計値から計算する？</a:t>
            </a:r>
          </a:p>
        </p:txBody>
      </p:sp>
      <p:sp>
        <p:nvSpPr>
          <p:cNvPr id="10" name="正方形/長方形 9"/>
          <p:cNvSpPr/>
          <p:nvPr/>
        </p:nvSpPr>
        <p:spPr>
          <a:xfrm>
            <a:off x="374416" y="4562356"/>
            <a:ext cx="2426963" cy="952500"/>
          </a:xfrm>
          <a:prstGeom prst="rect">
            <a:avLst/>
          </a:prstGeom>
          <a:solidFill>
            <a:schemeClr val="accent2">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図形グループ 6"/>
          <p:cNvGrpSpPr/>
          <p:nvPr/>
        </p:nvGrpSpPr>
        <p:grpSpPr>
          <a:xfrm>
            <a:off x="2165685" y="1667252"/>
            <a:ext cx="6374776" cy="1012524"/>
            <a:chOff x="2165685" y="1667252"/>
            <a:chExt cx="6374776" cy="1012524"/>
          </a:xfrm>
        </p:grpSpPr>
        <p:sp>
          <p:nvSpPr>
            <p:cNvPr id="3" name="正方形/長方形 2"/>
            <p:cNvSpPr/>
            <p:nvPr/>
          </p:nvSpPr>
          <p:spPr>
            <a:xfrm>
              <a:off x="2183732" y="1674001"/>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62156" y="1667252"/>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62037"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165685"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p:cNvSpPr txBox="1"/>
          <p:nvPr/>
        </p:nvSpPr>
        <p:spPr>
          <a:xfrm>
            <a:off x="3293436" y="5355149"/>
            <a:ext cx="6232358" cy="923330"/>
          </a:xfrm>
          <a:prstGeom prst="rect">
            <a:avLst/>
          </a:prstGeom>
          <a:solidFill>
            <a:schemeClr val="accent2">
              <a:lumMod val="20000"/>
              <a:lumOff val="80000"/>
            </a:schemeClr>
          </a:solidFill>
        </p:spPr>
        <p:txBody>
          <a:bodyPr wrap="square" rtlCol="0">
            <a:spAutoFit/>
          </a:bodyPr>
          <a:lstStyle/>
          <a:p>
            <a:pPr marL="342900" indent="-342900">
              <a:buFont typeface="+mj-lt"/>
              <a:buAutoNum type="arabicPeriod"/>
            </a:pPr>
            <a:r>
              <a:rPr kumimoji="1" lang="ja-JP" altLang="en-US" dirty="0">
                <a:latin typeface="メイリオ" panose="020B0604030504040204" pitchFamily="50" charset="-128"/>
                <a:ea typeface="メイリオ" panose="020B0604030504040204" pitchFamily="50" charset="-128"/>
              </a:rPr>
              <a:t>データに異常値がないのか把握するために使う。</a:t>
            </a:r>
            <a:endParaRPr kumimoji="1" lang="en-US" altLang="ja-JP" dirty="0">
              <a:latin typeface="メイリオ" panose="020B0604030504040204" pitchFamily="50" charset="-128"/>
              <a:ea typeface="メイリオ" panose="020B0604030504040204" pitchFamily="50" charset="-128"/>
            </a:endParaRPr>
          </a:p>
          <a:p>
            <a:pPr marL="342900" indent="-342900">
              <a:buFont typeface="+mj-lt"/>
              <a:buAutoNum type="arabicPeriod"/>
            </a:pPr>
            <a:r>
              <a:rPr lang="ja-JP" altLang="en-US" dirty="0">
                <a:latin typeface="メイリオ" panose="020B0604030504040204" pitchFamily="50" charset="-128"/>
                <a:ea typeface="メイリオ" panose="020B0604030504040204" pitchFamily="50" charset="-128"/>
              </a:rPr>
              <a:t>データの上限・下限を把握することで、データに関する理解を深めるために使う。</a:t>
            </a:r>
            <a:endParaRPr lang="en-US" altLang="ja-JP"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3188368" y="4807774"/>
            <a:ext cx="4920916"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最大値・最小値から何が分かる？</a:t>
            </a:r>
          </a:p>
        </p:txBody>
      </p:sp>
    </p:spTree>
    <p:extLst>
      <p:ext uri="{BB962C8B-B14F-4D97-AF65-F5344CB8AC3E}">
        <p14:creationId xmlns:p14="http://schemas.microsoft.com/office/powerpoint/2010/main" val="87634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dirty="0"/>
              <a:t>量的データの要約</a:t>
            </a:r>
            <a:endParaRPr kumimoji="1" lang="ja-JP" altLang="en-US" dirty="0"/>
          </a:p>
        </p:txBody>
      </p:sp>
      <p:graphicFrame>
        <p:nvGraphicFramePr>
          <p:cNvPr id="6" name="表 5"/>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
        <p:nvSpPr>
          <p:cNvPr id="9" name="正方形/長方形 8"/>
          <p:cNvSpPr/>
          <p:nvPr/>
        </p:nvSpPr>
        <p:spPr>
          <a:xfrm>
            <a:off x="552911" y="3884445"/>
            <a:ext cx="2069974" cy="1938992"/>
          </a:xfrm>
          <a:prstGeom prst="rect">
            <a:avLst/>
          </a:prstGeom>
          <a:noFill/>
          <a:ln w="25400">
            <a:solidFill>
              <a:schemeClr val="tx1"/>
            </a:solidFill>
          </a:ln>
        </p:spPr>
        <p:txBody>
          <a:bodyPr wrap="square">
            <a:spAutoFit/>
          </a:bodyPr>
          <a:lstStyle/>
          <a:p>
            <a:pPr marL="342900" indent="-342900">
              <a:buFont typeface="Arial" charset="0"/>
              <a:buChar char="•"/>
            </a:pPr>
            <a:r>
              <a:rPr lang="ja-JP" altLang="en-US" sz="2400" dirty="0">
                <a:latin typeface="Meiryo" charset="-128"/>
                <a:ea typeface="Meiryo" charset="-128"/>
                <a:cs typeface="Meiryo" charset="-128"/>
              </a:rPr>
              <a:t>平均値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中央値　</a:t>
            </a:r>
            <a:r>
              <a:rPr lang="en-US" altLang="ja-JP" sz="2400" dirty="0">
                <a:latin typeface="Meiryo" charset="-128"/>
                <a:ea typeface="Meiryo" charset="-128"/>
                <a:cs typeface="Meiryo" charset="-128"/>
              </a:rPr>
              <a:t> </a:t>
            </a:r>
            <a:r>
              <a:rPr lang="ja-JP" altLang="en-US" sz="2400" dirty="0">
                <a:latin typeface="Meiryo" charset="-128"/>
                <a:ea typeface="Meiryo" charset="-128"/>
                <a:cs typeface="Meiryo" charset="-128"/>
              </a:rPr>
              <a:t>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最大値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最小値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標準偏差</a:t>
            </a:r>
            <a:endParaRPr lang="en-US" altLang="ja-JP" sz="2400" dirty="0">
              <a:latin typeface="Meiryo" charset="-128"/>
              <a:ea typeface="Meiryo" charset="-128"/>
              <a:cs typeface="Meiryo" charset="-128"/>
            </a:endParaRPr>
          </a:p>
        </p:txBody>
      </p:sp>
      <p:sp>
        <p:nvSpPr>
          <p:cNvPr id="12" name="正方形/長方形 11"/>
          <p:cNvSpPr/>
          <p:nvPr/>
        </p:nvSpPr>
        <p:spPr>
          <a:xfrm>
            <a:off x="552911" y="3188851"/>
            <a:ext cx="3958931"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どの統計値から計算する？</a:t>
            </a:r>
          </a:p>
        </p:txBody>
      </p:sp>
      <p:sp>
        <p:nvSpPr>
          <p:cNvPr id="10" name="正方形/長方形 9"/>
          <p:cNvSpPr/>
          <p:nvPr/>
        </p:nvSpPr>
        <p:spPr>
          <a:xfrm>
            <a:off x="374416" y="3709066"/>
            <a:ext cx="2426963" cy="952500"/>
          </a:xfrm>
          <a:prstGeom prst="rect">
            <a:avLst/>
          </a:prstGeom>
          <a:solidFill>
            <a:schemeClr val="accent2">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図形グループ 6"/>
          <p:cNvGrpSpPr/>
          <p:nvPr/>
        </p:nvGrpSpPr>
        <p:grpSpPr>
          <a:xfrm>
            <a:off x="2165685" y="1667252"/>
            <a:ext cx="6374776" cy="1012524"/>
            <a:chOff x="2165685" y="1667252"/>
            <a:chExt cx="6374776" cy="1012524"/>
          </a:xfrm>
        </p:grpSpPr>
        <p:sp>
          <p:nvSpPr>
            <p:cNvPr id="3" name="正方形/長方形 2"/>
            <p:cNvSpPr/>
            <p:nvPr/>
          </p:nvSpPr>
          <p:spPr>
            <a:xfrm>
              <a:off x="2183732" y="1674001"/>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62156" y="1667252"/>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62037"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165685" y="2150387"/>
              <a:ext cx="878305" cy="529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p:cNvSpPr txBox="1"/>
          <p:nvPr/>
        </p:nvSpPr>
        <p:spPr>
          <a:xfrm>
            <a:off x="3293436" y="3965214"/>
            <a:ext cx="5790406" cy="707886"/>
          </a:xfrm>
          <a:prstGeom prst="rect">
            <a:avLst/>
          </a:prstGeom>
          <a:solidFill>
            <a:schemeClr val="accent2">
              <a:lumMod val="20000"/>
              <a:lumOff val="80000"/>
            </a:schemeClr>
          </a:solidFill>
        </p:spPr>
        <p:txBody>
          <a:bodyPr wrap="square" rtlCol="0">
            <a:spAutoFit/>
          </a:bodyPr>
          <a:lstStyle/>
          <a:p>
            <a:pPr marL="342900" indent="-342900">
              <a:buFont typeface="+mj-lt"/>
              <a:buAutoNum type="arabicPeriod"/>
            </a:pPr>
            <a:r>
              <a:rPr kumimoji="1" lang="ja-JP" altLang="en-US" sz="2000" dirty="0">
                <a:latin typeface="メイリオ" panose="020B0604030504040204" pitchFamily="50" charset="-128"/>
                <a:ea typeface="メイリオ" panose="020B0604030504040204" pitchFamily="50" charset="-128"/>
              </a:rPr>
              <a:t>データの中心を把握するために使う</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＝データを代表する値は？</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0295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dirty="0"/>
              <a:t>量的データの要約</a:t>
            </a:r>
            <a:endParaRPr kumimoji="1" lang="ja-JP" altLang="en-US" dirty="0"/>
          </a:p>
        </p:txBody>
      </p:sp>
      <p:graphicFrame>
        <p:nvGraphicFramePr>
          <p:cNvPr id="6" name="表 5"/>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grpSp>
        <p:nvGrpSpPr>
          <p:cNvPr id="3" name="図形グループ 2"/>
          <p:cNvGrpSpPr/>
          <p:nvPr/>
        </p:nvGrpSpPr>
        <p:grpSpPr>
          <a:xfrm>
            <a:off x="552910" y="2932366"/>
            <a:ext cx="4216400" cy="2003428"/>
            <a:chOff x="2140283" y="2712782"/>
            <a:chExt cx="4216400" cy="2298700"/>
          </a:xfrm>
        </p:grpSpPr>
        <p:sp>
          <p:nvSpPr>
            <p:cNvPr id="13" name="四角形吹き出し 12"/>
            <p:cNvSpPr/>
            <p:nvPr/>
          </p:nvSpPr>
          <p:spPr>
            <a:xfrm>
              <a:off x="4116413" y="4305199"/>
              <a:ext cx="1365534" cy="360571"/>
            </a:xfrm>
            <a:prstGeom prst="wedgeRectCallout">
              <a:avLst>
                <a:gd name="adj1" fmla="val -36787"/>
                <a:gd name="adj2" fmla="val -139671"/>
              </a:avLst>
            </a:prstGeom>
            <a:solidFill>
              <a:schemeClr val="accent6"/>
            </a:solidFill>
            <a:ln w="28575">
              <a:noFill/>
            </a:ln>
          </p:spPr>
          <p:style>
            <a:lnRef idx="2">
              <a:schemeClr val="accent1"/>
            </a:lnRef>
            <a:fillRef idx="1">
              <a:schemeClr val="lt1"/>
            </a:fillRef>
            <a:effectRef idx="0">
              <a:schemeClr val="accent1"/>
            </a:effectRef>
            <a:fontRef idx="minor">
              <a:schemeClr val="dk1"/>
            </a:fontRef>
          </p:style>
          <p:txBody>
            <a:bodyPr tIns="108000" rtlCol="0" anchor="ctr"/>
            <a:lstStyle/>
            <a:p>
              <a:pPr algn="ctr"/>
              <a:r>
                <a:rPr kumimoji="1" lang="ja-JP" altLang="en-US" sz="1600" dirty="0">
                  <a:solidFill>
                    <a:schemeClr val="bg1"/>
                  </a:solidFill>
                  <a:latin typeface="メイリオ" panose="020B0604030504040204" pitchFamily="50" charset="-128"/>
                  <a:ea typeface="メイリオ" panose="020B0604030504040204" pitchFamily="50" charset="-128"/>
                </a:rPr>
                <a:t>合計する</a:t>
              </a:r>
            </a:p>
          </p:txBody>
        </p:sp>
        <p:sp>
          <p:nvSpPr>
            <p:cNvPr id="14" name="四角形吹き出し 13"/>
            <p:cNvSpPr/>
            <p:nvPr/>
          </p:nvSpPr>
          <p:spPr>
            <a:xfrm>
              <a:off x="2683276" y="4307352"/>
              <a:ext cx="1365534" cy="360571"/>
            </a:xfrm>
            <a:prstGeom prst="wedgeRectCallout">
              <a:avLst>
                <a:gd name="adj1" fmla="val 42547"/>
                <a:gd name="adj2" fmla="val -168230"/>
              </a:avLst>
            </a:prstGeom>
            <a:solidFill>
              <a:schemeClr val="accent6"/>
            </a:solidFill>
            <a:ln w="28575">
              <a:noFill/>
            </a:ln>
          </p:spPr>
          <p:style>
            <a:lnRef idx="2">
              <a:schemeClr val="accent1"/>
            </a:lnRef>
            <a:fillRef idx="1">
              <a:schemeClr val="lt1"/>
            </a:fillRef>
            <a:effectRef idx="0">
              <a:schemeClr val="accent1"/>
            </a:effectRef>
            <a:fontRef idx="minor">
              <a:schemeClr val="dk1"/>
            </a:fontRef>
          </p:style>
          <p:txBody>
            <a:bodyPr tIns="108000" rtlCol="0" anchor="ctr"/>
            <a:lstStyle/>
            <a:p>
              <a:pPr algn="ctr"/>
              <a:r>
                <a:rPr kumimoji="1" lang="ja-JP" altLang="en-US" sz="1600" dirty="0">
                  <a:solidFill>
                    <a:schemeClr val="bg1"/>
                  </a:solidFill>
                  <a:latin typeface="メイリオ" panose="020B0604030504040204" pitchFamily="50" charset="-128"/>
                  <a:ea typeface="メイリオ" panose="020B0604030504040204" pitchFamily="50" charset="-128"/>
                </a:rPr>
                <a:t>個数で割る</a:t>
              </a:r>
            </a:p>
          </p:txBody>
        </p:sp>
        <p:sp>
          <p:nvSpPr>
            <p:cNvPr id="15" name="四角形吹き出し 14"/>
            <p:cNvSpPr/>
            <p:nvPr/>
          </p:nvSpPr>
          <p:spPr>
            <a:xfrm>
              <a:off x="4958137" y="3254447"/>
              <a:ext cx="797147" cy="360571"/>
            </a:xfrm>
            <a:prstGeom prst="wedgeRectCallout">
              <a:avLst>
                <a:gd name="adj1" fmla="val -76069"/>
                <a:gd name="adj2" fmla="val 29394"/>
              </a:avLst>
            </a:prstGeom>
            <a:solidFill>
              <a:schemeClr val="accent6"/>
            </a:solidFill>
            <a:ln w="28575">
              <a:noFill/>
            </a:ln>
          </p:spPr>
          <p:style>
            <a:lnRef idx="2">
              <a:schemeClr val="accent1"/>
            </a:lnRef>
            <a:fillRef idx="1">
              <a:schemeClr val="lt1"/>
            </a:fillRef>
            <a:effectRef idx="0">
              <a:schemeClr val="accent1"/>
            </a:effectRef>
            <a:fontRef idx="minor">
              <a:schemeClr val="dk1"/>
            </a:fontRef>
          </p:style>
          <p:txBody>
            <a:bodyPr tIns="108000" rtlCol="0" anchor="ctr"/>
            <a:lstStyle/>
            <a:p>
              <a:pPr algn="ctr"/>
              <a:r>
                <a:rPr kumimoji="1" lang="ja-JP" altLang="en-US" sz="1600" dirty="0">
                  <a:solidFill>
                    <a:schemeClr val="bg1"/>
                  </a:solidFill>
                  <a:latin typeface="メイリオ" panose="020B0604030504040204" pitchFamily="50" charset="-128"/>
                  <a:ea typeface="メイリオ" panose="020B0604030504040204" pitchFamily="50" charset="-128"/>
                </a:rPr>
                <a:t>中身</a:t>
              </a:r>
            </a:p>
          </p:txBody>
        </p:sp>
        <mc:AlternateContent xmlns:mc="http://schemas.openxmlformats.org/markup-compatibility/2006" xmlns:a14="http://schemas.microsoft.com/office/drawing/2010/main">
          <mc:Choice Requires="a14">
            <p:sp>
              <p:nvSpPr>
                <p:cNvPr id="16" name="テキスト ボックス 15"/>
                <p:cNvSpPr txBox="1"/>
                <p:nvPr/>
              </p:nvSpPr>
              <p:spPr>
                <a:xfrm>
                  <a:off x="3366043" y="3045266"/>
                  <a:ext cx="1265475"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smtClean="0">
                            <a:latin typeface="Cambria Math" charset="0"/>
                            <a:ea typeface="メイリオ" panose="020B0604030504040204" pitchFamily="50" charset="-128"/>
                          </a:rPr>
                          <m:t>=</m:t>
                        </m:r>
                        <m:f>
                          <m:fPr>
                            <m:ctrlPr>
                              <a:rPr kumimoji="1" lang="bg-BG"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charset="0"/>
                                <a:ea typeface="メイリオ" panose="020B0604030504040204" pitchFamily="50" charset="-128"/>
                              </a:rPr>
                              <m:t>1</m:t>
                            </m:r>
                          </m:num>
                          <m:den>
                            <m:r>
                              <a:rPr kumimoji="1" lang="en-US" altLang="ja-JP" b="0" i="1" smtClean="0">
                                <a:latin typeface="Cambria Math" charset="0"/>
                                <a:ea typeface="メイリオ" panose="020B0604030504040204" pitchFamily="50" charset="-128"/>
                              </a:rPr>
                              <m:t>𝑁</m:t>
                            </m:r>
                          </m:den>
                        </m:f>
                        <m:nary>
                          <m:naryPr>
                            <m:chr m:val="∑"/>
                            <m:ctrlPr>
                              <a:rPr kumimoji="1" lang="is-IS" altLang="ja-JP" i="1" smtClean="0">
                                <a:latin typeface="Cambria Math" panose="02040503050406030204" pitchFamily="18" charset="0"/>
                                <a:ea typeface="メイリオ" panose="020B0604030504040204" pitchFamily="50" charset="-128"/>
                              </a:rPr>
                            </m:ctrlPr>
                          </m:naryPr>
                          <m:sub>
                            <m:r>
                              <m:rPr>
                                <m:brk m:alnAt="23"/>
                              </m:rPr>
                              <a:rPr kumimoji="1" lang="en-US" altLang="ja-JP" b="0" i="1" smtClean="0">
                                <a:latin typeface="Cambria Math" charset="0"/>
                                <a:ea typeface="メイリオ" panose="020B0604030504040204" pitchFamily="50" charset="-128"/>
                              </a:rPr>
                              <m:t>𝑖</m:t>
                            </m:r>
                            <m:r>
                              <a:rPr kumimoji="1" lang="en-US" altLang="ja-JP" b="0" i="1" smtClean="0">
                                <a:latin typeface="Cambria Math" charset="0"/>
                                <a:ea typeface="メイリオ" panose="020B0604030504040204" pitchFamily="50" charset="-128"/>
                              </a:rPr>
                              <m:t>=1</m:t>
                            </m:r>
                          </m:sub>
                          <m:sup>
                            <m:r>
                              <a:rPr kumimoji="1" lang="en-US" altLang="ja-JP" b="0" i="1" smtClean="0">
                                <a:latin typeface="Cambria Math" charset="0"/>
                                <a:ea typeface="メイリオ" panose="020B0604030504040204" pitchFamily="50" charset="-128"/>
                              </a:rPr>
                              <m:t>𝑁</m:t>
                            </m:r>
                          </m:sup>
                          <m:e>
                            <m:sSub>
                              <m:sSubPr>
                                <m:ctrlPr>
                                  <a:rPr kumimoji="1" lang="en-US" altLang="ja-JP" i="1" smtClean="0">
                                    <a:latin typeface="Cambria Math" panose="02040503050406030204" pitchFamily="18" charset="0"/>
                                    <a:ea typeface="メイリオ" panose="020B0604030504040204" pitchFamily="50" charset="-128"/>
                                  </a:rPr>
                                </m:ctrlPr>
                              </m:sSubPr>
                              <m:e>
                                <m:r>
                                  <a:rPr kumimoji="1" lang="en-US" altLang="ja-JP" b="0" i="1" smtClean="0">
                                    <a:latin typeface="Cambria Math" charset="0"/>
                                    <a:ea typeface="メイリオ" panose="020B0604030504040204" pitchFamily="50" charset="-128"/>
                                  </a:rPr>
                                  <m:t>𝑥</m:t>
                                </m:r>
                              </m:e>
                              <m:sub>
                                <m:r>
                                  <a:rPr kumimoji="1" lang="en-US" altLang="ja-JP" b="0" i="1" smtClean="0">
                                    <a:latin typeface="Cambria Math" charset="0"/>
                                    <a:ea typeface="メイリオ" panose="020B0604030504040204" pitchFamily="50" charset="-128"/>
                                  </a:rPr>
                                  <m:t>𝑖</m:t>
                                </m:r>
                              </m:sub>
                            </m:sSub>
                          </m:e>
                        </m:nary>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366043" y="3045266"/>
                  <a:ext cx="1265475" cy="778931"/>
                </a:xfrm>
                <a:prstGeom prst="rect">
                  <a:avLst/>
                </a:prstGeom>
                <a:blipFill rotWithShape="0">
                  <a:blip r:embed="rId2"/>
                  <a:stretch>
                    <a:fillRect b="-14414"/>
                  </a:stretch>
                </a:blipFill>
              </p:spPr>
              <p:txBody>
                <a:bodyPr/>
                <a:lstStyle/>
                <a:p>
                  <a:r>
                    <a:rPr lang="ja-JP" altLang="en-US">
                      <a:noFill/>
                    </a:rPr>
                    <a:t> </a:t>
                  </a:r>
                </a:p>
              </p:txBody>
            </p:sp>
          </mc:Fallback>
        </mc:AlternateContent>
        <p:sp>
          <p:nvSpPr>
            <p:cNvPr id="17" name="正方形/長方形 16"/>
            <p:cNvSpPr/>
            <p:nvPr/>
          </p:nvSpPr>
          <p:spPr>
            <a:xfrm>
              <a:off x="2140283" y="2712782"/>
              <a:ext cx="4216400" cy="2298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図形グループ 17"/>
          <p:cNvGrpSpPr/>
          <p:nvPr/>
        </p:nvGrpSpPr>
        <p:grpSpPr>
          <a:xfrm>
            <a:off x="684497" y="5225570"/>
            <a:ext cx="6966827" cy="1196062"/>
            <a:chOff x="4469179" y="3982097"/>
            <a:chExt cx="5280398" cy="1196062"/>
          </a:xfrm>
        </p:grpSpPr>
        <mc:AlternateContent xmlns:mc="http://schemas.openxmlformats.org/markup-compatibility/2006" xmlns:a14="http://schemas.microsoft.com/office/drawing/2010/main">
          <mc:Choice Requires="a14">
            <p:sp>
              <p:nvSpPr>
                <p:cNvPr id="19" name="テキスト ボックス 18"/>
                <p:cNvSpPr txBox="1"/>
                <p:nvPr/>
              </p:nvSpPr>
              <p:spPr>
                <a:xfrm>
                  <a:off x="4469179" y="4514579"/>
                  <a:ext cx="5280398" cy="663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altLang="ja-JP" sz="2275" i="1" smtClean="0">
                                <a:latin typeface="Cambria Math" panose="02040503050406030204" pitchFamily="18" charset="0"/>
                                <a:ea typeface="Meiryo" charset="-128"/>
                                <a:cs typeface="Meiryo" charset="-128"/>
                              </a:rPr>
                            </m:ctrlPr>
                          </m:fPr>
                          <m:num>
                            <m:r>
                              <a:rPr lang="en-US" altLang="ja-JP" sz="2275" b="0" i="1" smtClean="0">
                                <a:latin typeface="Cambria Math" charset="0"/>
                                <a:ea typeface="Meiryo" charset="-128"/>
                                <a:cs typeface="Meiryo" charset="-128"/>
                              </a:rPr>
                              <m:t>140</m:t>
                            </m:r>
                            <m:r>
                              <a:rPr lang="en-US" altLang="ja-JP" sz="2275" b="0" i="1">
                                <a:latin typeface="Cambria Math" charset="0"/>
                                <a:ea typeface="Meiryo" charset="-128"/>
                                <a:cs typeface="Meiryo" charset="-128"/>
                              </a:rPr>
                              <m:t>+</m:t>
                            </m:r>
                            <m:r>
                              <a:rPr lang="en-US" altLang="ja-JP" sz="2275" b="0" i="1" smtClean="0">
                                <a:latin typeface="Cambria Math" charset="0"/>
                                <a:ea typeface="Meiryo" charset="-128"/>
                                <a:cs typeface="Meiryo" charset="-128"/>
                              </a:rPr>
                              <m:t>50</m:t>
                            </m:r>
                            <m:r>
                              <a:rPr lang="en-US" altLang="ja-JP" sz="2275" b="0" i="1">
                                <a:latin typeface="Cambria Math" charset="0"/>
                                <a:ea typeface="Meiryo" charset="-128"/>
                                <a:cs typeface="Meiryo" charset="-128"/>
                              </a:rPr>
                              <m:t>+</m:t>
                            </m:r>
                            <m:r>
                              <a:rPr lang="en-US" altLang="ja-JP" sz="2275" b="0" i="1" smtClean="0">
                                <a:latin typeface="Cambria Math" charset="0"/>
                                <a:ea typeface="Meiryo" charset="-128"/>
                                <a:cs typeface="Meiryo" charset="-128"/>
                              </a:rPr>
                              <m:t>20</m:t>
                            </m:r>
                            <m:r>
                              <a:rPr lang="en-US" altLang="ja-JP" sz="2275" b="0" i="1">
                                <a:latin typeface="Cambria Math" charset="0"/>
                                <a:ea typeface="Meiryo" charset="-128"/>
                                <a:cs typeface="Meiryo" charset="-128"/>
                              </a:rPr>
                              <m:t>+</m:t>
                            </m:r>
                            <m:r>
                              <a:rPr lang="en-US" altLang="ja-JP" sz="2275" b="0" i="1" smtClean="0">
                                <a:latin typeface="Cambria Math" charset="0"/>
                                <a:ea typeface="Meiryo" charset="-128"/>
                                <a:cs typeface="Meiryo" charset="-128"/>
                              </a:rPr>
                              <m:t>120</m:t>
                            </m:r>
                            <m:r>
                              <a:rPr lang="en-US" altLang="ja-JP" sz="2275" b="0" i="1">
                                <a:latin typeface="Cambria Math" charset="0"/>
                                <a:ea typeface="Meiryo" charset="-128"/>
                                <a:cs typeface="Meiryo" charset="-128"/>
                              </a:rPr>
                              <m:t>+2</m:t>
                            </m:r>
                            <m:r>
                              <a:rPr lang="en-US" altLang="ja-JP" sz="2275" b="0" i="1" smtClean="0">
                                <a:latin typeface="Cambria Math" charset="0"/>
                                <a:ea typeface="Meiryo" charset="-128"/>
                                <a:cs typeface="Meiryo" charset="-128"/>
                              </a:rPr>
                              <m:t>40</m:t>
                            </m:r>
                            <m:r>
                              <a:rPr lang="en-US" altLang="ja-JP" sz="2275" b="0" i="1">
                                <a:latin typeface="Cambria Math" charset="0"/>
                                <a:ea typeface="Meiryo" charset="-128"/>
                                <a:cs typeface="Meiryo" charset="-128"/>
                              </a:rPr>
                              <m:t>+</m:t>
                            </m:r>
                            <m:r>
                              <a:rPr lang="en-US" altLang="ja-JP" sz="2275" b="0" i="1" smtClean="0">
                                <a:latin typeface="Cambria Math" charset="0"/>
                                <a:ea typeface="Meiryo" charset="-128"/>
                                <a:cs typeface="Meiryo" charset="-128"/>
                              </a:rPr>
                              <m:t>100</m:t>
                            </m:r>
                            <m:r>
                              <a:rPr lang="en-US" altLang="ja-JP" sz="2275" b="0" i="1">
                                <a:latin typeface="Cambria Math" charset="0"/>
                                <a:ea typeface="Meiryo" charset="-128"/>
                                <a:cs typeface="Meiryo" charset="-128"/>
                              </a:rPr>
                              <m:t>+</m:t>
                            </m:r>
                            <m:r>
                              <a:rPr lang="en-US" altLang="ja-JP" sz="2275" b="0" i="1" smtClean="0">
                                <a:latin typeface="Cambria Math" charset="0"/>
                                <a:ea typeface="Meiryo" charset="-128"/>
                                <a:cs typeface="Meiryo" charset="-128"/>
                              </a:rPr>
                              <m:t>79</m:t>
                            </m:r>
                          </m:num>
                          <m:den>
                            <m:r>
                              <a:rPr lang="en-US" altLang="ja-JP" sz="2275" b="0" i="1">
                                <a:latin typeface="Cambria Math" charset="0"/>
                                <a:ea typeface="Meiryo" charset="-128"/>
                                <a:cs typeface="Meiryo" charset="-128"/>
                              </a:rPr>
                              <m:t>7</m:t>
                            </m:r>
                          </m:den>
                        </m:f>
                        <m:r>
                          <a:rPr lang="en-US" altLang="ja-JP" sz="2275" b="0" i="1" smtClean="0">
                            <a:latin typeface="Cambria Math" charset="0"/>
                            <a:ea typeface="Meiryo" charset="-128"/>
                            <a:cs typeface="Meiryo" charset="-128"/>
                          </a:rPr>
                          <m:t>=107</m:t>
                        </m:r>
                      </m:oMath>
                    </m:oMathPara>
                  </a14:m>
                  <a:endParaRPr lang="ja-JP" altLang="en-US" sz="2275" dirty="0">
                    <a:latin typeface="Meiryo" charset="-128"/>
                    <a:ea typeface="Meiryo" charset="-128"/>
                    <a:cs typeface="Meiryo" charset="-128"/>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469179" y="4514579"/>
                  <a:ext cx="5280398" cy="663580"/>
                </a:xfrm>
                <a:prstGeom prst="rect">
                  <a:avLst/>
                </a:prstGeom>
                <a:blipFill rotWithShape="0">
                  <a:blip r:embed="rId3"/>
                  <a:stretch>
                    <a:fillRect/>
                  </a:stretch>
                </a:blipFill>
              </p:spPr>
              <p:txBody>
                <a:bodyPr/>
                <a:lstStyle/>
                <a:p>
                  <a:r>
                    <a:rPr lang="ja-JP" altLang="en-US">
                      <a:noFill/>
                    </a:rPr>
                    <a:t> </a:t>
                  </a:r>
                </a:p>
              </p:txBody>
            </p:sp>
          </mc:Fallback>
        </mc:AlternateContent>
        <p:sp>
          <p:nvSpPr>
            <p:cNvPr id="20" name="テキスト ボックス 19"/>
            <p:cNvSpPr txBox="1"/>
            <p:nvPr/>
          </p:nvSpPr>
          <p:spPr>
            <a:xfrm>
              <a:off x="4531784" y="3982097"/>
              <a:ext cx="2370423" cy="369332"/>
            </a:xfrm>
            <a:prstGeom prst="rect">
              <a:avLst/>
            </a:prstGeom>
            <a:solidFill>
              <a:schemeClr val="accent6">
                <a:lumMod val="20000"/>
                <a:lumOff val="80000"/>
              </a:schemeClr>
            </a:solidFill>
            <a:ln>
              <a:noFill/>
            </a:ln>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a:t>
              </a:r>
              <a:r>
                <a:rPr kumimoji="1" lang="ja-JP" altLang="en-US" dirty="0">
                  <a:latin typeface="メイリオ" panose="020B0604030504040204" pitchFamily="50" charset="-128"/>
                  <a:ea typeface="メイリオ" panose="020B0604030504040204" pitchFamily="50" charset="-128"/>
                </a:rPr>
                <a:t>社の平均値を求める</a:t>
              </a:r>
            </a:p>
          </p:txBody>
        </p:sp>
      </p:grpSp>
      <p:sp>
        <p:nvSpPr>
          <p:cNvPr id="21" name="四角形吹き出し 20"/>
          <p:cNvSpPr/>
          <p:nvPr/>
        </p:nvSpPr>
        <p:spPr>
          <a:xfrm>
            <a:off x="818213" y="3133875"/>
            <a:ext cx="797147" cy="314255"/>
          </a:xfrm>
          <a:prstGeom prst="wedgeRectCallout">
            <a:avLst>
              <a:gd name="adj1" fmla="val 68827"/>
              <a:gd name="adj2" fmla="val 98309"/>
            </a:avLst>
          </a:prstGeom>
          <a:solidFill>
            <a:schemeClr val="accent6"/>
          </a:solidFill>
          <a:ln w="28575">
            <a:noFill/>
          </a:ln>
        </p:spPr>
        <p:style>
          <a:lnRef idx="2">
            <a:schemeClr val="accent1"/>
          </a:lnRef>
          <a:fillRef idx="1">
            <a:schemeClr val="lt1"/>
          </a:fillRef>
          <a:effectRef idx="0">
            <a:schemeClr val="accent1"/>
          </a:effectRef>
          <a:fontRef idx="minor">
            <a:schemeClr val="dk1"/>
          </a:fontRef>
        </p:style>
        <p:txBody>
          <a:bodyPr tIns="108000" rtlCol="0" anchor="ctr"/>
          <a:lstStyle/>
          <a:p>
            <a:pPr algn="ctr"/>
            <a:r>
              <a:rPr lang="ja-JP" altLang="en-US" sz="1600" dirty="0">
                <a:solidFill>
                  <a:schemeClr val="bg1"/>
                </a:solidFill>
                <a:latin typeface="メイリオ" panose="020B0604030504040204" pitchFamily="50" charset="-128"/>
                <a:ea typeface="メイリオ" panose="020B0604030504040204" pitchFamily="50" charset="-128"/>
              </a:rPr>
              <a:t>ミュー</a:t>
            </a:r>
            <a:endParaRPr kumimoji="1"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0884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a:latin typeface="Meiryo" charset="-128"/>
                <a:ea typeface="Meiryo" charset="-128"/>
                <a:cs typeface="Meiryo" charset="-128"/>
              </a:rPr>
              <a:t>平均値に騙されるな！</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49" y="1282701"/>
            <a:ext cx="9624261" cy="4927600"/>
          </a:xfrm>
          <a:prstGeom prst="rect">
            <a:avLst/>
          </a:prstGeom>
        </p:spPr>
      </p:pic>
      <p:sp>
        <p:nvSpPr>
          <p:cNvPr id="3" name="四角形吹き出し 2"/>
          <p:cNvSpPr/>
          <p:nvPr/>
        </p:nvSpPr>
        <p:spPr>
          <a:xfrm>
            <a:off x="1059030" y="1757487"/>
            <a:ext cx="3813008" cy="1156384"/>
          </a:xfrm>
          <a:prstGeom prst="wedgeRectCallout">
            <a:avLst>
              <a:gd name="adj1" fmla="val 55861"/>
              <a:gd name="adj2" fmla="val 1617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Meiryo" charset="-128"/>
                <a:ea typeface="Meiryo" charset="-128"/>
                <a:cs typeface="Meiryo" charset="-128"/>
              </a:rPr>
              <a:t>アーカンソー州、</a:t>
            </a:r>
            <a:r>
              <a:rPr lang="ja-JP" altLang="en-US" sz="2400">
                <a:latin typeface="Meiryo" charset="-128"/>
                <a:ea typeface="Meiryo" charset="-128"/>
                <a:cs typeface="Meiryo" charset="-128"/>
              </a:rPr>
              <a:t>ベントンビル市の</a:t>
            </a:r>
            <a:r>
              <a:rPr lang="ja-JP" altLang="en-US" sz="2400" dirty="0">
                <a:latin typeface="Meiryo" charset="-128"/>
                <a:ea typeface="Meiryo" charset="-128"/>
                <a:cs typeface="Meiryo" charset="-128"/>
              </a:rPr>
              <a:t>平均住民資産は１億円。</a:t>
            </a:r>
          </a:p>
        </p:txBody>
      </p:sp>
      <p:sp>
        <p:nvSpPr>
          <p:cNvPr id="9" name="四角形吹き出し 8"/>
          <p:cNvSpPr/>
          <p:nvPr/>
        </p:nvSpPr>
        <p:spPr>
          <a:xfrm>
            <a:off x="6229852" y="2651628"/>
            <a:ext cx="3380873" cy="1094873"/>
          </a:xfrm>
          <a:prstGeom prst="wedgeRectCallout">
            <a:avLst>
              <a:gd name="adj1" fmla="val -62284"/>
              <a:gd name="adj2" fmla="val 10398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Meiryo" charset="-128"/>
                <a:ea typeface="Meiryo" charset="-128"/>
                <a:cs typeface="Meiryo" charset="-128"/>
              </a:rPr>
              <a:t>一世帯あたりの平均年収は３万９９３６ドル</a:t>
            </a:r>
          </a:p>
        </p:txBody>
      </p:sp>
    </p:spTree>
    <p:extLst>
      <p:ext uri="{BB962C8B-B14F-4D97-AF65-F5344CB8AC3E}">
        <p14:creationId xmlns:p14="http://schemas.microsoft.com/office/powerpoint/2010/main" val="41739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latin typeface="Meiryo" charset="-128"/>
                <a:ea typeface="Meiryo" charset="-128"/>
                <a:cs typeface="Meiryo" charset="-128"/>
              </a:rPr>
              <a:t>平均値に騙されるな！</a:t>
            </a:r>
            <a:endParaRPr kumimoji="1" lang="ja-JP" altLang="en-US" dirty="0"/>
          </a:p>
        </p:txBody>
      </p:sp>
      <p:pic>
        <p:nvPicPr>
          <p:cNvPr id="6" name="コンテンツ プレースホルダー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8301" y="1406149"/>
            <a:ext cx="5169756" cy="1812444"/>
          </a:xfrm>
        </p:spPr>
      </p:pic>
      <p:pic>
        <p:nvPicPr>
          <p:cNvPr id="7" name="図 6" descr="walmart.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32" y="3218593"/>
            <a:ext cx="3549888" cy="2226375"/>
          </a:xfrm>
          <a:prstGeom prst="rect">
            <a:avLst/>
          </a:prstGeom>
        </p:spPr>
      </p:pic>
      <p:sp>
        <p:nvSpPr>
          <p:cNvPr id="10" name="四角形吹き出し 9"/>
          <p:cNvSpPr/>
          <p:nvPr/>
        </p:nvSpPr>
        <p:spPr>
          <a:xfrm>
            <a:off x="5065952" y="1131929"/>
            <a:ext cx="4794011" cy="902369"/>
          </a:xfrm>
          <a:prstGeom prst="wedgeRectCallout">
            <a:avLst>
              <a:gd name="adj1" fmla="val -64734"/>
              <a:gd name="adj2" fmla="val 2223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Meiryo" charset="-128"/>
                <a:ea typeface="Meiryo" charset="-128"/>
                <a:cs typeface="Meiryo" charset="-128"/>
              </a:rPr>
              <a:t>２０兆５９００億円の資産を保有</a:t>
            </a:r>
            <a:endParaRPr lang="en-US" altLang="ja-JP" sz="2400" dirty="0">
              <a:latin typeface="Meiryo" charset="-128"/>
              <a:ea typeface="Meiryo" charset="-128"/>
              <a:cs typeface="Meiryo" charset="-128"/>
            </a:endParaRPr>
          </a:p>
          <a:p>
            <a:r>
              <a:rPr lang="ja-JP" altLang="en-US" b="1" dirty="0">
                <a:latin typeface="Meiryo" charset="-128"/>
                <a:ea typeface="Meiryo" charset="-128"/>
                <a:cs typeface="Meiryo" charset="-128"/>
              </a:rPr>
              <a:t>　　　（</a:t>
            </a:r>
            <a:r>
              <a:rPr lang="en-US" altLang="ja-JP" dirty="0">
                <a:latin typeface="Meiryo" charset="-128"/>
                <a:ea typeface="Meiryo" charset="-128"/>
                <a:cs typeface="Meiryo" charset="-128"/>
              </a:rPr>
              <a:t> The </a:t>
            </a:r>
            <a:r>
              <a:rPr lang="en-US" altLang="ja-JP" dirty="0" err="1">
                <a:latin typeface="Meiryo" charset="-128"/>
                <a:ea typeface="Meiryo" charset="-128"/>
                <a:cs typeface="Meiryo" charset="-128"/>
              </a:rPr>
              <a:t>Richest.com</a:t>
            </a:r>
            <a:r>
              <a:rPr lang="en-US" altLang="ja-JP" dirty="0">
                <a:latin typeface="Meiryo" charset="-128"/>
                <a:ea typeface="Meiryo" charset="-128"/>
                <a:cs typeface="Meiryo" charset="-128"/>
              </a:rPr>
              <a:t> </a:t>
            </a:r>
            <a:r>
              <a:rPr lang="ja-JP" altLang="en-US" b="1" dirty="0">
                <a:latin typeface="Meiryo" charset="-128"/>
                <a:ea typeface="Meiryo" charset="-128"/>
                <a:cs typeface="Meiryo" charset="-128"/>
              </a:rPr>
              <a:t>）</a:t>
            </a:r>
            <a:endParaRPr lang="ja-JP" altLang="en-US" dirty="0">
              <a:latin typeface="Meiryo" charset="-128"/>
              <a:ea typeface="Meiryo" charset="-128"/>
              <a:cs typeface="Meiryo" charset="-128"/>
            </a:endParaRPr>
          </a:p>
        </p:txBody>
      </p:sp>
      <p:sp>
        <p:nvSpPr>
          <p:cNvPr id="3" name="正方形/長方形 2"/>
          <p:cNvSpPr/>
          <p:nvPr/>
        </p:nvSpPr>
        <p:spPr>
          <a:xfrm>
            <a:off x="4753978" y="3875308"/>
            <a:ext cx="4953000" cy="1569660"/>
          </a:xfrm>
          <a:prstGeom prst="rect">
            <a:avLst/>
          </a:prstGeom>
          <a:solidFill>
            <a:schemeClr val="accent6"/>
          </a:solidFill>
        </p:spPr>
        <p:txBody>
          <a:bodyPr>
            <a:spAutoFit/>
          </a:bodyPr>
          <a:lstStyle/>
          <a:p>
            <a:endParaRPr lang="en-US" altLang="ja-JP" sz="2400" dirty="0">
              <a:latin typeface="Meiryo" charset="-128"/>
              <a:ea typeface="Meiryo" charset="-128"/>
              <a:cs typeface="Meiryo" charset="-128"/>
            </a:endParaRPr>
          </a:p>
          <a:p>
            <a:r>
              <a:rPr lang="ja-JP" altLang="en-US" sz="2400" dirty="0">
                <a:solidFill>
                  <a:schemeClr val="bg1"/>
                </a:solidFill>
                <a:latin typeface="Meiryo" charset="-128"/>
                <a:ea typeface="Meiryo" charset="-128"/>
                <a:cs typeface="Meiryo" charset="-128"/>
              </a:rPr>
              <a:t>平均資産１億円はベントンビル市住民の資産を代表している値ではない</a:t>
            </a:r>
            <a:endParaRPr lang="en-US" altLang="ja-JP" sz="2400" dirty="0">
              <a:solidFill>
                <a:schemeClr val="bg1"/>
              </a:solidFill>
              <a:latin typeface="Meiryo" charset="-128"/>
              <a:ea typeface="Meiryo" charset="-128"/>
              <a:cs typeface="Meiryo" charset="-128"/>
            </a:endParaRPr>
          </a:p>
        </p:txBody>
      </p:sp>
    </p:spTree>
    <p:extLst>
      <p:ext uri="{BB962C8B-B14F-4D97-AF65-F5344CB8AC3E}">
        <p14:creationId xmlns:p14="http://schemas.microsoft.com/office/powerpoint/2010/main" val="28834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7E244-6049-6846-AC4B-7442EF289946}"/>
              </a:ext>
            </a:extLst>
          </p:cNvPr>
          <p:cNvSpPr>
            <a:spLocks noGrp="1"/>
          </p:cNvSpPr>
          <p:nvPr>
            <p:ph type="title"/>
          </p:nvPr>
        </p:nvSpPr>
        <p:spPr>
          <a:xfrm>
            <a:off x="133351" y="365126"/>
            <a:ext cx="9477375" cy="673100"/>
          </a:xfrm>
        </p:spPr>
        <p:txBody>
          <a:bodyPr/>
          <a:lstStyle/>
          <a:p>
            <a:r>
              <a:rPr lang="ja-JP" altLang="en-US" b="1">
                <a:latin typeface="Meiryo" charset="-128"/>
                <a:ea typeface="Meiryo" charset="-128"/>
                <a:cs typeface="Meiryo" charset="-128"/>
              </a:rPr>
              <a:t>平均値に騙されるな！</a:t>
            </a:r>
            <a:endParaRPr kumimoji="1" lang="ja-JP" altLang="en-US" b="1" dirty="0"/>
          </a:p>
        </p:txBody>
      </p:sp>
      <p:sp>
        <p:nvSpPr>
          <p:cNvPr id="5" name="テキスト ボックス 4">
            <a:extLst>
              <a:ext uri="{FF2B5EF4-FFF2-40B4-BE49-F238E27FC236}">
                <a16:creationId xmlns:a16="http://schemas.microsoft.com/office/drawing/2014/main" id="{D938F0D9-58F9-FD4B-8251-3450BFE4DBE6}"/>
              </a:ext>
            </a:extLst>
          </p:cNvPr>
          <p:cNvSpPr txBox="1"/>
          <p:nvPr/>
        </p:nvSpPr>
        <p:spPr>
          <a:xfrm>
            <a:off x="408283" y="1355898"/>
            <a:ext cx="8909811" cy="1200329"/>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顧客</a:t>
            </a:r>
            <a:r>
              <a:rPr kumimoji="1" lang="en-US" altLang="ja-JP" sz="2400" dirty="0">
                <a:latin typeface="メイリオ" panose="020B0604030504040204" pitchFamily="50" charset="-128"/>
                <a:ea typeface="メイリオ" panose="020B0604030504040204" pitchFamily="50" charset="-128"/>
              </a:rPr>
              <a:t>A</a:t>
            </a:r>
            <a:r>
              <a:rPr kumimoji="1" lang="ja-JP" altLang="en-US" sz="2400" dirty="0">
                <a:latin typeface="メイリオ" panose="020B0604030504040204" pitchFamily="50" charset="-128"/>
                <a:ea typeface="メイリオ" panose="020B0604030504040204" pitchFamily="50" charset="-128"/>
              </a:rPr>
              <a:t>グループと顧客</a:t>
            </a:r>
            <a:r>
              <a:rPr kumimoji="1" lang="en-US" altLang="ja-JP" sz="2400" dirty="0">
                <a:latin typeface="メイリオ" panose="020B0604030504040204" pitchFamily="50" charset="-128"/>
                <a:ea typeface="メイリオ" panose="020B0604030504040204" pitchFamily="50" charset="-128"/>
              </a:rPr>
              <a:t>B</a:t>
            </a:r>
            <a:r>
              <a:rPr lang="ja-JP" altLang="en-US" sz="2400" dirty="0">
                <a:latin typeface="メイリオ" panose="020B0604030504040204" pitchFamily="50" charset="-128"/>
                <a:ea typeface="メイリオ" panose="020B0604030504040204" pitchFamily="50" charset="-128"/>
              </a:rPr>
              <a:t>グループの</a:t>
            </a:r>
            <a:r>
              <a:rPr kumimoji="1" lang="ja-JP" altLang="en-US" sz="2400" u="sng" dirty="0">
                <a:solidFill>
                  <a:srgbClr val="FF0000"/>
                </a:solidFill>
                <a:latin typeface="メイリオ" panose="020B0604030504040204" pitchFamily="50" charset="-128"/>
                <a:ea typeface="メイリオ" panose="020B0604030504040204" pitchFamily="50" charset="-128"/>
              </a:rPr>
              <a:t>平均年齢は４０歳だった。</a:t>
            </a:r>
            <a:endParaRPr kumimoji="1" lang="en-US" altLang="ja-JP" sz="2400" u="sng" dirty="0">
              <a:solidFill>
                <a:srgbClr val="FF0000"/>
              </a:solidFill>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この２つの</a:t>
            </a:r>
            <a:r>
              <a:rPr lang="ja-JP" altLang="en-US" sz="2400" dirty="0">
                <a:latin typeface="メイリオ" panose="020B0604030504040204" pitchFamily="50" charset="-128"/>
                <a:ea typeface="メイリオ" panose="020B0604030504040204" pitchFamily="50" charset="-128"/>
              </a:rPr>
              <a:t>顧客グループは</a:t>
            </a:r>
            <a:r>
              <a:rPr kumimoji="1" lang="ja-JP" altLang="en-US" sz="2400" dirty="0">
                <a:latin typeface="メイリオ" panose="020B0604030504040204" pitchFamily="50" charset="-128"/>
                <a:ea typeface="メイリオ" panose="020B0604030504040204" pitchFamily="50" charset="-128"/>
              </a:rPr>
              <a:t>類似してるだろうか？</a:t>
            </a:r>
            <a:endParaRPr kumimoji="1" lang="en-US" altLang="ja-JP" sz="2400" dirty="0">
              <a:latin typeface="メイリオ" panose="020B0604030504040204" pitchFamily="50" charset="-128"/>
              <a:ea typeface="メイリオ" panose="020B0604030504040204" pitchFamily="50" charset="-128"/>
            </a:endParaRPr>
          </a:p>
          <a:p>
            <a:endParaRPr kumimoji="1" lang="ja-JP" altLang="en-US" sz="2400" u="sng" dirty="0">
              <a:latin typeface="メイリオ" panose="020B0604030504040204" pitchFamily="50" charset="-128"/>
              <a:ea typeface="メイリオ" panose="020B0604030504040204" pitchFamily="50" charset="-128"/>
            </a:endParaRPr>
          </a:p>
        </p:txBody>
      </p:sp>
      <p:sp>
        <p:nvSpPr>
          <p:cNvPr id="6" name="角丸四角形 5">
            <a:extLst>
              <a:ext uri="{FF2B5EF4-FFF2-40B4-BE49-F238E27FC236}">
                <a16:creationId xmlns:a16="http://schemas.microsoft.com/office/drawing/2014/main" id="{E9E1D065-74A5-7C40-9220-0D368369BB54}"/>
              </a:ext>
            </a:extLst>
          </p:cNvPr>
          <p:cNvSpPr/>
          <p:nvPr/>
        </p:nvSpPr>
        <p:spPr>
          <a:xfrm>
            <a:off x="133351" y="2544417"/>
            <a:ext cx="3916017" cy="329979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角丸四角形 6">
            <a:extLst>
              <a:ext uri="{FF2B5EF4-FFF2-40B4-BE49-F238E27FC236}">
                <a16:creationId xmlns:a16="http://schemas.microsoft.com/office/drawing/2014/main" id="{372790DB-B868-EF4C-938A-C007D1E251A3}"/>
              </a:ext>
            </a:extLst>
          </p:cNvPr>
          <p:cNvSpPr/>
          <p:nvPr/>
        </p:nvSpPr>
        <p:spPr>
          <a:xfrm>
            <a:off x="5505140" y="2544417"/>
            <a:ext cx="4105586" cy="329979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55CACDA-9719-A34F-91AC-BD097248E520}"/>
              </a:ext>
            </a:extLst>
          </p:cNvPr>
          <p:cNvSpPr txBox="1"/>
          <p:nvPr/>
        </p:nvSpPr>
        <p:spPr>
          <a:xfrm>
            <a:off x="1026120" y="2683475"/>
            <a:ext cx="1726755"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顧客</a:t>
            </a:r>
            <a:r>
              <a:rPr kumimoji="1" lang="en-US" altLang="ja-JP" dirty="0">
                <a:latin typeface="メイリオ" panose="020B0604030504040204" pitchFamily="50" charset="-128"/>
                <a:ea typeface="メイリオ" panose="020B0604030504040204" pitchFamily="50" charset="-128"/>
              </a:rPr>
              <a:t>A</a:t>
            </a:r>
            <a:r>
              <a:rPr lang="ja-JP" altLang="en-US">
                <a:latin typeface="メイリオ" panose="020B0604030504040204" pitchFamily="50" charset="-128"/>
                <a:ea typeface="メイリオ" panose="020B0604030504040204" pitchFamily="50" charset="-128"/>
              </a:rPr>
              <a:t>グループ</a:t>
            </a:r>
            <a:endParaRPr kumimoji="1" lang="ja-JP" altLang="en-US"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1CB15AC-98C0-1D4C-ADF9-2030F412AF08}"/>
              </a:ext>
            </a:extLst>
          </p:cNvPr>
          <p:cNvSpPr txBox="1"/>
          <p:nvPr/>
        </p:nvSpPr>
        <p:spPr>
          <a:xfrm>
            <a:off x="6579139" y="2683475"/>
            <a:ext cx="1725152"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顧客</a:t>
            </a:r>
            <a:r>
              <a:rPr kumimoji="1" lang="en-US" altLang="ja-JP" dirty="0">
                <a:latin typeface="メイリオ" panose="020B0604030504040204" pitchFamily="50" charset="-128"/>
                <a:ea typeface="メイリオ" panose="020B0604030504040204" pitchFamily="50" charset="-128"/>
              </a:rPr>
              <a:t>B</a:t>
            </a:r>
            <a:r>
              <a:rPr lang="ja-JP" altLang="en-US">
                <a:latin typeface="メイリオ" panose="020B0604030504040204" pitchFamily="50" charset="-128"/>
                <a:ea typeface="メイリオ" panose="020B0604030504040204" pitchFamily="50" charset="-128"/>
              </a:rPr>
              <a:t>グループ</a:t>
            </a:r>
            <a:endParaRPr kumimoji="1" lang="ja-JP" altLang="en-US" dirty="0">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B35CE0EA-3143-4E41-A6D5-50C9DAAC422D}"/>
              </a:ext>
            </a:extLst>
          </p:cNvPr>
          <p:cNvGrpSpPr/>
          <p:nvPr/>
        </p:nvGrpSpPr>
        <p:grpSpPr>
          <a:xfrm>
            <a:off x="417132" y="3112829"/>
            <a:ext cx="8808270" cy="2623061"/>
            <a:chOff x="417132" y="3112829"/>
            <a:chExt cx="8808270" cy="2623061"/>
          </a:xfrm>
        </p:grpSpPr>
        <p:pic>
          <p:nvPicPr>
            <p:cNvPr id="10" name="図 9">
              <a:extLst>
                <a:ext uri="{FF2B5EF4-FFF2-40B4-BE49-F238E27FC236}">
                  <a16:creationId xmlns:a16="http://schemas.microsoft.com/office/drawing/2014/main" id="{F6E44673-0ED8-0749-8C7A-E420940C52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647" y="4558997"/>
              <a:ext cx="1422400" cy="1176893"/>
            </a:xfrm>
            <a:prstGeom prst="rect">
              <a:avLst/>
            </a:prstGeom>
          </p:spPr>
        </p:pic>
        <p:pic>
          <p:nvPicPr>
            <p:cNvPr id="11" name="図 10">
              <a:extLst>
                <a:ext uri="{FF2B5EF4-FFF2-40B4-BE49-F238E27FC236}">
                  <a16:creationId xmlns:a16="http://schemas.microsoft.com/office/drawing/2014/main" id="{7F2474DA-1F73-E44D-B04A-3D48F39E11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2507" y="4595251"/>
              <a:ext cx="1422400" cy="1103912"/>
            </a:xfrm>
            <a:prstGeom prst="rect">
              <a:avLst/>
            </a:prstGeom>
          </p:spPr>
        </p:pic>
        <p:pic>
          <p:nvPicPr>
            <p:cNvPr id="13" name="図 12">
              <a:extLst>
                <a:ext uri="{FF2B5EF4-FFF2-40B4-BE49-F238E27FC236}">
                  <a16:creationId xmlns:a16="http://schemas.microsoft.com/office/drawing/2014/main" id="{27A93CEC-E103-5E44-AF50-60B7C7F7A8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7132" y="3136597"/>
              <a:ext cx="1422400" cy="1422400"/>
            </a:xfrm>
            <a:prstGeom prst="rect">
              <a:avLst/>
            </a:prstGeom>
          </p:spPr>
        </p:pic>
        <p:pic>
          <p:nvPicPr>
            <p:cNvPr id="14" name="図 13">
              <a:extLst>
                <a:ext uri="{FF2B5EF4-FFF2-40B4-BE49-F238E27FC236}">
                  <a16:creationId xmlns:a16="http://schemas.microsoft.com/office/drawing/2014/main" id="{B114AE22-D7BF-AE4E-8203-89C04842DC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3313" y="3112829"/>
              <a:ext cx="1422400" cy="1422400"/>
            </a:xfrm>
            <a:prstGeom prst="rect">
              <a:avLst/>
            </a:prstGeom>
          </p:spPr>
        </p:pic>
        <p:pic>
          <p:nvPicPr>
            <p:cNvPr id="15" name="図 14">
              <a:extLst>
                <a:ext uri="{FF2B5EF4-FFF2-40B4-BE49-F238E27FC236}">
                  <a16:creationId xmlns:a16="http://schemas.microsoft.com/office/drawing/2014/main" id="{2BF4FEA2-B31D-F946-879E-45EE1E2DDD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47522" y="3191865"/>
              <a:ext cx="914400" cy="1219200"/>
            </a:xfrm>
            <a:prstGeom prst="rect">
              <a:avLst/>
            </a:prstGeom>
          </p:spPr>
        </p:pic>
        <p:pic>
          <p:nvPicPr>
            <p:cNvPr id="16" name="図 15">
              <a:extLst>
                <a:ext uri="{FF2B5EF4-FFF2-40B4-BE49-F238E27FC236}">
                  <a16:creationId xmlns:a16="http://schemas.microsoft.com/office/drawing/2014/main" id="{F3EDA719-47BD-EE4F-A512-F59335C8D48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43495" y="3214429"/>
              <a:ext cx="914400" cy="1219200"/>
            </a:xfrm>
            <a:prstGeom prst="rect">
              <a:avLst/>
            </a:prstGeom>
          </p:spPr>
        </p:pic>
        <p:pic>
          <p:nvPicPr>
            <p:cNvPr id="17" name="図 16">
              <a:extLst>
                <a:ext uri="{FF2B5EF4-FFF2-40B4-BE49-F238E27FC236}">
                  <a16:creationId xmlns:a16="http://schemas.microsoft.com/office/drawing/2014/main" id="{4B8982CA-F37D-5943-9433-8E83E159BB3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11002" y="4322966"/>
              <a:ext cx="914400" cy="1219200"/>
            </a:xfrm>
            <a:prstGeom prst="rect">
              <a:avLst/>
            </a:prstGeom>
          </p:spPr>
        </p:pic>
        <p:pic>
          <p:nvPicPr>
            <p:cNvPr id="18" name="図 17">
              <a:extLst>
                <a:ext uri="{FF2B5EF4-FFF2-40B4-BE49-F238E27FC236}">
                  <a16:creationId xmlns:a16="http://schemas.microsoft.com/office/drawing/2014/main" id="{A8297AE7-71D1-4641-9781-CE2140E9243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0871" y="4398481"/>
              <a:ext cx="914400" cy="1219200"/>
            </a:xfrm>
            <a:prstGeom prst="rect">
              <a:avLst/>
            </a:prstGeom>
          </p:spPr>
        </p:pic>
      </p:grpSp>
      <p:grpSp>
        <p:nvGrpSpPr>
          <p:cNvPr id="3" name="グループ化 2">
            <a:extLst>
              <a:ext uri="{FF2B5EF4-FFF2-40B4-BE49-F238E27FC236}">
                <a16:creationId xmlns:a16="http://schemas.microsoft.com/office/drawing/2014/main" id="{28B1354A-EA0D-6245-AA28-39B4CCDAFA6D}"/>
              </a:ext>
            </a:extLst>
          </p:cNvPr>
          <p:cNvGrpSpPr/>
          <p:nvPr/>
        </p:nvGrpSpPr>
        <p:grpSpPr>
          <a:xfrm>
            <a:off x="2986529" y="3658583"/>
            <a:ext cx="3775393" cy="2962354"/>
            <a:chOff x="3199526" y="3659959"/>
            <a:chExt cx="3775393" cy="2962354"/>
          </a:xfrm>
        </p:grpSpPr>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93AABF6-B191-4243-812E-0D2200687EBE}"/>
                    </a:ext>
                  </a:extLst>
                </p:cNvPr>
                <p:cNvSpPr txBox="1"/>
                <p:nvPr/>
              </p:nvSpPr>
              <p:spPr>
                <a:xfrm>
                  <a:off x="4247672" y="3659959"/>
                  <a:ext cx="1059164"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6000" i="1" smtClean="0">
                            <a:latin typeface="Cambria Math" panose="02040503050406030204" pitchFamily="18" charset="0"/>
                            <a:ea typeface="Cambria Math" panose="02040503050406030204" pitchFamily="18" charset="0"/>
                          </a:rPr>
                          <m:t>≠</m:t>
                        </m:r>
                      </m:oMath>
                    </m:oMathPara>
                  </a14:m>
                  <a:endParaRPr kumimoji="1" lang="ja-JP" altLang="en-US" sz="6000" dirty="0">
                    <a:latin typeface="メイリオ" panose="020B0604030504040204" pitchFamily="50" charset="-128"/>
                    <a:ea typeface="メイリオ" panose="020B0604030504040204" pitchFamily="50" charset="-128"/>
                  </a:endParaRPr>
                </a:p>
              </p:txBody>
            </p:sp>
          </mc:Choice>
          <mc:Fallback xmlns="">
            <p:sp>
              <p:nvSpPr>
                <p:cNvPr id="22" name="テキスト ボックス 21">
                  <a:extLst>
                    <a:ext uri="{FF2B5EF4-FFF2-40B4-BE49-F238E27FC236}">
                      <a16:creationId xmlns:a16="http://schemas.microsoft.com/office/drawing/2014/main" id="{593AABF6-B191-4243-812E-0D2200687EBE}"/>
                    </a:ext>
                  </a:extLst>
                </p:cNvPr>
                <p:cNvSpPr txBox="1">
                  <a:spLocks noRot="1" noChangeAspect="1" noMove="1" noResize="1" noEditPoints="1" noAdjustHandles="1" noChangeArrowheads="1" noChangeShapeType="1" noTextEdit="1"/>
                </p:cNvSpPr>
                <p:nvPr/>
              </p:nvSpPr>
              <p:spPr>
                <a:xfrm>
                  <a:off x="4247672" y="3659959"/>
                  <a:ext cx="1059164" cy="923330"/>
                </a:xfrm>
                <a:prstGeom prst="rect">
                  <a:avLst/>
                </a:prstGeom>
                <a:blipFill>
                  <a:blip r:embed="rId7"/>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620F2AF6-8CA8-494E-BF67-A3D36F7B0CC7}"/>
                </a:ext>
              </a:extLst>
            </p:cNvPr>
            <p:cNvSpPr txBox="1"/>
            <p:nvPr/>
          </p:nvSpPr>
          <p:spPr>
            <a:xfrm>
              <a:off x="3199526" y="6099093"/>
              <a:ext cx="3775393" cy="523220"/>
            </a:xfrm>
            <a:prstGeom prst="rect">
              <a:avLst/>
            </a:prstGeom>
            <a:solidFill>
              <a:schemeClr val="accent6"/>
            </a:solidFill>
          </p:spPr>
          <p:txBody>
            <a:bodyPr wrap="none" rtlCol="0" anchor="ctr">
              <a:spAutoFit/>
            </a:bodyPr>
            <a:lstStyle/>
            <a:p>
              <a:r>
                <a:rPr lang="ja-JP" altLang="en-US" sz="2800" b="1" dirty="0">
                  <a:solidFill>
                    <a:schemeClr val="bg1"/>
                  </a:solidFill>
                  <a:latin typeface="メイリオ" panose="020B0604030504040204" pitchFamily="50" charset="-128"/>
                  <a:ea typeface="メイリオ" panose="020B0604030504040204" pitchFamily="50" charset="-128"/>
                </a:rPr>
                <a:t>　平均に騙されるな！</a:t>
              </a:r>
              <a:endParaRPr kumimoji="1" lang="ja-JP" altLang="en-US" sz="2800" b="1" dirty="0">
                <a:solidFill>
                  <a:schemeClr val="bg1"/>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19514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74E4C-0BF9-634B-AC1A-4703F12432B7}"/>
              </a:ext>
            </a:extLst>
          </p:cNvPr>
          <p:cNvSpPr>
            <a:spLocks noGrp="1"/>
          </p:cNvSpPr>
          <p:nvPr>
            <p:ph type="title"/>
          </p:nvPr>
        </p:nvSpPr>
        <p:spPr/>
        <p:txBody>
          <a:bodyPr>
            <a:normAutofit/>
          </a:bodyPr>
          <a:lstStyle/>
          <a:p>
            <a:r>
              <a:rPr lang="ja-JP" altLang="en-US" b="1" dirty="0"/>
              <a:t>問題</a:t>
            </a:r>
            <a:endParaRPr kumimoji="1" lang="ja-JP" altLang="en-US" dirty="0"/>
          </a:p>
        </p:txBody>
      </p:sp>
      <p:sp>
        <p:nvSpPr>
          <p:cNvPr id="5" name="テキスト ボックス 4">
            <a:extLst>
              <a:ext uri="{FF2B5EF4-FFF2-40B4-BE49-F238E27FC236}">
                <a16:creationId xmlns:a16="http://schemas.microsoft.com/office/drawing/2014/main" id="{F11935ED-FBFF-D14F-BECE-5A78A9CB565D}"/>
              </a:ext>
            </a:extLst>
          </p:cNvPr>
          <p:cNvSpPr txBox="1"/>
          <p:nvPr/>
        </p:nvSpPr>
        <p:spPr>
          <a:xfrm>
            <a:off x="272499" y="1390286"/>
            <a:ext cx="9338227" cy="1200329"/>
          </a:xfrm>
          <a:prstGeom prst="rect">
            <a:avLst/>
          </a:prstGeom>
          <a:noFill/>
        </p:spPr>
        <p:txBody>
          <a:bodyPr wrap="square" rtlCol="0">
            <a:spAutoFit/>
          </a:bodyPr>
          <a:lstStyle/>
          <a:p>
            <a:r>
              <a:rPr kumimoji="1" lang="en-US" altLang="ja-JP" sz="2400" dirty="0">
                <a:latin typeface="メイリオ" panose="020B0604030504040204" pitchFamily="50" charset="-128"/>
                <a:ea typeface="メイリオ" panose="020B0604030504040204" pitchFamily="50" charset="-128"/>
              </a:rPr>
              <a:t>A</a:t>
            </a:r>
            <a:r>
              <a:rPr kumimoji="1" lang="ja-JP" altLang="en-US" sz="2400" dirty="0">
                <a:latin typeface="メイリオ" panose="020B0604030504040204" pitchFamily="50" charset="-128"/>
                <a:ea typeface="メイリオ" panose="020B0604030504040204" pitchFamily="50" charset="-128"/>
              </a:rPr>
              <a:t>社と</a:t>
            </a:r>
            <a:r>
              <a:rPr kumimoji="1" lang="en-US" altLang="ja-JP" sz="2400" dirty="0">
                <a:latin typeface="メイリオ" panose="020B0604030504040204" pitchFamily="50" charset="-128"/>
                <a:ea typeface="メイリオ" panose="020B0604030504040204" pitchFamily="50" charset="-128"/>
              </a:rPr>
              <a:t>B</a:t>
            </a:r>
            <a:r>
              <a:rPr kumimoji="1" lang="ja-JP" altLang="en-US" sz="2400" dirty="0">
                <a:latin typeface="メイリオ" panose="020B0604030504040204" pitchFamily="50" charset="-128"/>
                <a:ea typeface="メイリオ" panose="020B0604030504040204" pitchFamily="50" charset="-128"/>
              </a:rPr>
              <a:t>社の給料に関するデータです。このデータに基づいて、２つの会社の特徴について判断し、どちらに就職したいか理由を述べてください。</a:t>
            </a:r>
            <a:endParaRPr kumimoji="1" lang="en-US" altLang="ja-JP" sz="2400" dirty="0">
              <a:latin typeface="メイリオ" panose="020B0604030504040204" pitchFamily="50" charset="-128"/>
              <a:ea typeface="メイリオ" panose="020B0604030504040204" pitchFamily="50" charset="-128"/>
            </a:endParaRPr>
          </a:p>
        </p:txBody>
      </p:sp>
      <p:graphicFrame>
        <p:nvGraphicFramePr>
          <p:cNvPr id="12" name="表 11">
            <a:extLst>
              <a:ext uri="{FF2B5EF4-FFF2-40B4-BE49-F238E27FC236}">
                <a16:creationId xmlns:a16="http://schemas.microsoft.com/office/drawing/2014/main" id="{13172240-26F5-EE42-8988-4F43BECC8F93}"/>
              </a:ext>
            </a:extLst>
          </p:cNvPr>
          <p:cNvGraphicFramePr>
            <a:graphicFrameLocks noGrp="1"/>
          </p:cNvGraphicFramePr>
          <p:nvPr/>
        </p:nvGraphicFramePr>
        <p:xfrm>
          <a:off x="711546" y="3020996"/>
          <a:ext cx="3641793" cy="2225040"/>
        </p:xfrm>
        <a:graphic>
          <a:graphicData uri="http://schemas.openxmlformats.org/drawingml/2006/table">
            <a:tbl>
              <a:tblPr firstRow="1" bandRow="1">
                <a:tableStyleId>{5940675A-B579-460E-94D1-54222C63F5DA}</a:tableStyleId>
              </a:tblPr>
              <a:tblGrid>
                <a:gridCol w="1213931">
                  <a:extLst>
                    <a:ext uri="{9D8B030D-6E8A-4147-A177-3AD203B41FA5}">
                      <a16:colId xmlns:a16="http://schemas.microsoft.com/office/drawing/2014/main" val="1515653534"/>
                    </a:ext>
                  </a:extLst>
                </a:gridCol>
                <a:gridCol w="1213931">
                  <a:extLst>
                    <a:ext uri="{9D8B030D-6E8A-4147-A177-3AD203B41FA5}">
                      <a16:colId xmlns:a16="http://schemas.microsoft.com/office/drawing/2014/main" val="747795486"/>
                    </a:ext>
                  </a:extLst>
                </a:gridCol>
                <a:gridCol w="1213931">
                  <a:extLst>
                    <a:ext uri="{9D8B030D-6E8A-4147-A177-3AD203B41FA5}">
                      <a16:colId xmlns:a16="http://schemas.microsoft.com/office/drawing/2014/main" val="428319771"/>
                    </a:ext>
                  </a:extLst>
                </a:gridCol>
              </a:tblGrid>
              <a:tr h="370840">
                <a:tc>
                  <a:txBody>
                    <a:bodyPr/>
                    <a:lstStyle/>
                    <a:p>
                      <a:pPr algn="ctr"/>
                      <a:r>
                        <a:rPr kumimoji="1" lang="en-US" altLang="ja-JP" dirty="0"/>
                        <a:t>A</a:t>
                      </a:r>
                      <a:r>
                        <a:rPr kumimoji="1" lang="ja-JP" altLang="en-US" dirty="0"/>
                        <a:t>社</a:t>
                      </a:r>
                    </a:p>
                  </a:txBody>
                  <a:tcPr/>
                </a:tc>
                <a:tc>
                  <a:txBody>
                    <a:bodyPr/>
                    <a:lstStyle/>
                    <a:p>
                      <a:pPr algn="ctr"/>
                      <a:r>
                        <a:rPr kumimoji="1" lang="ja-JP" altLang="en-US" dirty="0"/>
                        <a:t>年齢</a:t>
                      </a:r>
                    </a:p>
                  </a:txBody>
                  <a:tcPr/>
                </a:tc>
                <a:tc>
                  <a:txBody>
                    <a:bodyPr/>
                    <a:lstStyle/>
                    <a:p>
                      <a:pPr algn="ctr"/>
                      <a:r>
                        <a:rPr kumimoji="1" lang="ja-JP" altLang="en-US" dirty="0"/>
                        <a:t>年収</a:t>
                      </a:r>
                    </a:p>
                  </a:txBody>
                  <a:tcPr/>
                </a:tc>
                <a:extLst>
                  <a:ext uri="{0D108BD9-81ED-4DB2-BD59-A6C34878D82A}">
                    <a16:rowId xmlns:a16="http://schemas.microsoft.com/office/drawing/2014/main" val="383975367"/>
                  </a:ext>
                </a:extLst>
              </a:tr>
              <a:tr h="370840">
                <a:tc>
                  <a:txBody>
                    <a:bodyPr/>
                    <a:lstStyle/>
                    <a:p>
                      <a:pPr algn="ctr"/>
                      <a:r>
                        <a:rPr kumimoji="1" lang="en-US" altLang="ja-JP" dirty="0"/>
                        <a:t>1</a:t>
                      </a:r>
                      <a:endParaRPr kumimoji="1" lang="ja-JP" altLang="en-US" dirty="0"/>
                    </a:p>
                  </a:txBody>
                  <a:tcPr/>
                </a:tc>
                <a:tc>
                  <a:txBody>
                    <a:bodyPr/>
                    <a:lstStyle/>
                    <a:p>
                      <a:pPr algn="ctr"/>
                      <a:r>
                        <a:rPr kumimoji="1" lang="en-US" altLang="ja-JP" dirty="0"/>
                        <a:t>22</a:t>
                      </a:r>
                      <a:endParaRPr kumimoji="1" lang="ja-JP" altLang="en-US" dirty="0"/>
                    </a:p>
                  </a:txBody>
                  <a:tcPr/>
                </a:tc>
                <a:tc>
                  <a:txBody>
                    <a:bodyPr/>
                    <a:lstStyle/>
                    <a:p>
                      <a:pPr algn="ctr"/>
                      <a:r>
                        <a:rPr kumimoji="1" lang="en-US" altLang="ja-JP" dirty="0"/>
                        <a:t>255</a:t>
                      </a:r>
                      <a:endParaRPr kumimoji="1" lang="ja-JP" altLang="en-US" dirty="0"/>
                    </a:p>
                  </a:txBody>
                  <a:tcPr/>
                </a:tc>
                <a:extLst>
                  <a:ext uri="{0D108BD9-81ED-4DB2-BD59-A6C34878D82A}">
                    <a16:rowId xmlns:a16="http://schemas.microsoft.com/office/drawing/2014/main" val="3551542734"/>
                  </a:ext>
                </a:extLst>
              </a:tr>
              <a:tr h="370840">
                <a:tc>
                  <a:txBody>
                    <a:bodyPr/>
                    <a:lstStyle/>
                    <a:p>
                      <a:pPr algn="ctr"/>
                      <a:r>
                        <a:rPr kumimoji="1" lang="en-US" altLang="ja-JP" dirty="0"/>
                        <a:t>2</a:t>
                      </a:r>
                      <a:endParaRPr kumimoji="1" lang="ja-JP" altLang="en-US" dirty="0"/>
                    </a:p>
                  </a:txBody>
                  <a:tcPr/>
                </a:tc>
                <a:tc>
                  <a:txBody>
                    <a:bodyPr/>
                    <a:lstStyle/>
                    <a:p>
                      <a:pPr algn="ctr"/>
                      <a:r>
                        <a:rPr kumimoji="1" lang="en-US" altLang="ja-JP" dirty="0"/>
                        <a:t>23</a:t>
                      </a:r>
                      <a:endParaRPr kumimoji="1" lang="ja-JP" altLang="en-US" dirty="0"/>
                    </a:p>
                  </a:txBody>
                  <a:tcPr/>
                </a:tc>
                <a:tc>
                  <a:txBody>
                    <a:bodyPr/>
                    <a:lstStyle/>
                    <a:p>
                      <a:pPr algn="ctr"/>
                      <a:r>
                        <a:rPr kumimoji="1" lang="en-US" altLang="ja-JP" dirty="0"/>
                        <a:t>250</a:t>
                      </a:r>
                      <a:endParaRPr kumimoji="1" lang="ja-JP" altLang="en-US" dirty="0"/>
                    </a:p>
                  </a:txBody>
                  <a:tcPr/>
                </a:tc>
                <a:extLst>
                  <a:ext uri="{0D108BD9-81ED-4DB2-BD59-A6C34878D82A}">
                    <a16:rowId xmlns:a16="http://schemas.microsoft.com/office/drawing/2014/main" val="2926270622"/>
                  </a:ext>
                </a:extLst>
              </a:tr>
              <a:tr h="370840">
                <a:tc>
                  <a:txBody>
                    <a:bodyPr/>
                    <a:lstStyle/>
                    <a:p>
                      <a:pPr algn="ctr"/>
                      <a:r>
                        <a:rPr kumimoji="1" lang="en-US" altLang="ja-JP" dirty="0"/>
                        <a:t>3</a:t>
                      </a:r>
                      <a:endParaRPr kumimoji="1" lang="ja-JP" altLang="en-US" dirty="0"/>
                    </a:p>
                  </a:txBody>
                  <a:tcPr/>
                </a:tc>
                <a:tc>
                  <a:txBody>
                    <a:bodyPr/>
                    <a:lstStyle/>
                    <a:p>
                      <a:pPr algn="ctr"/>
                      <a:r>
                        <a:rPr kumimoji="1" lang="en-US" altLang="ja-JP" dirty="0"/>
                        <a:t>24</a:t>
                      </a:r>
                      <a:endParaRPr kumimoji="1" lang="ja-JP" altLang="en-US" dirty="0"/>
                    </a:p>
                  </a:txBody>
                  <a:tcPr/>
                </a:tc>
                <a:tc>
                  <a:txBody>
                    <a:bodyPr/>
                    <a:lstStyle/>
                    <a:p>
                      <a:pPr algn="ctr"/>
                      <a:r>
                        <a:rPr kumimoji="1" lang="en-US" altLang="ja-JP" dirty="0"/>
                        <a:t>255</a:t>
                      </a:r>
                      <a:endParaRPr kumimoji="1" lang="ja-JP" altLang="en-US" dirty="0"/>
                    </a:p>
                  </a:txBody>
                  <a:tcPr/>
                </a:tc>
                <a:extLst>
                  <a:ext uri="{0D108BD9-81ED-4DB2-BD59-A6C34878D82A}">
                    <a16:rowId xmlns:a16="http://schemas.microsoft.com/office/drawing/2014/main" val="2528385507"/>
                  </a:ext>
                </a:extLst>
              </a:tr>
              <a:tr h="370840">
                <a:tc>
                  <a:txBody>
                    <a:bodyPr/>
                    <a:lstStyle/>
                    <a:p>
                      <a:pPr algn="ctr"/>
                      <a:r>
                        <a:rPr kumimoji="1" lang="en-US" altLang="ja-JP" dirty="0"/>
                        <a:t>4</a:t>
                      </a:r>
                      <a:endParaRPr kumimoji="1" lang="ja-JP" altLang="en-US" dirty="0"/>
                    </a:p>
                  </a:txBody>
                  <a:tcPr/>
                </a:tc>
                <a:tc>
                  <a:txBody>
                    <a:bodyPr/>
                    <a:lstStyle/>
                    <a:p>
                      <a:pPr algn="ctr"/>
                      <a:r>
                        <a:rPr kumimoji="1" lang="en-US" altLang="ja-JP" dirty="0"/>
                        <a:t>25</a:t>
                      </a:r>
                      <a:endParaRPr kumimoji="1" lang="ja-JP" altLang="en-US" dirty="0"/>
                    </a:p>
                  </a:txBody>
                  <a:tcPr/>
                </a:tc>
                <a:tc>
                  <a:txBody>
                    <a:bodyPr/>
                    <a:lstStyle/>
                    <a:p>
                      <a:pPr algn="ctr"/>
                      <a:r>
                        <a:rPr kumimoji="1" lang="en-US" altLang="ja-JP" dirty="0"/>
                        <a:t>283</a:t>
                      </a:r>
                      <a:endParaRPr kumimoji="1" lang="ja-JP" altLang="en-US" dirty="0"/>
                    </a:p>
                  </a:txBody>
                  <a:tcPr/>
                </a:tc>
                <a:extLst>
                  <a:ext uri="{0D108BD9-81ED-4DB2-BD59-A6C34878D82A}">
                    <a16:rowId xmlns:a16="http://schemas.microsoft.com/office/drawing/2014/main" val="1947767660"/>
                  </a:ext>
                </a:extLst>
              </a:tr>
              <a:tr h="370840">
                <a:tc>
                  <a:txBody>
                    <a:bodyPr/>
                    <a:lstStyle/>
                    <a:p>
                      <a:pPr algn="ctr"/>
                      <a:r>
                        <a:rPr kumimoji="1" lang="en-US" altLang="ja-JP" dirty="0"/>
                        <a:t>5</a:t>
                      </a:r>
                      <a:endParaRPr kumimoji="1" lang="ja-JP" altLang="en-US" dirty="0"/>
                    </a:p>
                  </a:txBody>
                  <a:tcPr/>
                </a:tc>
                <a:tc>
                  <a:txBody>
                    <a:bodyPr/>
                    <a:lstStyle/>
                    <a:p>
                      <a:pPr algn="ctr"/>
                      <a:r>
                        <a:rPr kumimoji="1" lang="en-US" altLang="ja-JP" dirty="0"/>
                        <a:t>60</a:t>
                      </a:r>
                      <a:endParaRPr kumimoji="1" lang="ja-JP" altLang="en-US" dirty="0"/>
                    </a:p>
                  </a:txBody>
                  <a:tcPr/>
                </a:tc>
                <a:tc>
                  <a:txBody>
                    <a:bodyPr/>
                    <a:lstStyle/>
                    <a:p>
                      <a:pPr algn="ctr"/>
                      <a:r>
                        <a:rPr kumimoji="1" lang="en-US" altLang="ja-JP" dirty="0"/>
                        <a:t>3000</a:t>
                      </a:r>
                      <a:endParaRPr kumimoji="1" lang="ja-JP" altLang="en-US" dirty="0"/>
                    </a:p>
                  </a:txBody>
                  <a:tcPr/>
                </a:tc>
                <a:extLst>
                  <a:ext uri="{0D108BD9-81ED-4DB2-BD59-A6C34878D82A}">
                    <a16:rowId xmlns:a16="http://schemas.microsoft.com/office/drawing/2014/main" val="2725888073"/>
                  </a:ext>
                </a:extLst>
              </a:tr>
            </a:tbl>
          </a:graphicData>
        </a:graphic>
      </p:graphicFrame>
      <p:graphicFrame>
        <p:nvGraphicFramePr>
          <p:cNvPr id="13" name="表 12">
            <a:extLst>
              <a:ext uri="{FF2B5EF4-FFF2-40B4-BE49-F238E27FC236}">
                <a16:creationId xmlns:a16="http://schemas.microsoft.com/office/drawing/2014/main" id="{15B82832-199A-EB45-8E58-D8A914570113}"/>
              </a:ext>
            </a:extLst>
          </p:cNvPr>
          <p:cNvGraphicFramePr>
            <a:graphicFrameLocks noGrp="1"/>
          </p:cNvGraphicFramePr>
          <p:nvPr/>
        </p:nvGraphicFramePr>
        <p:xfrm>
          <a:off x="5327202" y="3020996"/>
          <a:ext cx="3641793" cy="2225040"/>
        </p:xfrm>
        <a:graphic>
          <a:graphicData uri="http://schemas.openxmlformats.org/drawingml/2006/table">
            <a:tbl>
              <a:tblPr firstRow="1" bandRow="1">
                <a:tableStyleId>{5940675A-B579-460E-94D1-54222C63F5DA}</a:tableStyleId>
              </a:tblPr>
              <a:tblGrid>
                <a:gridCol w="1213931">
                  <a:extLst>
                    <a:ext uri="{9D8B030D-6E8A-4147-A177-3AD203B41FA5}">
                      <a16:colId xmlns:a16="http://schemas.microsoft.com/office/drawing/2014/main" val="1515653534"/>
                    </a:ext>
                  </a:extLst>
                </a:gridCol>
                <a:gridCol w="1213931">
                  <a:extLst>
                    <a:ext uri="{9D8B030D-6E8A-4147-A177-3AD203B41FA5}">
                      <a16:colId xmlns:a16="http://schemas.microsoft.com/office/drawing/2014/main" val="747795486"/>
                    </a:ext>
                  </a:extLst>
                </a:gridCol>
                <a:gridCol w="1213931">
                  <a:extLst>
                    <a:ext uri="{9D8B030D-6E8A-4147-A177-3AD203B41FA5}">
                      <a16:colId xmlns:a16="http://schemas.microsoft.com/office/drawing/2014/main" val="428319771"/>
                    </a:ext>
                  </a:extLst>
                </a:gridCol>
              </a:tblGrid>
              <a:tr h="370840">
                <a:tc>
                  <a:txBody>
                    <a:bodyPr/>
                    <a:lstStyle/>
                    <a:p>
                      <a:pPr algn="ctr"/>
                      <a:r>
                        <a:rPr kumimoji="1" lang="en-US" altLang="ja-JP" dirty="0"/>
                        <a:t>B</a:t>
                      </a:r>
                      <a:r>
                        <a:rPr kumimoji="1" lang="ja-JP" altLang="en-US" dirty="0"/>
                        <a:t>社</a:t>
                      </a:r>
                    </a:p>
                  </a:txBody>
                  <a:tcPr/>
                </a:tc>
                <a:tc>
                  <a:txBody>
                    <a:bodyPr/>
                    <a:lstStyle/>
                    <a:p>
                      <a:pPr algn="ctr"/>
                      <a:r>
                        <a:rPr kumimoji="1" lang="ja-JP" altLang="en-US" dirty="0"/>
                        <a:t>年齢</a:t>
                      </a:r>
                    </a:p>
                  </a:txBody>
                  <a:tcPr/>
                </a:tc>
                <a:tc>
                  <a:txBody>
                    <a:bodyPr/>
                    <a:lstStyle/>
                    <a:p>
                      <a:pPr algn="ctr"/>
                      <a:r>
                        <a:rPr kumimoji="1" lang="ja-JP" altLang="en-US" dirty="0"/>
                        <a:t>年収</a:t>
                      </a:r>
                    </a:p>
                  </a:txBody>
                  <a:tcPr/>
                </a:tc>
                <a:extLst>
                  <a:ext uri="{0D108BD9-81ED-4DB2-BD59-A6C34878D82A}">
                    <a16:rowId xmlns:a16="http://schemas.microsoft.com/office/drawing/2014/main" val="383975367"/>
                  </a:ext>
                </a:extLst>
              </a:tr>
              <a:tr h="370840">
                <a:tc>
                  <a:txBody>
                    <a:bodyPr/>
                    <a:lstStyle/>
                    <a:p>
                      <a:pPr algn="ctr"/>
                      <a:r>
                        <a:rPr kumimoji="1" lang="en-US" altLang="ja-JP" dirty="0"/>
                        <a:t>1</a:t>
                      </a:r>
                      <a:endParaRPr kumimoji="1" lang="ja-JP" altLang="en-US" dirty="0"/>
                    </a:p>
                  </a:txBody>
                  <a:tcPr/>
                </a:tc>
                <a:tc>
                  <a:txBody>
                    <a:bodyPr/>
                    <a:lstStyle/>
                    <a:p>
                      <a:pPr algn="ctr"/>
                      <a:r>
                        <a:rPr kumimoji="1" lang="en-US" altLang="ja-JP" dirty="0"/>
                        <a:t>20</a:t>
                      </a:r>
                      <a:endParaRPr kumimoji="1" lang="ja-JP" altLang="en-US" dirty="0"/>
                    </a:p>
                  </a:txBody>
                  <a:tcPr/>
                </a:tc>
                <a:tc>
                  <a:txBody>
                    <a:bodyPr/>
                    <a:lstStyle/>
                    <a:p>
                      <a:pPr algn="ctr"/>
                      <a:r>
                        <a:rPr kumimoji="1" lang="en-US" altLang="ja-JP" dirty="0"/>
                        <a:t>300</a:t>
                      </a:r>
                      <a:endParaRPr kumimoji="1" lang="ja-JP" altLang="en-US" dirty="0"/>
                    </a:p>
                  </a:txBody>
                  <a:tcPr/>
                </a:tc>
                <a:extLst>
                  <a:ext uri="{0D108BD9-81ED-4DB2-BD59-A6C34878D82A}">
                    <a16:rowId xmlns:a16="http://schemas.microsoft.com/office/drawing/2014/main" val="3551542734"/>
                  </a:ext>
                </a:extLst>
              </a:tr>
              <a:tr h="370840">
                <a:tc>
                  <a:txBody>
                    <a:bodyPr/>
                    <a:lstStyle/>
                    <a:p>
                      <a:pPr algn="ctr"/>
                      <a:r>
                        <a:rPr kumimoji="1" lang="en-US" altLang="ja-JP" dirty="0"/>
                        <a:t>2</a:t>
                      </a:r>
                      <a:endParaRPr kumimoji="1" lang="ja-JP" altLang="en-US" dirty="0"/>
                    </a:p>
                  </a:txBody>
                  <a:tcPr/>
                </a:tc>
                <a:tc>
                  <a:txBody>
                    <a:bodyPr/>
                    <a:lstStyle/>
                    <a:p>
                      <a:pPr algn="ctr"/>
                      <a:r>
                        <a:rPr kumimoji="1" lang="en-US" altLang="ja-JP" dirty="0"/>
                        <a:t>23</a:t>
                      </a:r>
                      <a:endParaRPr kumimoji="1" lang="ja-JP" altLang="en-US" dirty="0"/>
                    </a:p>
                  </a:txBody>
                  <a:tcPr/>
                </a:tc>
                <a:tc>
                  <a:txBody>
                    <a:bodyPr/>
                    <a:lstStyle/>
                    <a:p>
                      <a:pPr algn="ctr"/>
                      <a:r>
                        <a:rPr kumimoji="1" lang="en-US" altLang="ja-JP" dirty="0"/>
                        <a:t>400</a:t>
                      </a:r>
                      <a:endParaRPr kumimoji="1" lang="ja-JP" altLang="en-US" dirty="0"/>
                    </a:p>
                  </a:txBody>
                  <a:tcPr/>
                </a:tc>
                <a:extLst>
                  <a:ext uri="{0D108BD9-81ED-4DB2-BD59-A6C34878D82A}">
                    <a16:rowId xmlns:a16="http://schemas.microsoft.com/office/drawing/2014/main" val="2926270622"/>
                  </a:ext>
                </a:extLst>
              </a:tr>
              <a:tr h="370840">
                <a:tc>
                  <a:txBody>
                    <a:bodyPr/>
                    <a:lstStyle/>
                    <a:p>
                      <a:pPr algn="ctr"/>
                      <a:r>
                        <a:rPr kumimoji="1" lang="en-US" altLang="ja-JP" dirty="0"/>
                        <a:t>3</a:t>
                      </a:r>
                      <a:endParaRPr kumimoji="1" lang="ja-JP" altLang="en-US" dirty="0"/>
                    </a:p>
                  </a:txBody>
                  <a:tcPr/>
                </a:tc>
                <a:tc>
                  <a:txBody>
                    <a:bodyPr/>
                    <a:lstStyle/>
                    <a:p>
                      <a:pPr algn="ctr"/>
                      <a:r>
                        <a:rPr kumimoji="1" lang="en-US" altLang="ja-JP" dirty="0"/>
                        <a:t>26</a:t>
                      </a:r>
                      <a:endParaRPr kumimoji="1" lang="ja-JP" altLang="en-US" dirty="0"/>
                    </a:p>
                  </a:txBody>
                  <a:tcPr/>
                </a:tc>
                <a:tc>
                  <a:txBody>
                    <a:bodyPr/>
                    <a:lstStyle/>
                    <a:p>
                      <a:pPr algn="ctr"/>
                      <a:r>
                        <a:rPr kumimoji="1" lang="en-US" altLang="ja-JP" dirty="0"/>
                        <a:t>600</a:t>
                      </a:r>
                      <a:endParaRPr kumimoji="1" lang="ja-JP" altLang="en-US" dirty="0"/>
                    </a:p>
                  </a:txBody>
                  <a:tcPr/>
                </a:tc>
                <a:extLst>
                  <a:ext uri="{0D108BD9-81ED-4DB2-BD59-A6C34878D82A}">
                    <a16:rowId xmlns:a16="http://schemas.microsoft.com/office/drawing/2014/main" val="2528385507"/>
                  </a:ext>
                </a:extLst>
              </a:tr>
              <a:tr h="370840">
                <a:tc>
                  <a:txBody>
                    <a:bodyPr/>
                    <a:lstStyle/>
                    <a:p>
                      <a:pPr algn="ctr"/>
                      <a:r>
                        <a:rPr kumimoji="1" lang="en-US" altLang="ja-JP" dirty="0"/>
                        <a:t>4</a:t>
                      </a:r>
                      <a:endParaRPr kumimoji="1" lang="ja-JP" altLang="en-US" dirty="0"/>
                    </a:p>
                  </a:txBody>
                  <a:tcPr/>
                </a:tc>
                <a:tc>
                  <a:txBody>
                    <a:bodyPr/>
                    <a:lstStyle/>
                    <a:p>
                      <a:pPr algn="ctr"/>
                      <a:r>
                        <a:rPr kumimoji="1" lang="en-US" altLang="ja-JP" dirty="0"/>
                        <a:t>40</a:t>
                      </a:r>
                      <a:endParaRPr kumimoji="1" lang="ja-JP" altLang="en-US" dirty="0"/>
                    </a:p>
                  </a:txBody>
                  <a:tcPr/>
                </a:tc>
                <a:tc>
                  <a:txBody>
                    <a:bodyPr/>
                    <a:lstStyle/>
                    <a:p>
                      <a:pPr algn="ctr"/>
                      <a:r>
                        <a:rPr kumimoji="1" lang="en-US" altLang="ja-JP" dirty="0"/>
                        <a:t>800</a:t>
                      </a:r>
                      <a:endParaRPr kumimoji="1" lang="ja-JP" altLang="en-US" dirty="0"/>
                    </a:p>
                  </a:txBody>
                  <a:tcPr/>
                </a:tc>
                <a:extLst>
                  <a:ext uri="{0D108BD9-81ED-4DB2-BD59-A6C34878D82A}">
                    <a16:rowId xmlns:a16="http://schemas.microsoft.com/office/drawing/2014/main" val="1947767660"/>
                  </a:ext>
                </a:extLst>
              </a:tr>
              <a:tr h="370840">
                <a:tc>
                  <a:txBody>
                    <a:bodyPr/>
                    <a:lstStyle/>
                    <a:p>
                      <a:pPr algn="ctr"/>
                      <a:r>
                        <a:rPr kumimoji="1" lang="en-US" altLang="ja-JP" dirty="0"/>
                        <a:t>5</a:t>
                      </a:r>
                      <a:endParaRPr kumimoji="1" lang="ja-JP" altLang="en-US" dirty="0"/>
                    </a:p>
                  </a:txBody>
                  <a:tcPr/>
                </a:tc>
                <a:tc>
                  <a:txBody>
                    <a:bodyPr/>
                    <a:lstStyle/>
                    <a:p>
                      <a:pPr algn="ctr"/>
                      <a:r>
                        <a:rPr kumimoji="1" lang="en-US" altLang="ja-JP" dirty="0"/>
                        <a:t>50</a:t>
                      </a:r>
                      <a:endParaRPr kumimoji="1" lang="ja-JP" altLang="en-US" dirty="0"/>
                    </a:p>
                  </a:txBody>
                  <a:tcPr/>
                </a:tc>
                <a:tc>
                  <a:txBody>
                    <a:bodyPr/>
                    <a:lstStyle/>
                    <a:p>
                      <a:pPr algn="ctr"/>
                      <a:r>
                        <a:rPr kumimoji="1" lang="en-US" altLang="ja-JP" dirty="0"/>
                        <a:t>1000</a:t>
                      </a:r>
                      <a:endParaRPr kumimoji="1" lang="ja-JP" altLang="en-US" dirty="0"/>
                    </a:p>
                  </a:txBody>
                  <a:tcPr/>
                </a:tc>
                <a:extLst>
                  <a:ext uri="{0D108BD9-81ED-4DB2-BD59-A6C34878D82A}">
                    <a16:rowId xmlns:a16="http://schemas.microsoft.com/office/drawing/2014/main" val="2725888073"/>
                  </a:ext>
                </a:extLst>
              </a:tr>
            </a:tbl>
          </a:graphicData>
        </a:graphic>
      </p:graphicFrame>
      <p:graphicFrame>
        <p:nvGraphicFramePr>
          <p:cNvPr id="14" name="表 13">
            <a:extLst>
              <a:ext uri="{FF2B5EF4-FFF2-40B4-BE49-F238E27FC236}">
                <a16:creationId xmlns:a16="http://schemas.microsoft.com/office/drawing/2014/main" id="{36C82D0F-5AB7-1E44-A03D-6196F0DECE2F}"/>
              </a:ext>
            </a:extLst>
          </p:cNvPr>
          <p:cNvGraphicFramePr>
            <a:graphicFrameLocks noGrp="1"/>
          </p:cNvGraphicFramePr>
          <p:nvPr/>
        </p:nvGraphicFramePr>
        <p:xfrm>
          <a:off x="711545" y="5616876"/>
          <a:ext cx="3641793" cy="370840"/>
        </p:xfrm>
        <a:graphic>
          <a:graphicData uri="http://schemas.openxmlformats.org/drawingml/2006/table">
            <a:tbl>
              <a:tblPr firstRow="1" bandRow="1">
                <a:tableStyleId>{5940675A-B579-460E-94D1-54222C63F5DA}</a:tableStyleId>
              </a:tblPr>
              <a:tblGrid>
                <a:gridCol w="1213931">
                  <a:extLst>
                    <a:ext uri="{9D8B030D-6E8A-4147-A177-3AD203B41FA5}">
                      <a16:colId xmlns:a16="http://schemas.microsoft.com/office/drawing/2014/main" val="3706993962"/>
                    </a:ext>
                  </a:extLst>
                </a:gridCol>
                <a:gridCol w="1213931">
                  <a:extLst>
                    <a:ext uri="{9D8B030D-6E8A-4147-A177-3AD203B41FA5}">
                      <a16:colId xmlns:a16="http://schemas.microsoft.com/office/drawing/2014/main" val="3889403388"/>
                    </a:ext>
                  </a:extLst>
                </a:gridCol>
                <a:gridCol w="1213931">
                  <a:extLst>
                    <a:ext uri="{9D8B030D-6E8A-4147-A177-3AD203B41FA5}">
                      <a16:colId xmlns:a16="http://schemas.microsoft.com/office/drawing/2014/main" val="155417715"/>
                    </a:ext>
                  </a:extLst>
                </a:gridCol>
              </a:tblGrid>
              <a:tr h="370840">
                <a:tc>
                  <a:txBody>
                    <a:bodyPr/>
                    <a:lstStyle/>
                    <a:p>
                      <a:pPr algn="ctr"/>
                      <a:r>
                        <a:rPr kumimoji="1" lang="ja-JP" altLang="en-US" dirty="0"/>
                        <a:t>平均</a:t>
                      </a:r>
                    </a:p>
                  </a:txBody>
                  <a:tcPr/>
                </a:tc>
                <a:tc>
                  <a:txBody>
                    <a:bodyPr/>
                    <a:lstStyle/>
                    <a:p>
                      <a:pPr algn="ctr"/>
                      <a:r>
                        <a:rPr kumimoji="1" lang="en-US" altLang="ja-JP" dirty="0"/>
                        <a:t>30.8</a:t>
                      </a:r>
                      <a:endParaRPr kumimoji="1" lang="ja-JP" altLang="en-US" dirty="0"/>
                    </a:p>
                  </a:txBody>
                  <a:tcPr/>
                </a:tc>
                <a:tc>
                  <a:txBody>
                    <a:bodyPr/>
                    <a:lstStyle/>
                    <a:p>
                      <a:pPr algn="ctr"/>
                      <a:r>
                        <a:rPr kumimoji="1" lang="en-US" altLang="ja-JP" dirty="0"/>
                        <a:t>800</a:t>
                      </a:r>
                      <a:endParaRPr kumimoji="1" lang="ja-JP" altLang="en-US" dirty="0"/>
                    </a:p>
                  </a:txBody>
                  <a:tcPr/>
                </a:tc>
                <a:extLst>
                  <a:ext uri="{0D108BD9-81ED-4DB2-BD59-A6C34878D82A}">
                    <a16:rowId xmlns:a16="http://schemas.microsoft.com/office/drawing/2014/main" val="3959271817"/>
                  </a:ext>
                </a:extLst>
              </a:tr>
            </a:tbl>
          </a:graphicData>
        </a:graphic>
      </p:graphicFrame>
      <p:graphicFrame>
        <p:nvGraphicFramePr>
          <p:cNvPr id="15" name="表 14">
            <a:extLst>
              <a:ext uri="{FF2B5EF4-FFF2-40B4-BE49-F238E27FC236}">
                <a16:creationId xmlns:a16="http://schemas.microsoft.com/office/drawing/2014/main" id="{3C64D8CE-358A-C548-BEA3-0F794791365A}"/>
              </a:ext>
            </a:extLst>
          </p:cNvPr>
          <p:cNvGraphicFramePr>
            <a:graphicFrameLocks noGrp="1"/>
          </p:cNvGraphicFramePr>
          <p:nvPr/>
        </p:nvGraphicFramePr>
        <p:xfrm>
          <a:off x="5327201" y="5635562"/>
          <a:ext cx="3641793" cy="370840"/>
        </p:xfrm>
        <a:graphic>
          <a:graphicData uri="http://schemas.openxmlformats.org/drawingml/2006/table">
            <a:tbl>
              <a:tblPr firstRow="1" bandRow="1">
                <a:tableStyleId>{5940675A-B579-460E-94D1-54222C63F5DA}</a:tableStyleId>
              </a:tblPr>
              <a:tblGrid>
                <a:gridCol w="1213931">
                  <a:extLst>
                    <a:ext uri="{9D8B030D-6E8A-4147-A177-3AD203B41FA5}">
                      <a16:colId xmlns:a16="http://schemas.microsoft.com/office/drawing/2014/main" val="1167653547"/>
                    </a:ext>
                  </a:extLst>
                </a:gridCol>
                <a:gridCol w="1213931">
                  <a:extLst>
                    <a:ext uri="{9D8B030D-6E8A-4147-A177-3AD203B41FA5}">
                      <a16:colId xmlns:a16="http://schemas.microsoft.com/office/drawing/2014/main" val="1633722535"/>
                    </a:ext>
                  </a:extLst>
                </a:gridCol>
                <a:gridCol w="1213931">
                  <a:extLst>
                    <a:ext uri="{9D8B030D-6E8A-4147-A177-3AD203B41FA5}">
                      <a16:colId xmlns:a16="http://schemas.microsoft.com/office/drawing/2014/main" val="3133390437"/>
                    </a:ext>
                  </a:extLst>
                </a:gridCol>
              </a:tblGrid>
              <a:tr h="370840">
                <a:tc>
                  <a:txBody>
                    <a:bodyPr/>
                    <a:lstStyle/>
                    <a:p>
                      <a:pPr algn="ctr"/>
                      <a:r>
                        <a:rPr kumimoji="1" lang="ja-JP" altLang="en-US" dirty="0"/>
                        <a:t>平均</a:t>
                      </a:r>
                    </a:p>
                  </a:txBody>
                  <a:tcPr/>
                </a:tc>
                <a:tc>
                  <a:txBody>
                    <a:bodyPr/>
                    <a:lstStyle/>
                    <a:p>
                      <a:pPr algn="ctr"/>
                      <a:r>
                        <a:rPr kumimoji="1" lang="en-US" altLang="ja-JP" dirty="0"/>
                        <a:t>31.8</a:t>
                      </a:r>
                      <a:endParaRPr kumimoji="1" lang="ja-JP" altLang="en-US" dirty="0"/>
                    </a:p>
                  </a:txBody>
                  <a:tcPr/>
                </a:tc>
                <a:tc>
                  <a:txBody>
                    <a:bodyPr/>
                    <a:lstStyle/>
                    <a:p>
                      <a:pPr algn="ctr"/>
                      <a:r>
                        <a:rPr kumimoji="1" lang="en-US" altLang="ja-JP" dirty="0"/>
                        <a:t>620</a:t>
                      </a:r>
                      <a:endParaRPr kumimoji="1" lang="ja-JP" altLang="en-US" dirty="0"/>
                    </a:p>
                  </a:txBody>
                  <a:tcPr/>
                </a:tc>
                <a:extLst>
                  <a:ext uri="{0D108BD9-81ED-4DB2-BD59-A6C34878D82A}">
                    <a16:rowId xmlns:a16="http://schemas.microsoft.com/office/drawing/2014/main" val="3242629986"/>
                  </a:ext>
                </a:extLst>
              </a:tr>
            </a:tbl>
          </a:graphicData>
        </a:graphic>
      </p:graphicFrame>
    </p:spTree>
    <p:extLst>
      <p:ext uri="{BB962C8B-B14F-4D97-AF65-F5344CB8AC3E}">
        <p14:creationId xmlns:p14="http://schemas.microsoft.com/office/powerpoint/2010/main" val="32315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3857D-134B-404C-A66E-A22C9715E174}"/>
              </a:ext>
            </a:extLst>
          </p:cNvPr>
          <p:cNvSpPr>
            <a:spLocks noGrp="1"/>
          </p:cNvSpPr>
          <p:nvPr>
            <p:ph type="title"/>
          </p:nvPr>
        </p:nvSpPr>
        <p:spPr/>
        <p:txBody>
          <a:bodyPr/>
          <a:lstStyle/>
          <a:p>
            <a:r>
              <a:rPr lang="ja-JP" altLang="en-US" b="1"/>
              <a:t>可視化して比較</a:t>
            </a:r>
            <a:endParaRPr kumimoji="1" lang="ja-JP" altLang="en-US" dirty="0"/>
          </a:p>
        </p:txBody>
      </p:sp>
      <p:pic>
        <p:nvPicPr>
          <p:cNvPr id="5" name="図 4">
            <a:extLst>
              <a:ext uri="{FF2B5EF4-FFF2-40B4-BE49-F238E27FC236}">
                <a16:creationId xmlns:a16="http://schemas.microsoft.com/office/drawing/2014/main" id="{ABD2A0AD-C08C-9945-9148-314A748AFCA9}"/>
              </a:ext>
            </a:extLst>
          </p:cNvPr>
          <p:cNvPicPr>
            <a:picLocks noChangeAspect="1"/>
          </p:cNvPicPr>
          <p:nvPr/>
        </p:nvPicPr>
        <p:blipFill>
          <a:blip r:embed="rId3"/>
          <a:stretch>
            <a:fillRect/>
          </a:stretch>
        </p:blipFill>
        <p:spPr>
          <a:xfrm>
            <a:off x="287338" y="1508472"/>
            <a:ext cx="4584700" cy="4375493"/>
          </a:xfrm>
          <a:prstGeom prst="rect">
            <a:avLst/>
          </a:prstGeom>
        </p:spPr>
      </p:pic>
      <p:pic>
        <p:nvPicPr>
          <p:cNvPr id="6" name="図 5">
            <a:extLst>
              <a:ext uri="{FF2B5EF4-FFF2-40B4-BE49-F238E27FC236}">
                <a16:creationId xmlns:a16="http://schemas.microsoft.com/office/drawing/2014/main" id="{374EA105-84D3-C248-9A0A-A446583327C7}"/>
              </a:ext>
            </a:extLst>
          </p:cNvPr>
          <p:cNvPicPr>
            <a:picLocks noChangeAspect="1"/>
          </p:cNvPicPr>
          <p:nvPr/>
        </p:nvPicPr>
        <p:blipFill>
          <a:blip r:embed="rId4"/>
          <a:stretch>
            <a:fillRect/>
          </a:stretch>
        </p:blipFill>
        <p:spPr>
          <a:xfrm>
            <a:off x="5076826" y="1508472"/>
            <a:ext cx="4533900" cy="4375493"/>
          </a:xfrm>
          <a:prstGeom prst="rect">
            <a:avLst/>
          </a:prstGeom>
        </p:spPr>
      </p:pic>
      <p:sp>
        <p:nvSpPr>
          <p:cNvPr id="3" name="テキスト ボックス 2">
            <a:extLst>
              <a:ext uri="{FF2B5EF4-FFF2-40B4-BE49-F238E27FC236}">
                <a16:creationId xmlns:a16="http://schemas.microsoft.com/office/drawing/2014/main" id="{6911CDB8-F7D0-CF45-B5A5-3A5119F53583}"/>
              </a:ext>
            </a:extLst>
          </p:cNvPr>
          <p:cNvSpPr txBox="1"/>
          <p:nvPr/>
        </p:nvSpPr>
        <p:spPr>
          <a:xfrm>
            <a:off x="2162587" y="1689651"/>
            <a:ext cx="873957" cy="584775"/>
          </a:xfrm>
          <a:prstGeom prst="rect">
            <a:avLst/>
          </a:prstGeom>
          <a:solidFill>
            <a:schemeClr val="bg1"/>
          </a:solidFill>
        </p:spPr>
        <p:txBody>
          <a:bodyPr wrap="none" rtlCol="0">
            <a:spAutoFit/>
          </a:bodyPr>
          <a:lstStyle/>
          <a:p>
            <a:r>
              <a:rPr kumimoji="1" lang="en-US" altLang="ja-JP" sz="3200" dirty="0">
                <a:latin typeface="メイリオ" panose="020B0604030504040204" pitchFamily="50" charset="-128"/>
                <a:ea typeface="メイリオ" panose="020B0604030504040204" pitchFamily="50" charset="-128"/>
              </a:rPr>
              <a:t>A</a:t>
            </a:r>
            <a:r>
              <a:rPr kumimoji="1" lang="ja-JP" altLang="en-US" sz="3200" dirty="0">
                <a:latin typeface="メイリオ" panose="020B0604030504040204" pitchFamily="50" charset="-128"/>
                <a:ea typeface="メイリオ" panose="020B0604030504040204" pitchFamily="50" charset="-128"/>
              </a:rPr>
              <a:t>社</a:t>
            </a:r>
          </a:p>
        </p:txBody>
      </p:sp>
      <p:sp>
        <p:nvSpPr>
          <p:cNvPr id="7" name="テキスト ボックス 6">
            <a:extLst>
              <a:ext uri="{FF2B5EF4-FFF2-40B4-BE49-F238E27FC236}">
                <a16:creationId xmlns:a16="http://schemas.microsoft.com/office/drawing/2014/main" id="{B13C6269-172C-E840-8F36-6C0BFD3B82CE}"/>
              </a:ext>
            </a:extLst>
          </p:cNvPr>
          <p:cNvSpPr txBox="1"/>
          <p:nvPr/>
        </p:nvSpPr>
        <p:spPr>
          <a:xfrm>
            <a:off x="7065891" y="1640597"/>
            <a:ext cx="870751" cy="584775"/>
          </a:xfrm>
          <a:prstGeom prst="rect">
            <a:avLst/>
          </a:prstGeom>
          <a:solidFill>
            <a:schemeClr val="bg1"/>
          </a:solidFill>
        </p:spPr>
        <p:txBody>
          <a:bodyPr wrap="none" rtlCol="0">
            <a:spAutoFit/>
          </a:bodyPr>
          <a:lstStyle/>
          <a:p>
            <a:r>
              <a:rPr lang="en-US" altLang="ja-JP" sz="3200" dirty="0">
                <a:latin typeface="メイリオ" panose="020B0604030504040204" pitchFamily="50" charset="-128"/>
                <a:ea typeface="メイリオ" panose="020B0604030504040204" pitchFamily="50" charset="-128"/>
              </a:rPr>
              <a:t>B</a:t>
            </a:r>
            <a:r>
              <a:rPr kumimoji="1" lang="ja-JP" altLang="en-US" sz="3200" dirty="0">
                <a:latin typeface="メイリオ" panose="020B0604030504040204" pitchFamily="50" charset="-128"/>
                <a:ea typeface="メイリオ" panose="020B0604030504040204" pitchFamily="50" charset="-128"/>
              </a:rPr>
              <a:t>社</a:t>
            </a:r>
          </a:p>
        </p:txBody>
      </p:sp>
    </p:spTree>
    <p:extLst>
      <p:ext uri="{BB962C8B-B14F-4D97-AF65-F5344CB8AC3E}">
        <p14:creationId xmlns:p14="http://schemas.microsoft.com/office/powerpoint/2010/main" val="7491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a:t>科学するとは？</a:t>
            </a:r>
            <a:endParaRPr kumimoji="1" lang="ja-JP" altLang="en-US" b="1" dirty="0"/>
          </a:p>
        </p:txBody>
      </p:sp>
      <p:grpSp>
        <p:nvGrpSpPr>
          <p:cNvPr id="8" name="図形グループ 7"/>
          <p:cNvGrpSpPr/>
          <p:nvPr/>
        </p:nvGrpSpPr>
        <p:grpSpPr>
          <a:xfrm>
            <a:off x="1729189" y="2624369"/>
            <a:ext cx="877163" cy="586502"/>
            <a:chOff x="1052132" y="2594610"/>
            <a:chExt cx="877163" cy="586502"/>
          </a:xfrm>
        </p:grpSpPr>
        <p:sp>
          <p:nvSpPr>
            <p:cNvPr id="6" name="円/楕円 5"/>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生物学</a:t>
              </a:r>
            </a:p>
          </p:txBody>
        </p:sp>
      </p:grpSp>
      <p:grpSp>
        <p:nvGrpSpPr>
          <p:cNvPr id="12" name="図形グループ 11"/>
          <p:cNvGrpSpPr/>
          <p:nvPr/>
        </p:nvGrpSpPr>
        <p:grpSpPr>
          <a:xfrm>
            <a:off x="2968135" y="3181956"/>
            <a:ext cx="646331" cy="833975"/>
            <a:chOff x="1232470" y="2594610"/>
            <a:chExt cx="646331" cy="833975"/>
          </a:xfrm>
        </p:grpSpPr>
        <p:sp>
          <p:nvSpPr>
            <p:cNvPr id="13" name="円/楕円 1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232470" y="2782254"/>
              <a:ext cx="646331"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数学</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grpSp>
      <p:grpSp>
        <p:nvGrpSpPr>
          <p:cNvPr id="21" name="図形グループ 20"/>
          <p:cNvGrpSpPr/>
          <p:nvPr/>
        </p:nvGrpSpPr>
        <p:grpSpPr>
          <a:xfrm>
            <a:off x="6085273" y="2594108"/>
            <a:ext cx="877163" cy="586502"/>
            <a:chOff x="1052132" y="2594610"/>
            <a:chExt cx="877163" cy="586502"/>
          </a:xfrm>
        </p:grpSpPr>
        <p:sp>
          <p:nvSpPr>
            <p:cNvPr id="22" name="円/楕円 21"/>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政治学</a:t>
              </a:r>
              <a:endParaRPr kumimoji="1" lang="ja-JP" altLang="en-US" dirty="0">
                <a:latin typeface="メイリオ" panose="020B0604030504040204" pitchFamily="50" charset="-128"/>
                <a:ea typeface="メイリオ" panose="020B0604030504040204" pitchFamily="50" charset="-128"/>
              </a:endParaRPr>
            </a:p>
          </p:txBody>
        </p:sp>
      </p:grpSp>
      <p:sp>
        <p:nvSpPr>
          <p:cNvPr id="27" name="円/楕円 26"/>
          <p:cNvSpPr/>
          <p:nvPr/>
        </p:nvSpPr>
        <p:spPr>
          <a:xfrm>
            <a:off x="558151" y="2076657"/>
            <a:ext cx="4578747" cy="3797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4695341" y="1614992"/>
            <a:ext cx="244329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人文・社会</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科学</a:t>
            </a:r>
          </a:p>
        </p:txBody>
      </p:sp>
      <p:sp>
        <p:nvSpPr>
          <p:cNvPr id="37" name="テキスト ボックス 36"/>
          <p:cNvSpPr txBox="1"/>
          <p:nvPr/>
        </p:nvSpPr>
        <p:spPr>
          <a:xfrm>
            <a:off x="1436305" y="1627541"/>
            <a:ext cx="151996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自然</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科学</a:t>
            </a:r>
          </a:p>
        </p:txBody>
      </p:sp>
      <p:sp>
        <p:nvSpPr>
          <p:cNvPr id="58" name="円/楕円 57"/>
          <p:cNvSpPr/>
          <p:nvPr/>
        </p:nvSpPr>
        <p:spPr>
          <a:xfrm>
            <a:off x="3867983" y="2089206"/>
            <a:ext cx="4795147" cy="3859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図形グループ 27"/>
          <p:cNvGrpSpPr/>
          <p:nvPr/>
        </p:nvGrpSpPr>
        <p:grpSpPr>
          <a:xfrm>
            <a:off x="545137" y="2987309"/>
            <a:ext cx="7557499" cy="2800469"/>
            <a:chOff x="93875" y="3367319"/>
            <a:chExt cx="7557499" cy="2800469"/>
          </a:xfrm>
        </p:grpSpPr>
        <p:grpSp>
          <p:nvGrpSpPr>
            <p:cNvPr id="9" name="図形グループ 8"/>
            <p:cNvGrpSpPr/>
            <p:nvPr/>
          </p:nvGrpSpPr>
          <p:grpSpPr>
            <a:xfrm>
              <a:off x="5531486" y="4252423"/>
              <a:ext cx="877163" cy="586502"/>
              <a:chOff x="1052132" y="2594610"/>
              <a:chExt cx="877163" cy="586502"/>
            </a:xfrm>
          </p:grpSpPr>
          <p:sp>
            <p:nvSpPr>
              <p:cNvPr id="10" name="円/楕円 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歴史学</a:t>
                </a:r>
                <a:endParaRPr kumimoji="1" lang="ja-JP" altLang="en-US" dirty="0">
                  <a:latin typeface="メイリオ" panose="020B0604030504040204" pitchFamily="50" charset="-128"/>
                  <a:ea typeface="メイリオ" panose="020B0604030504040204" pitchFamily="50" charset="-128"/>
                </a:endParaRPr>
              </a:p>
            </p:txBody>
          </p:sp>
        </p:grpSp>
        <p:grpSp>
          <p:nvGrpSpPr>
            <p:cNvPr id="18" name="図形グループ 17"/>
            <p:cNvGrpSpPr/>
            <p:nvPr/>
          </p:nvGrpSpPr>
          <p:grpSpPr>
            <a:xfrm>
              <a:off x="1276350" y="5581286"/>
              <a:ext cx="877163" cy="586502"/>
              <a:chOff x="1052132" y="2594610"/>
              <a:chExt cx="877163" cy="586502"/>
            </a:xfrm>
          </p:grpSpPr>
          <p:sp>
            <p:nvSpPr>
              <p:cNvPr id="19" name="円/楕円 18"/>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052132" y="2811780"/>
                <a:ext cx="87716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海洋学</a:t>
                </a:r>
              </a:p>
            </p:txBody>
          </p:sp>
        </p:grpSp>
        <p:grpSp>
          <p:nvGrpSpPr>
            <p:cNvPr id="24" name="図形グループ 23"/>
            <p:cNvGrpSpPr/>
            <p:nvPr/>
          </p:nvGrpSpPr>
          <p:grpSpPr>
            <a:xfrm>
              <a:off x="519633" y="4552223"/>
              <a:ext cx="646331" cy="586502"/>
              <a:chOff x="1052132" y="2594610"/>
              <a:chExt cx="646331" cy="586502"/>
            </a:xfrm>
          </p:grpSpPr>
          <p:sp>
            <p:nvSpPr>
              <p:cNvPr id="25" name="円/楕円 24"/>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物理</a:t>
                </a:r>
                <a:endParaRPr kumimoji="1" lang="ja-JP" altLang="en-US" dirty="0">
                  <a:latin typeface="メイリオ" panose="020B0604030504040204" pitchFamily="50" charset="-128"/>
                  <a:ea typeface="メイリオ" panose="020B0604030504040204" pitchFamily="50" charset="-128"/>
                </a:endParaRPr>
              </a:p>
            </p:txBody>
          </p:sp>
        </p:grpSp>
        <p:grpSp>
          <p:nvGrpSpPr>
            <p:cNvPr id="33" name="図形グループ 32"/>
            <p:cNvGrpSpPr/>
            <p:nvPr/>
          </p:nvGrpSpPr>
          <p:grpSpPr>
            <a:xfrm>
              <a:off x="2062489" y="4614499"/>
              <a:ext cx="646331" cy="586502"/>
              <a:chOff x="1052132" y="2594610"/>
              <a:chExt cx="646331" cy="586502"/>
            </a:xfrm>
          </p:grpSpPr>
          <p:sp>
            <p:nvSpPr>
              <p:cNvPr id="34" name="円/楕円 33"/>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化学</a:t>
                </a:r>
                <a:endParaRPr kumimoji="1" lang="ja-JP" altLang="en-US" dirty="0">
                  <a:latin typeface="メイリオ" panose="020B0604030504040204" pitchFamily="50" charset="-128"/>
                  <a:ea typeface="メイリオ" panose="020B0604030504040204" pitchFamily="50" charset="-128"/>
                </a:endParaRPr>
              </a:p>
            </p:txBody>
          </p:sp>
        </p:grpSp>
        <p:grpSp>
          <p:nvGrpSpPr>
            <p:cNvPr id="40" name="図形グループ 39"/>
            <p:cNvGrpSpPr/>
            <p:nvPr/>
          </p:nvGrpSpPr>
          <p:grpSpPr>
            <a:xfrm>
              <a:off x="1392628" y="3936558"/>
              <a:ext cx="877163" cy="586502"/>
              <a:chOff x="1052132" y="2594610"/>
              <a:chExt cx="877163" cy="586502"/>
            </a:xfrm>
          </p:grpSpPr>
          <p:sp>
            <p:nvSpPr>
              <p:cNvPr id="41" name="円/楕円 40"/>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経済学</a:t>
                </a:r>
                <a:endParaRPr kumimoji="1" lang="ja-JP" altLang="en-US"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93875" y="3667100"/>
              <a:ext cx="877163" cy="586502"/>
              <a:chOff x="1052132" y="2594610"/>
              <a:chExt cx="877163" cy="586502"/>
            </a:xfrm>
          </p:grpSpPr>
          <p:sp>
            <p:nvSpPr>
              <p:cNvPr id="44" name="円/楕円 43"/>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天文学</a:t>
                </a:r>
                <a:endParaRPr kumimoji="1" lang="ja-JP" altLang="en-US" dirty="0">
                  <a:latin typeface="メイリオ" panose="020B0604030504040204" pitchFamily="50" charset="-128"/>
                  <a:ea typeface="メイリオ" panose="020B0604030504040204" pitchFamily="50" charset="-128"/>
                </a:endParaRPr>
              </a:p>
            </p:txBody>
          </p:sp>
        </p:grpSp>
        <p:grpSp>
          <p:nvGrpSpPr>
            <p:cNvPr id="46" name="図形グループ 45"/>
            <p:cNvGrpSpPr/>
            <p:nvPr/>
          </p:nvGrpSpPr>
          <p:grpSpPr>
            <a:xfrm>
              <a:off x="4591711" y="3367319"/>
              <a:ext cx="877163" cy="586502"/>
              <a:chOff x="1052132" y="2594610"/>
              <a:chExt cx="877163" cy="586502"/>
            </a:xfrm>
          </p:grpSpPr>
          <p:sp>
            <p:nvSpPr>
              <p:cNvPr id="47" name="円/楕円 46"/>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心理学</a:t>
                </a:r>
              </a:p>
            </p:txBody>
          </p:sp>
        </p:grpSp>
        <p:grpSp>
          <p:nvGrpSpPr>
            <p:cNvPr id="49" name="図形グループ 48"/>
            <p:cNvGrpSpPr/>
            <p:nvPr/>
          </p:nvGrpSpPr>
          <p:grpSpPr>
            <a:xfrm>
              <a:off x="5634011" y="5360035"/>
              <a:ext cx="877163" cy="586502"/>
              <a:chOff x="1052132" y="2594610"/>
              <a:chExt cx="877163" cy="586502"/>
            </a:xfrm>
          </p:grpSpPr>
          <p:sp>
            <p:nvSpPr>
              <p:cNvPr id="50" name="円/楕円 4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考古学</a:t>
                </a:r>
              </a:p>
            </p:txBody>
          </p:sp>
        </p:grpSp>
        <p:grpSp>
          <p:nvGrpSpPr>
            <p:cNvPr id="52" name="図形グループ 51"/>
            <p:cNvGrpSpPr/>
            <p:nvPr/>
          </p:nvGrpSpPr>
          <p:grpSpPr>
            <a:xfrm>
              <a:off x="6541649" y="3943166"/>
              <a:ext cx="646331" cy="586502"/>
              <a:chOff x="1052132" y="2594610"/>
              <a:chExt cx="646331" cy="586502"/>
            </a:xfrm>
          </p:grpSpPr>
          <p:sp>
            <p:nvSpPr>
              <p:cNvPr id="53" name="円/楕円 5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052132" y="2811780"/>
                <a:ext cx="646331" cy="369332"/>
              </a:xfrm>
              <a:prstGeom prst="rect">
                <a:avLst/>
              </a:prstGeom>
              <a:noFill/>
            </p:spPr>
            <p:txBody>
              <a:bodyPr wrap="none" rtlCol="0">
                <a:spAutoFit/>
              </a:bodyPr>
              <a:lstStyle/>
              <a:p>
                <a:r>
                  <a:rPr lang="ja-JP" altLang="en-US" dirty="0">
                    <a:latin typeface="Meiryo" charset="-128"/>
                    <a:ea typeface="Meiryo" charset="-128"/>
                    <a:cs typeface="Meiryo" charset="-128"/>
                  </a:rPr>
                  <a:t>文学</a:t>
                </a:r>
              </a:p>
            </p:txBody>
          </p:sp>
        </p:grpSp>
        <p:grpSp>
          <p:nvGrpSpPr>
            <p:cNvPr id="55" name="図形グループ 54"/>
            <p:cNvGrpSpPr/>
            <p:nvPr/>
          </p:nvGrpSpPr>
          <p:grpSpPr>
            <a:xfrm>
              <a:off x="6774211" y="4648216"/>
              <a:ext cx="877163" cy="586502"/>
              <a:chOff x="1052132" y="2594610"/>
              <a:chExt cx="877163" cy="586502"/>
            </a:xfrm>
          </p:grpSpPr>
          <p:sp>
            <p:nvSpPr>
              <p:cNvPr id="56" name="円/楕円 55"/>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言語学</a:t>
                </a:r>
              </a:p>
            </p:txBody>
          </p:sp>
        </p:grpSp>
        <p:grpSp>
          <p:nvGrpSpPr>
            <p:cNvPr id="59" name="図形グループ 58"/>
            <p:cNvGrpSpPr/>
            <p:nvPr/>
          </p:nvGrpSpPr>
          <p:grpSpPr>
            <a:xfrm>
              <a:off x="4661507" y="5060122"/>
              <a:ext cx="877163" cy="586502"/>
              <a:chOff x="1052132" y="2594610"/>
              <a:chExt cx="877163" cy="586502"/>
            </a:xfrm>
          </p:grpSpPr>
          <p:sp>
            <p:nvSpPr>
              <p:cNvPr id="60" name="円/楕円 5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社会学</a:t>
                </a:r>
                <a:endParaRPr kumimoji="1" lang="ja-JP" altLang="en-US" dirty="0">
                  <a:latin typeface="メイリオ" panose="020B0604030504040204" pitchFamily="50" charset="-128"/>
                  <a:ea typeface="メイリオ" panose="020B0604030504040204" pitchFamily="50" charset="-128"/>
                </a:endParaRPr>
              </a:p>
            </p:txBody>
          </p:sp>
        </p:grpSp>
      </p:grpSp>
      <p:grpSp>
        <p:nvGrpSpPr>
          <p:cNvPr id="62" name="図形グループ 61"/>
          <p:cNvGrpSpPr/>
          <p:nvPr/>
        </p:nvGrpSpPr>
        <p:grpSpPr>
          <a:xfrm>
            <a:off x="6965627" y="2831484"/>
            <a:ext cx="646331" cy="586502"/>
            <a:chOff x="1052132" y="2594610"/>
            <a:chExt cx="646331" cy="586502"/>
          </a:xfrm>
        </p:grpSpPr>
        <p:sp>
          <p:nvSpPr>
            <p:cNvPr id="63" name="円/楕円 6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哲学</a:t>
              </a:r>
              <a:endParaRPr kumimoji="1" lang="ja-JP" altLang="en-US" dirty="0">
                <a:latin typeface="メイリオ" panose="020B0604030504040204" pitchFamily="50" charset="-128"/>
                <a:ea typeface="メイリオ" panose="020B0604030504040204" pitchFamily="50" charset="-128"/>
              </a:endParaRPr>
            </a:p>
          </p:txBody>
        </p:sp>
      </p:grpSp>
      <p:cxnSp>
        <p:nvCxnSpPr>
          <p:cNvPr id="66" name="直線コネクタ 65"/>
          <p:cNvCxnSpPr/>
          <p:nvPr/>
        </p:nvCxnSpPr>
        <p:spPr>
          <a:xfrm flipV="1">
            <a:off x="4835166" y="1830456"/>
            <a:ext cx="1501340" cy="370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V="1">
            <a:off x="1314473" y="1811996"/>
            <a:ext cx="838897" cy="2193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a:xfrm>
            <a:off x="3867983" y="2690368"/>
            <a:ext cx="1268916" cy="2613809"/>
          </a:xfrm>
          <a:custGeom>
            <a:avLst/>
            <a:gdLst>
              <a:gd name="connsiteX0" fmla="*/ 661552 w 1268916"/>
              <a:gd name="connsiteY0" fmla="*/ 0 h 2613809"/>
              <a:gd name="connsiteX1" fmla="*/ 746134 w 1268916"/>
              <a:gd name="connsiteY1" fmla="*/ 77176 h 2613809"/>
              <a:gd name="connsiteX2" fmla="*/ 1268916 w 1268916"/>
              <a:gd name="connsiteY2" fmla="*/ 1284811 h 2613809"/>
              <a:gd name="connsiteX3" fmla="*/ 746134 w 1268916"/>
              <a:gd name="connsiteY3" fmla="*/ 2492447 h 2613809"/>
              <a:gd name="connsiteX4" fmla="*/ 613125 w 1268916"/>
              <a:gd name="connsiteY4" fmla="*/ 2613809 h 2613809"/>
              <a:gd name="connsiteX5" fmla="*/ 547489 w 1268916"/>
              <a:gd name="connsiteY5" fmla="*/ 2555690 h 2613809"/>
              <a:gd name="connsiteX6" fmla="*/ 0 w 1268916"/>
              <a:gd name="connsiteY6" fmla="*/ 1328345 h 2613809"/>
              <a:gd name="connsiteX7" fmla="*/ 547489 w 1268916"/>
              <a:gd name="connsiteY7" fmla="*/ 101000 h 2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916" h="2613809">
                <a:moveTo>
                  <a:pt x="661552" y="0"/>
                </a:moveTo>
                <a:lnTo>
                  <a:pt x="746134" y="77176"/>
                </a:lnTo>
                <a:cubicBezTo>
                  <a:pt x="1072727" y="405352"/>
                  <a:pt x="1268916" y="826082"/>
                  <a:pt x="1268916" y="1284811"/>
                </a:cubicBezTo>
                <a:cubicBezTo>
                  <a:pt x="1268916" y="1743541"/>
                  <a:pt x="1072727" y="2164270"/>
                  <a:pt x="746134" y="2492447"/>
                </a:cubicBezTo>
                <a:lnTo>
                  <a:pt x="613125" y="2613809"/>
                </a:lnTo>
                <a:lnTo>
                  <a:pt x="547489" y="2555690"/>
                </a:lnTo>
                <a:cubicBezTo>
                  <a:pt x="205461" y="2222158"/>
                  <a:pt x="0" y="1794561"/>
                  <a:pt x="0" y="1328345"/>
                </a:cubicBezTo>
                <a:cubicBezTo>
                  <a:pt x="0" y="862129"/>
                  <a:pt x="205461" y="434532"/>
                  <a:pt x="547489" y="10100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4066486" y="3622619"/>
            <a:ext cx="800219" cy="461665"/>
          </a:xfrm>
          <a:prstGeom prst="rect">
            <a:avLst/>
          </a:prstGeom>
          <a:noFill/>
        </p:spPr>
        <p:txBody>
          <a:bodyPr wrap="none" rtlCol="0">
            <a:spAutoFit/>
          </a:bodyPr>
          <a:lstStyle/>
          <a:p>
            <a:r>
              <a:rPr lang="ja-JP" altLang="en-US" sz="2400" b="1">
                <a:latin typeface="メイリオ" panose="020B0604030504040204" pitchFamily="50" charset="-128"/>
                <a:ea typeface="メイリオ" panose="020B0604030504040204" pitchFamily="50" charset="-128"/>
              </a:rPr>
              <a:t>科学</a:t>
            </a:r>
            <a:endParaRPr kumimoji="1" lang="ja-JP" altLang="en-US" sz="2400" b="1" dirty="0">
              <a:latin typeface="メイリオ" panose="020B0604030504040204" pitchFamily="50" charset="-128"/>
              <a:ea typeface="メイリオ" panose="020B0604030504040204" pitchFamily="50" charset="-128"/>
            </a:endParaRPr>
          </a:p>
        </p:txBody>
      </p:sp>
      <p:grpSp>
        <p:nvGrpSpPr>
          <p:cNvPr id="74" name="図形グループ 73"/>
          <p:cNvGrpSpPr/>
          <p:nvPr/>
        </p:nvGrpSpPr>
        <p:grpSpPr>
          <a:xfrm>
            <a:off x="2117370" y="1516389"/>
            <a:ext cx="5161094" cy="476066"/>
            <a:chOff x="1695136" y="1896399"/>
            <a:chExt cx="5161094" cy="476066"/>
          </a:xfrm>
        </p:grpSpPr>
        <p:sp>
          <p:nvSpPr>
            <p:cNvPr id="72" name="正方形/長方形 71"/>
            <p:cNvSpPr/>
            <p:nvPr/>
          </p:nvSpPr>
          <p:spPr>
            <a:xfrm>
              <a:off x="1695136" y="1898433"/>
              <a:ext cx="960735" cy="47403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950272" y="1896399"/>
              <a:ext cx="905958" cy="47403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8" name="図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9937" y="4105454"/>
            <a:ext cx="881953" cy="566173"/>
          </a:xfrm>
          <a:prstGeom prst="rect">
            <a:avLst/>
          </a:prstGeom>
        </p:spPr>
      </p:pic>
    </p:spTree>
    <p:extLst>
      <p:ext uri="{BB962C8B-B14F-4D97-AF65-F5344CB8AC3E}">
        <p14:creationId xmlns:p14="http://schemas.microsoft.com/office/powerpoint/2010/main" val="223305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37" grpId="0"/>
      <p:bldP spid="58" grpId="0" animBg="1"/>
      <p:bldP spid="70" grpId="0" animBg="1"/>
      <p:bldP spid="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a:latin typeface="Meiryo" charset="-128"/>
                <a:ea typeface="Meiryo" charset="-128"/>
                <a:cs typeface="Meiryo" charset="-128"/>
              </a:rPr>
              <a:t>平均値に騙されるな！</a:t>
            </a:r>
            <a:endParaRPr kumimoji="1" lang="ja-JP" altLang="en-US" dirty="0"/>
          </a:p>
        </p:txBody>
      </p:sp>
      <p:sp>
        <p:nvSpPr>
          <p:cNvPr id="6" name="コンテンツ プレースホルダー 2"/>
          <p:cNvSpPr>
            <a:spLocks noGrp="1"/>
          </p:cNvSpPr>
          <p:nvPr>
            <p:ph idx="1"/>
          </p:nvPr>
        </p:nvSpPr>
        <p:spPr>
          <a:xfrm>
            <a:off x="599260" y="1234570"/>
            <a:ext cx="8689119" cy="1171746"/>
          </a:xfrm>
          <a:solidFill>
            <a:schemeClr val="accent6">
              <a:lumMod val="20000"/>
              <a:lumOff val="80000"/>
            </a:schemeClr>
          </a:solidFill>
          <a:ln w="25400">
            <a:solidFill>
              <a:schemeClr val="tx1"/>
            </a:solidFill>
          </a:ln>
        </p:spPr>
        <p:txBody>
          <a:bodyPr>
            <a:normAutofit lnSpcReduction="10000"/>
          </a:bodyPr>
          <a:lstStyle/>
          <a:p>
            <a:pPr marL="0" indent="0">
              <a:buNone/>
            </a:pPr>
            <a:endParaRPr kumimoji="1" lang="en-US" altLang="ja-JP" dirty="0">
              <a:latin typeface="Meiryo" charset="-128"/>
              <a:ea typeface="Meiryo" charset="-128"/>
              <a:cs typeface="Meiryo" charset="-128"/>
            </a:endParaRPr>
          </a:p>
          <a:p>
            <a:pPr marL="0" indent="0">
              <a:buNone/>
            </a:pPr>
            <a:r>
              <a:rPr kumimoji="1" lang="ja-JP" altLang="en-US" dirty="0">
                <a:latin typeface="Meiryo" charset="-128"/>
                <a:ea typeface="Meiryo" charset="-128"/>
                <a:cs typeface="Meiryo" charset="-128"/>
              </a:rPr>
              <a:t>サンプル数が少ない時、データの中に外れ値（異常値）が存在すると平均値は代表値としての役割をなさないことがある</a:t>
            </a:r>
            <a:r>
              <a:rPr kumimoji="1" lang="ja-JP" altLang="en-US" b="1" dirty="0">
                <a:latin typeface="Meiryo" charset="-128"/>
                <a:ea typeface="Meiryo" charset="-128"/>
                <a:cs typeface="Meiryo" charset="-128"/>
              </a:rPr>
              <a:t>　</a:t>
            </a:r>
            <a:endParaRPr kumimoji="1" lang="en-US" altLang="ja-JP" b="1" dirty="0">
              <a:latin typeface="Meiryo" charset="-128"/>
              <a:ea typeface="Meiryo" charset="-128"/>
              <a:cs typeface="Meiryo" charset="-128"/>
            </a:endParaRPr>
          </a:p>
          <a:p>
            <a:pPr marL="0" indent="0">
              <a:buNone/>
            </a:pPr>
            <a:endParaRPr kumimoji="1" lang="en-US" altLang="ja-JP" b="1" dirty="0">
              <a:latin typeface="Meiryo" charset="-128"/>
              <a:ea typeface="Meiryo" charset="-128"/>
              <a:cs typeface="Meiryo" charset="-128"/>
            </a:endParaRPr>
          </a:p>
          <a:p>
            <a:pPr marL="0" indent="0">
              <a:buNone/>
            </a:pPr>
            <a:endParaRPr kumimoji="1" lang="ja-JP" altLang="en-US" b="1" dirty="0">
              <a:latin typeface="Meiryo" charset="-128"/>
              <a:ea typeface="Meiryo" charset="-128"/>
              <a:cs typeface="Meiryo" charset="-128"/>
            </a:endParaRPr>
          </a:p>
        </p:txBody>
      </p:sp>
      <p:graphicFrame>
        <p:nvGraphicFramePr>
          <p:cNvPr id="11" name="表 10"/>
          <p:cNvGraphicFramePr>
            <a:graphicFrameLocks noGrp="1"/>
          </p:cNvGraphicFramePr>
          <p:nvPr/>
        </p:nvGraphicFramePr>
        <p:xfrm>
          <a:off x="971099" y="2727332"/>
          <a:ext cx="7945440" cy="9239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2400" dirty="0">
                          <a:latin typeface="Meiryo" charset="-128"/>
                          <a:ea typeface="Meiryo" charset="-128"/>
                          <a:cs typeface="Meiryo" charset="-128"/>
                        </a:rPr>
                        <a:t>C</a:t>
                      </a:r>
                      <a:r>
                        <a:rPr kumimoji="1" lang="ja-JP" altLang="en-US" sz="2400" dirty="0">
                          <a:latin typeface="Meiryo" charset="-128"/>
                          <a:ea typeface="Meiryo" charset="-128"/>
                          <a:cs typeface="Meiryo" charset="-128"/>
                        </a:rPr>
                        <a:t>社</a:t>
                      </a:r>
                    </a:p>
                  </a:txBody>
                  <a:tcPr/>
                </a:tc>
                <a:tc>
                  <a:txBody>
                    <a:bodyPr/>
                    <a:lstStyle/>
                    <a:p>
                      <a:pPr algn="ctr"/>
                      <a:r>
                        <a:rPr kumimoji="1" lang="en-US" altLang="ja-JP" sz="2400" dirty="0">
                          <a:latin typeface="Meiryo" charset="-128"/>
                          <a:ea typeface="Meiryo" charset="-128"/>
                          <a:cs typeface="Meiryo" charset="-128"/>
                        </a:rPr>
                        <a:t>4400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bl>
          </a:graphicData>
        </a:graphic>
      </p:graphicFrame>
      <p:sp>
        <p:nvSpPr>
          <p:cNvPr id="3" name="テキスト ボックス 2"/>
          <p:cNvSpPr txBox="1"/>
          <p:nvPr/>
        </p:nvSpPr>
        <p:spPr>
          <a:xfrm>
            <a:off x="743358" y="3972261"/>
            <a:ext cx="8698215" cy="1200329"/>
          </a:xfrm>
          <a:prstGeom prst="rect">
            <a:avLst/>
          </a:prstGeom>
          <a:solidFill>
            <a:schemeClr val="bg1"/>
          </a:solidFill>
          <a:ln w="25400">
            <a:solidFill>
              <a:schemeClr val="accent6"/>
            </a:solidFill>
          </a:ln>
        </p:spPr>
        <p:txBody>
          <a:bodyPr wrap="none" rtlCol="0">
            <a:spAutoFit/>
          </a:bodyPr>
          <a:lstStyle/>
          <a:p>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平均値</a:t>
            </a:r>
            <a:r>
              <a:rPr lang="en-US" altLang="ja-JP" sz="2400" dirty="0">
                <a:latin typeface="メイリオ" panose="020B0604030504040204" pitchFamily="50" charset="-128"/>
                <a:ea typeface="メイリオ" panose="020B0604030504040204" pitchFamily="50" charset="-128"/>
              </a:rPr>
              <a:t>=681.3      </a:t>
            </a:r>
            <a:r>
              <a:rPr lang="ja-JP" altLang="en-US" sz="2400" dirty="0">
                <a:latin typeface="メイリオ" panose="020B0604030504040204" pitchFamily="50" charset="-128"/>
                <a:ea typeface="メイリオ" panose="020B0604030504040204" pitchFamily="50" charset="-128"/>
              </a:rPr>
              <a:t>上のデータを代表している値とは言い難い</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014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fontScale="90000"/>
          </a:bodyPr>
          <a:lstStyle/>
          <a:p>
            <a:r>
              <a:rPr lang="ja-JP" altLang="en-US" b="1" dirty="0">
                <a:latin typeface="Meiryo" charset="-128"/>
                <a:ea typeface="Meiryo" charset="-128"/>
                <a:cs typeface="Meiryo" charset="-128"/>
              </a:rPr>
              <a:t>平均値が要約値として使えない場合</a:t>
            </a:r>
            <a:r>
              <a:rPr lang="en-US" altLang="ja-JP" b="1" dirty="0"/>
              <a:t>[</a:t>
            </a:r>
            <a:r>
              <a:rPr lang="ja-JP" altLang="en-US" b="1" dirty="0"/>
              <a:t>中央値</a:t>
            </a:r>
            <a:r>
              <a:rPr lang="en-US" altLang="ja-JP" b="1" dirty="0"/>
              <a:t>(median)]</a:t>
            </a:r>
            <a:endParaRPr kumimoji="1" lang="ja-JP" altLang="en-US" dirty="0"/>
          </a:p>
        </p:txBody>
      </p:sp>
      <p:graphicFrame>
        <p:nvGraphicFramePr>
          <p:cNvPr id="6" name="表 5"/>
          <p:cNvGraphicFramePr>
            <a:graphicFrameLocks noGrp="1"/>
          </p:cNvGraphicFramePr>
          <p:nvPr/>
        </p:nvGraphicFramePr>
        <p:xfrm>
          <a:off x="661194" y="2667887"/>
          <a:ext cx="7945440" cy="9239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C</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4400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bl>
          </a:graphicData>
        </a:graphic>
      </p:graphicFrame>
      <p:sp>
        <p:nvSpPr>
          <p:cNvPr id="8" name="正方形/長方形 7"/>
          <p:cNvSpPr/>
          <p:nvPr/>
        </p:nvSpPr>
        <p:spPr>
          <a:xfrm>
            <a:off x="468689" y="1252892"/>
            <a:ext cx="8350459" cy="1200329"/>
          </a:xfrm>
          <a:prstGeom prst="rect">
            <a:avLst/>
          </a:prstGeom>
          <a:solidFill>
            <a:schemeClr val="accent6">
              <a:lumMod val="20000"/>
              <a:lumOff val="80000"/>
            </a:schemeClr>
          </a:solidFill>
          <a:ln w="25400">
            <a:solidFill>
              <a:schemeClr val="tx1"/>
            </a:solidFill>
          </a:ln>
        </p:spPr>
        <p:txBody>
          <a:bodyPr wrap="square">
            <a:spAutoFit/>
          </a:bodyPr>
          <a:lstStyle/>
          <a:p>
            <a:endParaRPr lang="en-US" altLang="ja-JP" sz="2400" dirty="0">
              <a:latin typeface="Meiryo" charset="-128"/>
              <a:ea typeface="Meiryo" charset="-128"/>
              <a:cs typeface="Meiryo" charset="-128"/>
            </a:endParaRPr>
          </a:p>
          <a:p>
            <a:r>
              <a:rPr lang="ja-JP" altLang="en-US" sz="2400" dirty="0">
                <a:latin typeface="Meiryo" charset="-128"/>
                <a:ea typeface="Meiryo" charset="-128"/>
                <a:cs typeface="Meiryo" charset="-128"/>
              </a:rPr>
              <a:t>中央値：データを小さい順に並べた時、中央に位置する値</a:t>
            </a:r>
            <a:endParaRPr lang="en-US" altLang="ja-JP" sz="2400" dirty="0">
              <a:latin typeface="Meiryo" charset="-128"/>
              <a:ea typeface="Meiryo" charset="-128"/>
              <a:cs typeface="Meiryo" charset="-128"/>
            </a:endParaRPr>
          </a:p>
          <a:p>
            <a:endParaRPr lang="ja-JP" altLang="en-US" sz="2400" dirty="0">
              <a:latin typeface="Meiryo" charset="-128"/>
              <a:ea typeface="Meiryo" charset="-128"/>
              <a:cs typeface="Meiryo" charset="-128"/>
            </a:endParaRPr>
          </a:p>
        </p:txBody>
      </p:sp>
      <p:graphicFrame>
        <p:nvGraphicFramePr>
          <p:cNvPr id="9" name="表 8"/>
          <p:cNvGraphicFramePr>
            <a:graphicFrameLocks noGrp="1"/>
          </p:cNvGraphicFramePr>
          <p:nvPr/>
        </p:nvGraphicFramePr>
        <p:xfrm>
          <a:off x="468689" y="4094526"/>
          <a:ext cx="8421288" cy="457200"/>
        </p:xfrm>
        <a:graphic>
          <a:graphicData uri="http://schemas.openxmlformats.org/drawingml/2006/table">
            <a:tbl>
              <a:tblPr firstRow="1" bandRow="1">
                <a:tableStyleId>{0505E3EF-67EA-436B-97B2-0124C06EBD24}</a:tableStyleId>
              </a:tblPr>
              <a:tblGrid>
                <a:gridCol w="1696037">
                  <a:extLst>
                    <a:ext uri="{9D8B030D-6E8A-4147-A177-3AD203B41FA5}">
                      <a16:colId xmlns:a16="http://schemas.microsoft.com/office/drawing/2014/main" val="20000"/>
                    </a:ext>
                  </a:extLst>
                </a:gridCol>
                <a:gridCol w="1036467">
                  <a:extLst>
                    <a:ext uri="{9D8B030D-6E8A-4147-A177-3AD203B41FA5}">
                      <a16:colId xmlns:a16="http://schemas.microsoft.com/office/drawing/2014/main" val="20001"/>
                    </a:ext>
                  </a:extLst>
                </a:gridCol>
                <a:gridCol w="982624">
                  <a:extLst>
                    <a:ext uri="{9D8B030D-6E8A-4147-A177-3AD203B41FA5}">
                      <a16:colId xmlns:a16="http://schemas.microsoft.com/office/drawing/2014/main" val="20002"/>
                    </a:ext>
                  </a:extLst>
                </a:gridCol>
                <a:gridCol w="1023005">
                  <a:extLst>
                    <a:ext uri="{9D8B030D-6E8A-4147-A177-3AD203B41FA5}">
                      <a16:colId xmlns:a16="http://schemas.microsoft.com/office/drawing/2014/main" val="20003"/>
                    </a:ext>
                  </a:extLst>
                </a:gridCol>
                <a:gridCol w="888399">
                  <a:extLst>
                    <a:ext uri="{9D8B030D-6E8A-4147-A177-3AD203B41FA5}">
                      <a16:colId xmlns:a16="http://schemas.microsoft.com/office/drawing/2014/main" val="20004"/>
                    </a:ext>
                  </a:extLst>
                </a:gridCol>
                <a:gridCol w="955702">
                  <a:extLst>
                    <a:ext uri="{9D8B030D-6E8A-4147-A177-3AD203B41FA5}">
                      <a16:colId xmlns:a16="http://schemas.microsoft.com/office/drawing/2014/main" val="20005"/>
                    </a:ext>
                  </a:extLst>
                </a:gridCol>
                <a:gridCol w="834502">
                  <a:extLst>
                    <a:ext uri="{9D8B030D-6E8A-4147-A177-3AD203B41FA5}">
                      <a16:colId xmlns:a16="http://schemas.microsoft.com/office/drawing/2014/main" val="20006"/>
                    </a:ext>
                  </a:extLst>
                </a:gridCol>
                <a:gridCol w="1004552">
                  <a:extLst>
                    <a:ext uri="{9D8B030D-6E8A-4147-A177-3AD203B41FA5}">
                      <a16:colId xmlns:a16="http://schemas.microsoft.com/office/drawing/2014/main" val="20007"/>
                    </a:ext>
                  </a:extLst>
                </a:gridCol>
              </a:tblGrid>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b="0" dirty="0">
                          <a:latin typeface="Meiryo" charset="-128"/>
                          <a:ea typeface="Meiryo" charset="-128"/>
                          <a:cs typeface="Meiryo" charset="-128"/>
                        </a:rPr>
                        <a:t>C</a:t>
                      </a:r>
                      <a:r>
                        <a:rPr lang="ja-JP" altLang="en-US" sz="2400" b="0" dirty="0">
                          <a:latin typeface="Meiryo" charset="-128"/>
                          <a:ea typeface="Meiryo" charset="-128"/>
                          <a:cs typeface="Meiryo" charset="-128"/>
                        </a:rPr>
                        <a:t>社</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20</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50</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79</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100</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120</a:t>
                      </a:r>
                      <a:endParaRPr kumimoji="1" lang="ja-JP" altLang="en-US" sz="2400" b="0" dirty="0">
                        <a:latin typeface="Meiryo" charset="-128"/>
                        <a:ea typeface="Meiryo" charset="-128"/>
                        <a:cs typeface="Meiryo" charset="-128"/>
                      </a:endParaRPr>
                    </a:p>
                  </a:txBody>
                  <a:tcPr/>
                </a:tc>
                <a:tc>
                  <a:txBody>
                    <a:bodyPr/>
                    <a:lstStyle/>
                    <a:p>
                      <a:pPr algn="ctr"/>
                      <a:r>
                        <a:rPr kumimoji="1" lang="en-US" altLang="ja-JP" sz="2400" b="0" dirty="0">
                          <a:latin typeface="Meiryo" charset="-128"/>
                          <a:ea typeface="Meiryo" charset="-128"/>
                          <a:cs typeface="Meiryo" charset="-128"/>
                        </a:rPr>
                        <a:t>240</a:t>
                      </a:r>
                      <a:endParaRPr kumimoji="1" lang="ja-JP" altLang="en-US" sz="2400" b="0" dirty="0">
                        <a:latin typeface="Meiryo" charset="-128"/>
                        <a:ea typeface="Meiryo" charset="-128"/>
                        <a:cs typeface="Meiryo" charset="-128"/>
                      </a:endParaRPr>
                    </a:p>
                  </a:txBody>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2400" b="0" dirty="0">
                          <a:latin typeface="Meiryo" charset="-128"/>
                          <a:ea typeface="Meiryo" charset="-128"/>
                          <a:cs typeface="Meiryo" charset="-128"/>
                        </a:rPr>
                        <a:t>4400</a:t>
                      </a:r>
                      <a:endParaRPr kumimoji="1" lang="ja-JP" altLang="en-US" sz="2400" b="0" dirty="0">
                        <a:latin typeface="Meiryo" charset="-128"/>
                        <a:ea typeface="Meiryo" charset="-128"/>
                        <a:cs typeface="Meiryo" charset="-128"/>
                      </a:endParaRPr>
                    </a:p>
                  </a:txBody>
                  <a:tcPr/>
                </a:tc>
                <a:extLst>
                  <a:ext uri="{0D108BD9-81ED-4DB2-BD59-A6C34878D82A}">
                    <a16:rowId xmlns:a16="http://schemas.microsoft.com/office/drawing/2014/main" val="10000"/>
                  </a:ext>
                </a:extLst>
              </a:tr>
            </a:tbl>
          </a:graphicData>
        </a:graphic>
      </p:graphicFrame>
      <p:grpSp>
        <p:nvGrpSpPr>
          <p:cNvPr id="11" name="図形グループ 10"/>
          <p:cNvGrpSpPr/>
          <p:nvPr/>
        </p:nvGrpSpPr>
        <p:grpSpPr>
          <a:xfrm>
            <a:off x="2430379" y="3806465"/>
            <a:ext cx="6459598" cy="962528"/>
            <a:chOff x="2430379" y="3806465"/>
            <a:chExt cx="6459598" cy="962528"/>
          </a:xfrm>
        </p:grpSpPr>
        <p:sp>
          <p:nvSpPr>
            <p:cNvPr id="22" name="正方形/長方形 21"/>
            <p:cNvSpPr/>
            <p:nvPr/>
          </p:nvSpPr>
          <p:spPr>
            <a:xfrm>
              <a:off x="7840667" y="3806466"/>
              <a:ext cx="1049310"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2430379" y="3806465"/>
              <a:ext cx="741903"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図形グループ 11"/>
          <p:cNvGrpSpPr/>
          <p:nvPr/>
        </p:nvGrpSpPr>
        <p:grpSpPr>
          <a:xfrm>
            <a:off x="3304763" y="3806463"/>
            <a:ext cx="4403423" cy="962528"/>
            <a:chOff x="3304763" y="3806463"/>
            <a:chExt cx="4403423" cy="962528"/>
          </a:xfrm>
        </p:grpSpPr>
        <p:sp>
          <p:nvSpPr>
            <p:cNvPr id="24" name="正方形/長方形 23"/>
            <p:cNvSpPr/>
            <p:nvPr/>
          </p:nvSpPr>
          <p:spPr>
            <a:xfrm>
              <a:off x="3304763" y="3806464"/>
              <a:ext cx="741903"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966283" y="3806463"/>
              <a:ext cx="741903"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図形グループ 27"/>
          <p:cNvGrpSpPr/>
          <p:nvPr/>
        </p:nvGrpSpPr>
        <p:grpSpPr>
          <a:xfrm>
            <a:off x="4272966" y="3806462"/>
            <a:ext cx="2538257" cy="962528"/>
            <a:chOff x="4272966" y="3806462"/>
            <a:chExt cx="2538257" cy="962528"/>
          </a:xfrm>
        </p:grpSpPr>
        <p:sp>
          <p:nvSpPr>
            <p:cNvPr id="26" name="正方形/長方形 25"/>
            <p:cNvSpPr/>
            <p:nvPr/>
          </p:nvSpPr>
          <p:spPr>
            <a:xfrm>
              <a:off x="4272966" y="3806463"/>
              <a:ext cx="741903"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6069320" y="3806462"/>
              <a:ext cx="741903" cy="962527"/>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図形グループ 30"/>
          <p:cNvGrpSpPr/>
          <p:nvPr/>
        </p:nvGrpSpPr>
        <p:grpSpPr>
          <a:xfrm>
            <a:off x="5093603" y="3806461"/>
            <a:ext cx="1793944" cy="1690420"/>
            <a:chOff x="5093603" y="3806461"/>
            <a:chExt cx="1793944" cy="1690420"/>
          </a:xfrm>
        </p:grpSpPr>
        <p:sp>
          <p:nvSpPr>
            <p:cNvPr id="29" name="テキスト ボックス 28"/>
            <p:cNvSpPr txBox="1"/>
            <p:nvPr/>
          </p:nvSpPr>
          <p:spPr>
            <a:xfrm>
              <a:off x="5093603" y="5054452"/>
              <a:ext cx="1793944" cy="442429"/>
            </a:xfrm>
            <a:prstGeom prst="rect">
              <a:avLst/>
            </a:prstGeom>
            <a:noFill/>
          </p:spPr>
          <p:txBody>
            <a:bodyPr wrap="square" rtlCol="0">
              <a:spAutoFit/>
            </a:bodyPr>
            <a:lstStyle/>
            <a:p>
              <a:r>
                <a:rPr lang="ja-JP" altLang="en-US" sz="2275" dirty="0">
                  <a:latin typeface="Meiryo" charset="-128"/>
                  <a:ea typeface="Meiryo" charset="-128"/>
                  <a:cs typeface="Meiryo" charset="-128"/>
                </a:rPr>
                <a:t>中央値</a:t>
              </a:r>
            </a:p>
          </p:txBody>
        </p:sp>
        <p:sp>
          <p:nvSpPr>
            <p:cNvPr id="30" name="正方形/長方形 29"/>
            <p:cNvSpPr/>
            <p:nvPr/>
          </p:nvSpPr>
          <p:spPr>
            <a:xfrm>
              <a:off x="5248672" y="3806461"/>
              <a:ext cx="741903" cy="962528"/>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図形グループ 6"/>
          <p:cNvGrpSpPr/>
          <p:nvPr/>
        </p:nvGrpSpPr>
        <p:grpSpPr>
          <a:xfrm>
            <a:off x="2273712" y="5017661"/>
            <a:ext cx="6616265" cy="461926"/>
            <a:chOff x="2273712" y="5017661"/>
            <a:chExt cx="6616265" cy="461926"/>
          </a:xfrm>
        </p:grpSpPr>
        <p:sp>
          <p:nvSpPr>
            <p:cNvPr id="3" name="テキスト ボックス 2"/>
            <p:cNvSpPr txBox="1"/>
            <p:nvPr/>
          </p:nvSpPr>
          <p:spPr>
            <a:xfrm>
              <a:off x="2273712" y="5017661"/>
              <a:ext cx="1031051" cy="430887"/>
            </a:xfrm>
            <a:prstGeom prst="rect">
              <a:avLst/>
            </a:prstGeom>
            <a:noFill/>
          </p:spPr>
          <p:txBody>
            <a:bodyPr wrap="none" rtlCol="0">
              <a:spAutoFit/>
            </a:bodyPr>
            <a:lstStyle/>
            <a:p>
              <a:r>
                <a:rPr lang="ja-JP" altLang="en-US" sz="2200" dirty="0">
                  <a:latin typeface="メイリオ" panose="020B0604030504040204" pitchFamily="50" charset="-128"/>
                  <a:ea typeface="メイリオ" panose="020B0604030504040204" pitchFamily="50" charset="-128"/>
                </a:rPr>
                <a:t>最小値</a:t>
              </a:r>
              <a:endParaRPr kumimoji="1" lang="ja-JP" altLang="en-US" sz="2200" dirty="0">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7858926" y="5048700"/>
              <a:ext cx="1031051" cy="430887"/>
            </a:xfrm>
            <a:prstGeom prst="rect">
              <a:avLst/>
            </a:prstGeom>
            <a:noFill/>
          </p:spPr>
          <p:txBody>
            <a:bodyPr wrap="none" rtlCol="0">
              <a:spAutoFit/>
            </a:bodyPr>
            <a:lstStyle/>
            <a:p>
              <a:r>
                <a:rPr lang="ja-JP" altLang="en-US" sz="2200" dirty="0">
                  <a:latin typeface="メイリオ" panose="020B0604030504040204" pitchFamily="50" charset="-128"/>
                  <a:ea typeface="メイリオ" panose="020B0604030504040204" pitchFamily="50" charset="-128"/>
                </a:rPr>
                <a:t>最大値</a:t>
              </a:r>
              <a:endParaRPr kumimoji="1" lang="ja-JP" altLang="en-US" sz="2200" dirty="0">
                <a:latin typeface="メイリオ" panose="020B0604030504040204" pitchFamily="50" charset="-128"/>
                <a:ea typeface="メイリオ" panose="020B0604030504040204" pitchFamily="50" charset="-128"/>
              </a:endParaRPr>
            </a:p>
          </p:txBody>
        </p:sp>
      </p:grpSp>
      <p:grpSp>
        <p:nvGrpSpPr>
          <p:cNvPr id="15" name="図形グループ 14"/>
          <p:cNvGrpSpPr/>
          <p:nvPr/>
        </p:nvGrpSpPr>
        <p:grpSpPr>
          <a:xfrm>
            <a:off x="3414938" y="4760554"/>
            <a:ext cx="4443988" cy="1527182"/>
            <a:chOff x="3414938" y="4760554"/>
            <a:chExt cx="4443988" cy="1527182"/>
          </a:xfrm>
        </p:grpSpPr>
        <p:grpSp>
          <p:nvGrpSpPr>
            <p:cNvPr id="13" name="図形グループ 12"/>
            <p:cNvGrpSpPr/>
            <p:nvPr/>
          </p:nvGrpSpPr>
          <p:grpSpPr>
            <a:xfrm>
              <a:off x="3414938" y="5918404"/>
              <a:ext cx="4443988" cy="369332"/>
              <a:chOff x="3414938" y="5918404"/>
              <a:chExt cx="4443988" cy="369332"/>
            </a:xfrm>
          </p:grpSpPr>
          <p:sp>
            <p:nvSpPr>
              <p:cNvPr id="10" name="テキスト ボックス 9"/>
              <p:cNvSpPr txBox="1"/>
              <p:nvPr/>
            </p:nvSpPr>
            <p:spPr>
              <a:xfrm>
                <a:off x="3414938" y="5918404"/>
                <a:ext cx="1678665" cy="369332"/>
              </a:xfrm>
              <a:prstGeom prst="rect">
                <a:avLst/>
              </a:prstGeom>
              <a:solidFill>
                <a:srgbClr val="FF0000">
                  <a:alpha val="30000"/>
                </a:srgbClr>
              </a:solid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25%</a:t>
                </a:r>
                <a:r>
                  <a:rPr kumimoji="1" lang="ja-JP" altLang="en-US" dirty="0">
                    <a:latin typeface="メイリオ" panose="020B0604030504040204" pitchFamily="50" charset="-128"/>
                    <a:ea typeface="メイリオ" panose="020B0604030504040204" pitchFamily="50" charset="-128"/>
                  </a:rPr>
                  <a:t>点：</a:t>
                </a:r>
                <a:r>
                  <a:rPr kumimoji="1" lang="en-US" altLang="ja-JP" dirty="0">
                    <a:latin typeface="メイリオ" panose="020B0604030504040204" pitchFamily="50" charset="-128"/>
                    <a:ea typeface="メイリオ" panose="020B0604030504040204" pitchFamily="50" charset="-128"/>
                  </a:rPr>
                  <a:t>64.5</a:t>
                </a:r>
                <a:endParaRPr kumimoji="1" lang="ja-JP" altLang="en-US" dirty="0">
                  <a:latin typeface="メイリオ" panose="020B0604030504040204" pitchFamily="50" charset="-128"/>
                  <a:ea typeface="メイリオ" panose="020B0604030504040204" pitchFamily="50" charset="-128"/>
                </a:endParaRPr>
              </a:p>
            </p:txBody>
          </p:sp>
          <p:sp>
            <p:nvSpPr>
              <p:cNvPr id="32" name="テキスト ボックス 31"/>
              <p:cNvSpPr txBox="1"/>
              <p:nvPr/>
            </p:nvSpPr>
            <p:spPr>
              <a:xfrm>
                <a:off x="6260411" y="5918404"/>
                <a:ext cx="1598515" cy="369332"/>
              </a:xfrm>
              <a:prstGeom prst="rect">
                <a:avLst/>
              </a:prstGeom>
              <a:solidFill>
                <a:srgbClr val="FF0000">
                  <a:alpha val="30000"/>
                </a:srgbClr>
              </a:solidFill>
            </p:spPr>
            <p:txBody>
              <a:bodyPr wrap="none" rtlCol="0">
                <a:spAutoFit/>
              </a:bodyPr>
              <a:lstStyle/>
              <a:p>
                <a:r>
                  <a:rPr lang="en-US" altLang="ja-JP" dirty="0">
                    <a:latin typeface="メイリオ" panose="020B0604030504040204" pitchFamily="50" charset="-128"/>
                    <a:ea typeface="メイリオ" panose="020B0604030504040204" pitchFamily="50" charset="-128"/>
                  </a:rPr>
                  <a:t>7</a:t>
                </a:r>
                <a:r>
                  <a:rPr kumimoji="1" lang="en-US" altLang="ja-JP" dirty="0">
                    <a:latin typeface="メイリオ" panose="020B0604030504040204" pitchFamily="50" charset="-128"/>
                    <a:ea typeface="メイリオ" panose="020B0604030504040204" pitchFamily="50" charset="-128"/>
                  </a:rPr>
                  <a:t>5%</a:t>
                </a:r>
                <a:r>
                  <a:rPr kumimoji="1" lang="ja-JP" altLang="en-US" dirty="0">
                    <a:latin typeface="メイリオ" panose="020B0604030504040204" pitchFamily="50" charset="-128"/>
                    <a:ea typeface="メイリオ" panose="020B0604030504040204" pitchFamily="50" charset="-128"/>
                  </a:rPr>
                  <a:t>点：</a:t>
                </a:r>
                <a:r>
                  <a:rPr kumimoji="1" lang="en-US" altLang="ja-JP" dirty="0">
                    <a:latin typeface="メイリオ" panose="020B0604030504040204" pitchFamily="50" charset="-128"/>
                    <a:ea typeface="メイリオ" panose="020B0604030504040204" pitchFamily="50" charset="-128"/>
                  </a:rPr>
                  <a:t>180</a:t>
                </a:r>
                <a:endParaRPr kumimoji="1" lang="ja-JP" altLang="en-US" dirty="0">
                  <a:latin typeface="メイリオ" panose="020B0604030504040204" pitchFamily="50" charset="-128"/>
                  <a:ea typeface="メイリオ" panose="020B0604030504040204" pitchFamily="50" charset="-128"/>
                </a:endParaRPr>
              </a:p>
            </p:txBody>
          </p:sp>
        </p:grpSp>
        <p:sp>
          <p:nvSpPr>
            <p:cNvPr id="14" name="下矢印 13"/>
            <p:cNvSpPr/>
            <p:nvPr/>
          </p:nvSpPr>
          <p:spPr>
            <a:xfrm>
              <a:off x="4046666" y="4768989"/>
              <a:ext cx="207604" cy="104150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下矢印 32"/>
            <p:cNvSpPr/>
            <p:nvPr/>
          </p:nvSpPr>
          <p:spPr>
            <a:xfrm>
              <a:off x="6812415" y="4760554"/>
              <a:ext cx="207604" cy="104150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556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2716D-A1FE-904B-B788-ABA7A6DC3B00}"/>
              </a:ext>
            </a:extLst>
          </p:cNvPr>
          <p:cNvSpPr>
            <a:spLocks noGrp="1"/>
          </p:cNvSpPr>
          <p:nvPr>
            <p:ph type="title"/>
          </p:nvPr>
        </p:nvSpPr>
        <p:spPr/>
        <p:txBody>
          <a:bodyPr/>
          <a:lstStyle/>
          <a:p>
            <a:r>
              <a:rPr kumimoji="1" lang="ja-JP" altLang="en-US" b="1" dirty="0"/>
              <a:t>４分位</a:t>
            </a:r>
          </a:p>
        </p:txBody>
      </p:sp>
      <p:pic>
        <p:nvPicPr>
          <p:cNvPr id="6" name="コンテンツ プレースホルダー 5">
            <a:extLst>
              <a:ext uri="{FF2B5EF4-FFF2-40B4-BE49-F238E27FC236}">
                <a16:creationId xmlns:a16="http://schemas.microsoft.com/office/drawing/2014/main" id="{D144FB8F-3C21-EE49-8706-0C13DB12EC21}"/>
              </a:ext>
            </a:extLst>
          </p:cNvPr>
          <p:cNvPicPr>
            <a:picLocks noGrp="1" noChangeAspect="1"/>
          </p:cNvPicPr>
          <p:nvPr>
            <p:ph idx="1"/>
          </p:nvPr>
        </p:nvPicPr>
        <p:blipFill>
          <a:blip r:embed="rId3"/>
          <a:stretch>
            <a:fillRect/>
          </a:stretch>
        </p:blipFill>
        <p:spPr>
          <a:xfrm>
            <a:off x="519954" y="1663794"/>
            <a:ext cx="4755776" cy="4320988"/>
          </a:xfrm>
        </p:spPr>
      </p:pic>
      <p:sp>
        <p:nvSpPr>
          <p:cNvPr id="7" name="テキスト ボックス 6">
            <a:extLst>
              <a:ext uri="{FF2B5EF4-FFF2-40B4-BE49-F238E27FC236}">
                <a16:creationId xmlns:a16="http://schemas.microsoft.com/office/drawing/2014/main" id="{3CFEE9E1-4220-E648-80C3-FEE301D412CF}"/>
              </a:ext>
            </a:extLst>
          </p:cNvPr>
          <p:cNvSpPr txBox="1"/>
          <p:nvPr/>
        </p:nvSpPr>
        <p:spPr>
          <a:xfrm>
            <a:off x="5096436" y="224117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（最大値）</a:t>
            </a:r>
          </a:p>
        </p:txBody>
      </p:sp>
      <p:sp>
        <p:nvSpPr>
          <p:cNvPr id="8" name="テキスト ボックス 7">
            <a:extLst>
              <a:ext uri="{FF2B5EF4-FFF2-40B4-BE49-F238E27FC236}">
                <a16:creationId xmlns:a16="http://schemas.microsoft.com/office/drawing/2014/main" id="{5B90D2C9-60DC-9146-9A6A-6D28E7C550E5}"/>
              </a:ext>
            </a:extLst>
          </p:cNvPr>
          <p:cNvSpPr txBox="1"/>
          <p:nvPr/>
        </p:nvSpPr>
        <p:spPr>
          <a:xfrm>
            <a:off x="5096436" y="3628792"/>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（７５％）</a:t>
            </a:r>
          </a:p>
        </p:txBody>
      </p:sp>
      <p:sp>
        <p:nvSpPr>
          <p:cNvPr id="9" name="テキスト ボックス 8">
            <a:extLst>
              <a:ext uri="{FF2B5EF4-FFF2-40B4-BE49-F238E27FC236}">
                <a16:creationId xmlns:a16="http://schemas.microsoft.com/office/drawing/2014/main" id="{EEE8C11F-E7EA-9E4D-84E0-97559BB15147}"/>
              </a:ext>
            </a:extLst>
          </p:cNvPr>
          <p:cNvSpPr txBox="1"/>
          <p:nvPr/>
        </p:nvSpPr>
        <p:spPr>
          <a:xfrm>
            <a:off x="5096436" y="5016408"/>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（２５％）</a:t>
            </a:r>
          </a:p>
        </p:txBody>
      </p:sp>
      <p:sp>
        <p:nvSpPr>
          <p:cNvPr id="10" name="テキスト ボックス 9">
            <a:extLst>
              <a:ext uri="{FF2B5EF4-FFF2-40B4-BE49-F238E27FC236}">
                <a16:creationId xmlns:a16="http://schemas.microsoft.com/office/drawing/2014/main" id="{B8F85BB5-762F-E145-B11D-CBC979CC744E}"/>
              </a:ext>
            </a:extLst>
          </p:cNvPr>
          <p:cNvSpPr txBox="1"/>
          <p:nvPr/>
        </p:nvSpPr>
        <p:spPr>
          <a:xfrm>
            <a:off x="5096436" y="456724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（中央値）</a:t>
            </a:r>
          </a:p>
        </p:txBody>
      </p:sp>
      <p:sp>
        <p:nvSpPr>
          <p:cNvPr id="11" name="テキスト ボックス 10">
            <a:extLst>
              <a:ext uri="{FF2B5EF4-FFF2-40B4-BE49-F238E27FC236}">
                <a16:creationId xmlns:a16="http://schemas.microsoft.com/office/drawing/2014/main" id="{12FB53CD-E780-8E4D-B440-2CFDA0E79775}"/>
              </a:ext>
            </a:extLst>
          </p:cNvPr>
          <p:cNvSpPr txBox="1"/>
          <p:nvPr/>
        </p:nvSpPr>
        <p:spPr>
          <a:xfrm>
            <a:off x="5096436" y="5655368"/>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（最小値）</a:t>
            </a:r>
          </a:p>
        </p:txBody>
      </p:sp>
    </p:spTree>
    <p:extLst>
      <p:ext uri="{BB962C8B-B14F-4D97-AF65-F5344CB8AC3E}">
        <p14:creationId xmlns:p14="http://schemas.microsoft.com/office/powerpoint/2010/main" val="985802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代表値　</a:t>
            </a:r>
            <a:r>
              <a:rPr lang="en-US" altLang="ja-JP" b="1" dirty="0"/>
              <a:t>[</a:t>
            </a:r>
            <a:r>
              <a:rPr lang="ja-JP" altLang="en-US" b="1" dirty="0">
                <a:latin typeface="Meiryo" charset="-128"/>
                <a:ea typeface="Meiryo" charset="-128"/>
                <a:cs typeface="Meiryo" charset="-128"/>
              </a:rPr>
              <a:t>最頻値（</a:t>
            </a:r>
            <a:r>
              <a:rPr lang="en-US" altLang="ja-JP" b="1" dirty="0">
                <a:latin typeface="Meiryo" charset="-128"/>
                <a:ea typeface="Meiryo" charset="-128"/>
                <a:cs typeface="Meiryo" charset="-128"/>
              </a:rPr>
              <a:t>Mode)]</a:t>
            </a:r>
            <a:endParaRPr kumimoji="1" lang="ja-JP" altLang="en-US" dirty="0"/>
          </a:p>
        </p:txBody>
      </p:sp>
      <p:sp>
        <p:nvSpPr>
          <p:cNvPr id="6" name="正方形/長方形 5"/>
          <p:cNvSpPr/>
          <p:nvPr/>
        </p:nvSpPr>
        <p:spPr>
          <a:xfrm>
            <a:off x="661194" y="1223028"/>
            <a:ext cx="6340197" cy="1200329"/>
          </a:xfrm>
          <a:prstGeom prst="rect">
            <a:avLst/>
          </a:prstGeom>
          <a:solidFill>
            <a:schemeClr val="accent6">
              <a:lumMod val="20000"/>
              <a:lumOff val="80000"/>
            </a:schemeClr>
          </a:solidFill>
          <a:ln w="25400">
            <a:solidFill>
              <a:schemeClr val="tx1"/>
            </a:solidFill>
          </a:ln>
        </p:spPr>
        <p:txBody>
          <a:bodyPr wrap="none">
            <a:spAutoFit/>
          </a:bodyPr>
          <a:lstStyle/>
          <a:p>
            <a:endParaRPr lang="en-US" altLang="ja-JP" sz="2400">
              <a:latin typeface="Meiryo" charset="-128"/>
              <a:ea typeface="Meiryo" charset="-128"/>
              <a:cs typeface="Meiryo" charset="-128"/>
            </a:endParaRPr>
          </a:p>
          <a:p>
            <a:r>
              <a:rPr lang="ja-JP" altLang="en-US" sz="2400" dirty="0">
                <a:latin typeface="Meiryo" charset="-128"/>
                <a:ea typeface="Meiryo" charset="-128"/>
                <a:cs typeface="Meiryo" charset="-128"/>
              </a:rPr>
              <a:t>最頻値：データの中で最も頻繁に出現する値</a:t>
            </a:r>
            <a:endParaRPr lang="en-US" altLang="ja-JP" sz="2400" dirty="0">
              <a:latin typeface="Meiryo" charset="-128"/>
              <a:ea typeface="Meiryo" charset="-128"/>
              <a:cs typeface="Meiryo" charset="-128"/>
            </a:endParaRPr>
          </a:p>
          <a:p>
            <a:endParaRPr lang="en-US" altLang="ja-JP" sz="2400" dirty="0">
              <a:latin typeface="Meiryo" charset="-128"/>
              <a:ea typeface="Meiryo" charset="-128"/>
              <a:cs typeface="Meiryo" charset="-128"/>
            </a:endParaRPr>
          </a:p>
        </p:txBody>
      </p:sp>
      <p:graphicFrame>
        <p:nvGraphicFramePr>
          <p:cNvPr id="7" name="表 6"/>
          <p:cNvGraphicFramePr>
            <a:graphicFrameLocks noGrp="1"/>
          </p:cNvGraphicFramePr>
          <p:nvPr/>
        </p:nvGraphicFramePr>
        <p:xfrm>
          <a:off x="661194" y="2799521"/>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2400" dirty="0">
                          <a:latin typeface="Meiryo" charset="-128"/>
                          <a:ea typeface="Meiryo" charset="-128"/>
                          <a:cs typeface="Meiryo" charset="-128"/>
                        </a:rPr>
                        <a:t>A</a:t>
                      </a:r>
                      <a:r>
                        <a:rPr kumimoji="1" lang="ja-JP" altLang="en-US" sz="2400" dirty="0">
                          <a:latin typeface="Meiryo" charset="-128"/>
                          <a:ea typeface="Meiryo" charset="-128"/>
                          <a:cs typeface="Meiryo" charset="-128"/>
                        </a:rPr>
                        <a:t>店</a:t>
                      </a: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2400" dirty="0">
                          <a:latin typeface="Meiryo" charset="-128"/>
                          <a:ea typeface="Meiryo" charset="-128"/>
                          <a:cs typeface="Meiryo" charset="-128"/>
                        </a:rPr>
                        <a:t>B</a:t>
                      </a:r>
                      <a:r>
                        <a:rPr kumimoji="1" lang="ja-JP" altLang="en-US" sz="2400" dirty="0">
                          <a:latin typeface="Meiryo" charset="-128"/>
                          <a:ea typeface="Meiryo" charset="-128"/>
                          <a:cs typeface="Meiryo" charset="-128"/>
                        </a:rPr>
                        <a:t>店</a:t>
                      </a: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
        <p:nvSpPr>
          <p:cNvPr id="9" name="正方形/長方形 8"/>
          <p:cNvSpPr/>
          <p:nvPr/>
        </p:nvSpPr>
        <p:spPr>
          <a:xfrm>
            <a:off x="6051884" y="3705726"/>
            <a:ext cx="1684421"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nvGraphicFramePr>
        <p:xfrm>
          <a:off x="1034404" y="5057435"/>
          <a:ext cx="5791898" cy="440056"/>
        </p:xfrm>
        <a:graphic>
          <a:graphicData uri="http://schemas.openxmlformats.org/drawingml/2006/table">
            <a:tbl>
              <a:tblPr firstRow="1" bandRow="1">
                <a:tableStyleId>{0505E3EF-67EA-436B-97B2-0124C06EBD24}</a:tableStyleId>
              </a:tblPr>
              <a:tblGrid>
                <a:gridCol w="827414">
                  <a:extLst>
                    <a:ext uri="{9D8B030D-6E8A-4147-A177-3AD203B41FA5}">
                      <a16:colId xmlns:a16="http://schemas.microsoft.com/office/drawing/2014/main" val="20000"/>
                    </a:ext>
                  </a:extLst>
                </a:gridCol>
                <a:gridCol w="827414">
                  <a:extLst>
                    <a:ext uri="{9D8B030D-6E8A-4147-A177-3AD203B41FA5}">
                      <a16:colId xmlns:a16="http://schemas.microsoft.com/office/drawing/2014/main" val="20001"/>
                    </a:ext>
                  </a:extLst>
                </a:gridCol>
                <a:gridCol w="827414">
                  <a:extLst>
                    <a:ext uri="{9D8B030D-6E8A-4147-A177-3AD203B41FA5}">
                      <a16:colId xmlns:a16="http://schemas.microsoft.com/office/drawing/2014/main" val="20002"/>
                    </a:ext>
                  </a:extLst>
                </a:gridCol>
                <a:gridCol w="827414">
                  <a:extLst>
                    <a:ext uri="{9D8B030D-6E8A-4147-A177-3AD203B41FA5}">
                      <a16:colId xmlns:a16="http://schemas.microsoft.com/office/drawing/2014/main" val="20003"/>
                    </a:ext>
                  </a:extLst>
                </a:gridCol>
                <a:gridCol w="827414">
                  <a:extLst>
                    <a:ext uri="{9D8B030D-6E8A-4147-A177-3AD203B41FA5}">
                      <a16:colId xmlns:a16="http://schemas.microsoft.com/office/drawing/2014/main" val="20004"/>
                    </a:ext>
                  </a:extLst>
                </a:gridCol>
                <a:gridCol w="827414">
                  <a:extLst>
                    <a:ext uri="{9D8B030D-6E8A-4147-A177-3AD203B41FA5}">
                      <a16:colId xmlns:a16="http://schemas.microsoft.com/office/drawing/2014/main" val="20005"/>
                    </a:ext>
                  </a:extLst>
                </a:gridCol>
                <a:gridCol w="827414">
                  <a:extLst>
                    <a:ext uri="{9D8B030D-6E8A-4147-A177-3AD203B41FA5}">
                      <a16:colId xmlns:a16="http://schemas.microsoft.com/office/drawing/2014/main" val="20006"/>
                    </a:ext>
                  </a:extLst>
                </a:gridCol>
              </a:tblGrid>
              <a:tr h="421005">
                <a:tc>
                  <a:txBody>
                    <a:bodyPr/>
                    <a:lstStyle/>
                    <a:p>
                      <a:pPr algn="ctr"/>
                      <a:r>
                        <a:rPr kumimoji="1" lang="en-US" altLang="ja-JP" sz="2400" b="0" dirty="0">
                          <a:latin typeface="Meiryo" charset="-128"/>
                          <a:ea typeface="Meiryo" charset="-128"/>
                          <a:cs typeface="Meiryo" charset="-128"/>
                        </a:rPr>
                        <a:t>45</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99</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22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60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45</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70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33</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sp>
        <p:nvSpPr>
          <p:cNvPr id="11" name="正方形/長方形 10"/>
          <p:cNvSpPr/>
          <p:nvPr/>
        </p:nvSpPr>
        <p:spPr>
          <a:xfrm>
            <a:off x="296528" y="4480908"/>
            <a:ext cx="4560864" cy="442429"/>
          </a:xfrm>
          <a:prstGeom prst="rect">
            <a:avLst/>
          </a:prstGeom>
        </p:spPr>
        <p:txBody>
          <a:bodyPr wrap="none">
            <a:spAutoFit/>
          </a:bodyPr>
          <a:lstStyle/>
          <a:p>
            <a:r>
              <a:rPr lang="ja-JP" altLang="en-US" sz="2275" dirty="0">
                <a:latin typeface="Meiryo" charset="-128"/>
                <a:ea typeface="Meiryo" charset="-128"/>
                <a:cs typeface="Meiryo" charset="-128"/>
              </a:rPr>
              <a:t>　以下のデータの最頻値を求めよ</a:t>
            </a:r>
            <a:endParaRPr lang="en-US" altLang="ja-JP" sz="2275" dirty="0">
              <a:latin typeface="Meiryo" charset="-128"/>
              <a:ea typeface="Meiryo" charset="-128"/>
              <a:cs typeface="Meiryo" charset="-128"/>
            </a:endParaRPr>
          </a:p>
        </p:txBody>
      </p:sp>
      <p:graphicFrame>
        <p:nvGraphicFramePr>
          <p:cNvPr id="12" name="表 11"/>
          <p:cNvGraphicFramePr>
            <a:graphicFrameLocks noGrp="1"/>
          </p:cNvGraphicFramePr>
          <p:nvPr/>
        </p:nvGraphicFramePr>
        <p:xfrm>
          <a:off x="993870" y="5866039"/>
          <a:ext cx="5791898" cy="440056"/>
        </p:xfrm>
        <a:graphic>
          <a:graphicData uri="http://schemas.openxmlformats.org/drawingml/2006/table">
            <a:tbl>
              <a:tblPr firstRow="1" bandRow="1">
                <a:tableStyleId>{0505E3EF-67EA-436B-97B2-0124C06EBD24}</a:tableStyleId>
              </a:tblPr>
              <a:tblGrid>
                <a:gridCol w="827414">
                  <a:extLst>
                    <a:ext uri="{9D8B030D-6E8A-4147-A177-3AD203B41FA5}">
                      <a16:colId xmlns:a16="http://schemas.microsoft.com/office/drawing/2014/main" val="20000"/>
                    </a:ext>
                  </a:extLst>
                </a:gridCol>
                <a:gridCol w="827414">
                  <a:extLst>
                    <a:ext uri="{9D8B030D-6E8A-4147-A177-3AD203B41FA5}">
                      <a16:colId xmlns:a16="http://schemas.microsoft.com/office/drawing/2014/main" val="20001"/>
                    </a:ext>
                  </a:extLst>
                </a:gridCol>
                <a:gridCol w="827414">
                  <a:extLst>
                    <a:ext uri="{9D8B030D-6E8A-4147-A177-3AD203B41FA5}">
                      <a16:colId xmlns:a16="http://schemas.microsoft.com/office/drawing/2014/main" val="20002"/>
                    </a:ext>
                  </a:extLst>
                </a:gridCol>
                <a:gridCol w="827414">
                  <a:extLst>
                    <a:ext uri="{9D8B030D-6E8A-4147-A177-3AD203B41FA5}">
                      <a16:colId xmlns:a16="http://schemas.microsoft.com/office/drawing/2014/main" val="20003"/>
                    </a:ext>
                  </a:extLst>
                </a:gridCol>
                <a:gridCol w="827414">
                  <a:extLst>
                    <a:ext uri="{9D8B030D-6E8A-4147-A177-3AD203B41FA5}">
                      <a16:colId xmlns:a16="http://schemas.microsoft.com/office/drawing/2014/main" val="20004"/>
                    </a:ext>
                  </a:extLst>
                </a:gridCol>
                <a:gridCol w="827414">
                  <a:extLst>
                    <a:ext uri="{9D8B030D-6E8A-4147-A177-3AD203B41FA5}">
                      <a16:colId xmlns:a16="http://schemas.microsoft.com/office/drawing/2014/main" val="20005"/>
                    </a:ext>
                  </a:extLst>
                </a:gridCol>
                <a:gridCol w="827414">
                  <a:extLst>
                    <a:ext uri="{9D8B030D-6E8A-4147-A177-3AD203B41FA5}">
                      <a16:colId xmlns:a16="http://schemas.microsoft.com/office/drawing/2014/main" val="20006"/>
                    </a:ext>
                  </a:extLst>
                </a:gridCol>
              </a:tblGrid>
              <a:tr h="421005">
                <a:tc>
                  <a:txBody>
                    <a:bodyPr/>
                    <a:lstStyle/>
                    <a:p>
                      <a:pPr algn="ctr"/>
                      <a:r>
                        <a:rPr kumimoji="1" lang="en-US" altLang="ja-JP" sz="2400" b="0" dirty="0">
                          <a:latin typeface="Meiryo" charset="-128"/>
                          <a:ea typeface="Meiryo" charset="-128"/>
                          <a:cs typeface="Meiryo" charset="-128"/>
                        </a:rPr>
                        <a:t>45</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99</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22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22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45</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70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b="0" dirty="0">
                          <a:latin typeface="Meiryo" charset="-128"/>
                          <a:ea typeface="Meiryo" charset="-128"/>
                          <a:cs typeface="Meiryo" charset="-128"/>
                        </a:rPr>
                        <a:t>22</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grpSp>
        <p:nvGrpSpPr>
          <p:cNvPr id="15" name="図形グループ 14"/>
          <p:cNvGrpSpPr/>
          <p:nvPr/>
        </p:nvGrpSpPr>
        <p:grpSpPr>
          <a:xfrm>
            <a:off x="1034404" y="5034615"/>
            <a:ext cx="4111101" cy="482692"/>
            <a:chOff x="1034404" y="5034615"/>
            <a:chExt cx="4111101" cy="482692"/>
          </a:xfrm>
        </p:grpSpPr>
        <p:sp>
          <p:nvSpPr>
            <p:cNvPr id="13" name="正方形/長方形 12"/>
            <p:cNvSpPr/>
            <p:nvPr/>
          </p:nvSpPr>
          <p:spPr>
            <a:xfrm>
              <a:off x="1034404" y="5042399"/>
              <a:ext cx="818459"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327046" y="5034615"/>
              <a:ext cx="818459"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図形グループ 18"/>
          <p:cNvGrpSpPr/>
          <p:nvPr/>
        </p:nvGrpSpPr>
        <p:grpSpPr>
          <a:xfrm>
            <a:off x="2662129" y="5836581"/>
            <a:ext cx="4111606" cy="481546"/>
            <a:chOff x="2662129" y="5836581"/>
            <a:chExt cx="4111606" cy="481546"/>
          </a:xfrm>
        </p:grpSpPr>
        <p:sp>
          <p:nvSpPr>
            <p:cNvPr id="16" name="正方形/長方形 15"/>
            <p:cNvSpPr/>
            <p:nvPr/>
          </p:nvSpPr>
          <p:spPr>
            <a:xfrm>
              <a:off x="3480589" y="5843219"/>
              <a:ext cx="818459"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5955276" y="5843219"/>
              <a:ext cx="818459"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662129" y="5836581"/>
              <a:ext cx="818459" cy="474908"/>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1651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社の１週間の売上から、融資をどちらにするか判断して下さい。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5" name="スライド番号プレースホルダー 4">
            <a:extLst>
              <a:ext uri="{FF2B5EF4-FFF2-40B4-BE49-F238E27FC236}">
                <a16:creationId xmlns:a16="http://schemas.microsoft.com/office/drawing/2014/main" id="{1ACBC965-6065-45D9-9389-E5C6C092EBC1}"/>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54</a:t>
            </a:fld>
            <a:endParaRPr kumimoji="1" lang="ja-JP" altLang="en-US"/>
          </a:p>
        </p:txBody>
      </p:sp>
    </p:spTree>
    <p:extLst>
      <p:ext uri="{BB962C8B-B14F-4D97-AF65-F5344CB8AC3E}">
        <p14:creationId xmlns:p14="http://schemas.microsoft.com/office/powerpoint/2010/main" val="2642438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社の１週間の売上から、融資をどちらにするか判断して下さい。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店の最大値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店の最大値</a:t>
            </a:r>
            <a:endParaRPr lang="ja-JP" altLang="en-US" sz="1463" dirty="0"/>
          </a:p>
        </p:txBody>
      </p:sp>
      <p:sp>
        <p:nvSpPr>
          <p:cNvPr id="5" name="スライド番号プレースホルダー 4">
            <a:extLst>
              <a:ext uri="{FF2B5EF4-FFF2-40B4-BE49-F238E27FC236}">
                <a16:creationId xmlns:a16="http://schemas.microsoft.com/office/drawing/2014/main" id="{405FD71A-3DA6-4533-91A4-C6B649B5004A}"/>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55</a:t>
            </a:fld>
            <a:endParaRPr kumimoji="1" lang="ja-JP" altLang="en-US"/>
          </a:p>
        </p:txBody>
      </p:sp>
      <p:sp>
        <p:nvSpPr>
          <p:cNvPr id="6" name="円/楕円 5">
            <a:extLst>
              <a:ext uri="{FF2B5EF4-FFF2-40B4-BE49-F238E27FC236}">
                <a16:creationId xmlns:a16="http://schemas.microsoft.com/office/drawing/2014/main" id="{24D7BE1F-C528-9B4F-8D4F-7608671920EB}"/>
              </a:ext>
            </a:extLst>
          </p:cNvPr>
          <p:cNvSpPr/>
          <p:nvPr/>
        </p:nvSpPr>
        <p:spPr bwMode="auto">
          <a:xfrm>
            <a:off x="3281362" y="2809875"/>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
        <p:nvSpPr>
          <p:cNvPr id="14" name="円/楕円 13">
            <a:extLst>
              <a:ext uri="{FF2B5EF4-FFF2-40B4-BE49-F238E27FC236}">
                <a16:creationId xmlns:a16="http://schemas.microsoft.com/office/drawing/2014/main" id="{6F189FE4-026D-0F4A-ABD1-87AA5FDCE09B}"/>
              </a:ext>
            </a:extLst>
          </p:cNvPr>
          <p:cNvSpPr/>
          <p:nvPr/>
        </p:nvSpPr>
        <p:spPr bwMode="auto">
          <a:xfrm>
            <a:off x="4714811" y="3181350"/>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Tree>
    <p:extLst>
      <p:ext uri="{BB962C8B-B14F-4D97-AF65-F5344CB8AC3E}">
        <p14:creationId xmlns:p14="http://schemas.microsoft.com/office/powerpoint/2010/main" val="2249371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社の１週間の売上から、融資をどちらにするか判断して下さい。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a:solidFill>
                  <a:srgbClr val="FF0000"/>
                </a:solidFill>
                <a:latin typeface="Meiryo" charset="-128"/>
                <a:ea typeface="Meiryo" charset="-128"/>
              </a:rPr>
              <a:t>店の最小値</a:t>
            </a:r>
            <a:r>
              <a:rPr lang="en-US" altLang="ja-JP" sz="1463" dirty="0">
                <a:solidFill>
                  <a:srgbClr val="FF0000"/>
                </a:solidFill>
                <a:latin typeface="Meiryo" charset="-128"/>
                <a:ea typeface="Meiryo" charset="-128"/>
              </a:rPr>
              <a:t>=D</a:t>
            </a:r>
            <a:r>
              <a:rPr lang="ja-JP" altLang="en-US" sz="1463">
                <a:solidFill>
                  <a:srgbClr val="FF0000"/>
                </a:solidFill>
                <a:latin typeface="Meiryo" charset="-128"/>
                <a:ea typeface="Meiryo" charset="-128"/>
              </a:rPr>
              <a:t>店の最小値</a:t>
            </a:r>
            <a:endParaRPr lang="ja-JP" altLang="en-US" sz="1463" dirty="0"/>
          </a:p>
        </p:txBody>
      </p:sp>
      <p:sp>
        <p:nvSpPr>
          <p:cNvPr id="5" name="スライド番号プレースホルダー 4">
            <a:extLst>
              <a:ext uri="{FF2B5EF4-FFF2-40B4-BE49-F238E27FC236}">
                <a16:creationId xmlns:a16="http://schemas.microsoft.com/office/drawing/2014/main" id="{405FD71A-3DA6-4533-91A4-C6B649B5004A}"/>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56</a:t>
            </a:fld>
            <a:endParaRPr kumimoji="1" lang="ja-JP" altLang="en-US"/>
          </a:p>
        </p:txBody>
      </p:sp>
      <p:sp>
        <p:nvSpPr>
          <p:cNvPr id="6" name="円/楕円 5">
            <a:extLst>
              <a:ext uri="{FF2B5EF4-FFF2-40B4-BE49-F238E27FC236}">
                <a16:creationId xmlns:a16="http://schemas.microsoft.com/office/drawing/2014/main" id="{24D7BE1F-C528-9B4F-8D4F-7608671920EB}"/>
              </a:ext>
            </a:extLst>
          </p:cNvPr>
          <p:cNvSpPr/>
          <p:nvPr/>
        </p:nvSpPr>
        <p:spPr bwMode="auto">
          <a:xfrm>
            <a:off x="4690667" y="2840151"/>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
        <p:nvSpPr>
          <p:cNvPr id="14" name="円/楕円 13">
            <a:extLst>
              <a:ext uri="{FF2B5EF4-FFF2-40B4-BE49-F238E27FC236}">
                <a16:creationId xmlns:a16="http://schemas.microsoft.com/office/drawing/2014/main" id="{6F189FE4-026D-0F4A-ABD1-87AA5FDCE09B}"/>
              </a:ext>
            </a:extLst>
          </p:cNvPr>
          <p:cNvSpPr/>
          <p:nvPr/>
        </p:nvSpPr>
        <p:spPr bwMode="auto">
          <a:xfrm>
            <a:off x="3281362" y="3190833"/>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Tree>
    <p:extLst>
      <p:ext uri="{BB962C8B-B14F-4D97-AF65-F5344CB8AC3E}">
        <p14:creationId xmlns:p14="http://schemas.microsoft.com/office/powerpoint/2010/main" val="569843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98</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75</a:t>
                      </a: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社の１週間の売上から、融資をどちらにするか判断して下さい。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a:solidFill>
                  <a:srgbClr val="FF0000"/>
                </a:solidFill>
                <a:latin typeface="Meiryo" charset="-128"/>
                <a:ea typeface="Meiryo" charset="-128"/>
              </a:rPr>
              <a:t>店の中央値</a:t>
            </a:r>
            <a:r>
              <a:rPr lang="en-US" altLang="ja-JP" sz="1463" dirty="0">
                <a:solidFill>
                  <a:srgbClr val="FF0000"/>
                </a:solidFill>
                <a:latin typeface="Meiryo" charset="-128"/>
                <a:ea typeface="Meiryo" charset="-128"/>
              </a:rPr>
              <a:t>=D</a:t>
            </a:r>
            <a:r>
              <a:rPr lang="ja-JP" altLang="en-US" sz="1463">
                <a:solidFill>
                  <a:srgbClr val="FF0000"/>
                </a:solidFill>
                <a:latin typeface="Meiryo" charset="-128"/>
                <a:ea typeface="Meiryo" charset="-128"/>
              </a:rPr>
              <a:t>店の中央値</a:t>
            </a:r>
            <a:endParaRPr lang="ja-JP" altLang="en-US" sz="1463" dirty="0"/>
          </a:p>
        </p:txBody>
      </p:sp>
      <p:sp>
        <p:nvSpPr>
          <p:cNvPr id="5" name="スライド番号プレースホルダー 4">
            <a:extLst>
              <a:ext uri="{FF2B5EF4-FFF2-40B4-BE49-F238E27FC236}">
                <a16:creationId xmlns:a16="http://schemas.microsoft.com/office/drawing/2014/main" id="{405FD71A-3DA6-4533-91A4-C6B649B5004A}"/>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57</a:t>
            </a:fld>
            <a:endParaRPr kumimoji="1" lang="ja-JP" altLang="en-US"/>
          </a:p>
        </p:txBody>
      </p:sp>
      <p:sp>
        <p:nvSpPr>
          <p:cNvPr id="6" name="円/楕円 5">
            <a:extLst>
              <a:ext uri="{FF2B5EF4-FFF2-40B4-BE49-F238E27FC236}">
                <a16:creationId xmlns:a16="http://schemas.microsoft.com/office/drawing/2014/main" id="{24D7BE1F-C528-9B4F-8D4F-7608671920EB}"/>
              </a:ext>
            </a:extLst>
          </p:cNvPr>
          <p:cNvSpPr/>
          <p:nvPr/>
        </p:nvSpPr>
        <p:spPr bwMode="auto">
          <a:xfrm>
            <a:off x="6005512" y="2840151"/>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
        <p:nvSpPr>
          <p:cNvPr id="14" name="円/楕円 13">
            <a:extLst>
              <a:ext uri="{FF2B5EF4-FFF2-40B4-BE49-F238E27FC236}">
                <a16:creationId xmlns:a16="http://schemas.microsoft.com/office/drawing/2014/main" id="{6F189FE4-026D-0F4A-ABD1-87AA5FDCE09B}"/>
              </a:ext>
            </a:extLst>
          </p:cNvPr>
          <p:cNvSpPr/>
          <p:nvPr/>
        </p:nvSpPr>
        <p:spPr bwMode="auto">
          <a:xfrm>
            <a:off x="3962400" y="3187831"/>
            <a:ext cx="557213" cy="37147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defTabSz="742950" fontAlgn="base">
              <a:spcBef>
                <a:spcPct val="0"/>
              </a:spcBef>
              <a:spcAft>
                <a:spcPct val="0"/>
              </a:spcAft>
            </a:pPr>
            <a:endParaRPr kumimoji="0" lang="ja-JP" altLang="en-US" sz="1463">
              <a:latin typeface="Univers 45 Light" pitchFamily="2" charset="0"/>
              <a:cs typeface="Arial" charset="0"/>
            </a:endParaRPr>
          </a:p>
        </p:txBody>
      </p:sp>
    </p:spTree>
    <p:extLst>
      <p:ext uri="{BB962C8B-B14F-4D97-AF65-F5344CB8AC3E}">
        <p14:creationId xmlns:p14="http://schemas.microsoft.com/office/powerpoint/2010/main" val="3198492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98</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75</a:t>
                      </a: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社の１週間の売上から、融資をどちらにするか判断して下さい。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13" name="正方形/長方形 12">
            <a:extLst>
              <a:ext uri="{FF2B5EF4-FFF2-40B4-BE49-F238E27FC236}">
                <a16:creationId xmlns:a16="http://schemas.microsoft.com/office/drawing/2014/main" id="{50EC67C8-2A89-4C25-B6F1-68FCD05B4EB7}"/>
              </a:ext>
            </a:extLst>
          </p:cNvPr>
          <p:cNvSpPr/>
          <p:nvPr/>
        </p:nvSpPr>
        <p:spPr>
          <a:xfrm>
            <a:off x="1969129" y="3862388"/>
            <a:ext cx="339708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=D</a:t>
            </a:r>
            <a:r>
              <a:rPr lang="ja-JP" altLang="en-US" sz="1463">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=81.2857</a:t>
            </a:r>
            <a:endParaRPr lang="ja-JP" altLang="en-US" sz="1463" dirty="0"/>
          </a:p>
        </p:txBody>
      </p:sp>
      <p:sp>
        <p:nvSpPr>
          <p:cNvPr id="5" name="スライド番号プレースホルダー 4">
            <a:extLst>
              <a:ext uri="{FF2B5EF4-FFF2-40B4-BE49-F238E27FC236}">
                <a16:creationId xmlns:a16="http://schemas.microsoft.com/office/drawing/2014/main" id="{405FD71A-3DA6-4533-91A4-C6B649B5004A}"/>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58</a:t>
            </a:fld>
            <a:endParaRPr kumimoji="1" lang="ja-JP" altLang="en-US"/>
          </a:p>
        </p:txBody>
      </p:sp>
    </p:spTree>
    <p:extLst>
      <p:ext uri="{BB962C8B-B14F-4D97-AF65-F5344CB8AC3E}">
        <p14:creationId xmlns:p14="http://schemas.microsoft.com/office/powerpoint/2010/main" val="996501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11" name="コンテンツ プレースホルダー 2">
            <a:extLst>
              <a:ext uri="{FF2B5EF4-FFF2-40B4-BE49-F238E27FC236}">
                <a16:creationId xmlns:a16="http://schemas.microsoft.com/office/drawing/2014/main" id="{4BF9DD80-F59F-4DFD-ADEF-600FFDCF13F2}"/>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a:t>
            </a:r>
            <a:r>
              <a:rPr lang="ja-JP" altLang="en-US" sz="1463" kern="0">
                <a:latin typeface="メイリオ" panose="020B0604030504040204" pitchFamily="50" charset="-128"/>
                <a:ea typeface="メイリオ" panose="020B0604030504040204" pitchFamily="50" charset="-128"/>
              </a:rPr>
              <a:t>から、二つの会社について評価して</a:t>
            </a:r>
            <a:r>
              <a:rPr lang="ja-JP" altLang="en-US" sz="1463" kern="0" dirty="0">
                <a:latin typeface="メイリオ" panose="020B0604030504040204" pitchFamily="50" charset="-128"/>
                <a:ea typeface="メイリオ" panose="020B0604030504040204" pitchFamily="50" charset="-128"/>
              </a:rPr>
              <a:t>下さい。</a:t>
            </a:r>
            <a:endParaRPr lang="en-US" altLang="ja-JP" sz="1463"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CDA1D817-B109-4F0B-B9C7-1B017528FCEA}"/>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9" name="正方形/長方形 8">
            <a:extLst>
              <a:ext uri="{FF2B5EF4-FFF2-40B4-BE49-F238E27FC236}">
                <a16:creationId xmlns:a16="http://schemas.microsoft.com/office/drawing/2014/main" id="{D4DA6D4E-D098-4BDA-AA5A-625402DFD3EC}"/>
              </a:ext>
            </a:extLst>
          </p:cNvPr>
          <p:cNvSpPr/>
          <p:nvPr/>
        </p:nvSpPr>
        <p:spPr>
          <a:xfrm>
            <a:off x="2191275" y="4171437"/>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店の最小値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店の最小値</a:t>
            </a:r>
            <a:endParaRPr lang="ja-JP" altLang="en-US" sz="1463" dirty="0"/>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店の最大値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店の最大値</a:t>
            </a:r>
            <a:endParaRPr lang="ja-JP" altLang="en-US" sz="1463" dirty="0"/>
          </a:p>
        </p:txBody>
      </p:sp>
      <p:sp>
        <p:nvSpPr>
          <p:cNvPr id="14" name="正方形/長方形 13">
            <a:extLst>
              <a:ext uri="{FF2B5EF4-FFF2-40B4-BE49-F238E27FC236}">
                <a16:creationId xmlns:a16="http://schemas.microsoft.com/office/drawing/2014/main" id="{325D849F-B27E-4405-90BC-F26A00773C40}"/>
              </a:ext>
            </a:extLst>
          </p:cNvPr>
          <p:cNvSpPr/>
          <p:nvPr/>
        </p:nvSpPr>
        <p:spPr>
          <a:xfrm>
            <a:off x="2109221" y="4838999"/>
            <a:ext cx="2642070"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a:t>
            </a:r>
            <a:endParaRPr lang="ja-JP" altLang="en-US" sz="1463" dirty="0"/>
          </a:p>
        </p:txBody>
      </p:sp>
      <p:sp>
        <p:nvSpPr>
          <p:cNvPr id="15" name="正方形/長方形 14">
            <a:extLst>
              <a:ext uri="{FF2B5EF4-FFF2-40B4-BE49-F238E27FC236}">
                <a16:creationId xmlns:a16="http://schemas.microsoft.com/office/drawing/2014/main" id="{38F99A46-1127-4064-9E55-435F6742A668}"/>
              </a:ext>
            </a:extLst>
          </p:cNvPr>
          <p:cNvSpPr/>
          <p:nvPr/>
        </p:nvSpPr>
        <p:spPr>
          <a:xfrm>
            <a:off x="2181247" y="450521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店の中央値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店の中央値</a:t>
            </a:r>
            <a:endParaRPr lang="ja-JP" altLang="en-US" sz="1463" dirty="0"/>
          </a:p>
        </p:txBody>
      </p:sp>
      <p:sp>
        <p:nvSpPr>
          <p:cNvPr id="16" name="正方形/長方形 15">
            <a:extLst>
              <a:ext uri="{FF2B5EF4-FFF2-40B4-BE49-F238E27FC236}">
                <a16:creationId xmlns:a16="http://schemas.microsoft.com/office/drawing/2014/main" id="{8C28C36D-7608-404C-B4CE-9F7CC0976702}"/>
              </a:ext>
            </a:extLst>
          </p:cNvPr>
          <p:cNvSpPr/>
          <p:nvPr/>
        </p:nvSpPr>
        <p:spPr>
          <a:xfrm>
            <a:off x="2017799" y="5356519"/>
            <a:ext cx="2997937" cy="317459"/>
          </a:xfrm>
          <a:prstGeom prst="rect">
            <a:avLst/>
          </a:prstGeom>
        </p:spPr>
        <p:txBody>
          <a:bodyPr wrap="none">
            <a:spAutoFit/>
          </a:bodyPr>
          <a:lstStyle/>
          <a:p>
            <a:r>
              <a:rPr lang="ja-JP" altLang="en-US" sz="1463" dirty="0">
                <a:solidFill>
                  <a:srgbClr val="FF0000"/>
                </a:solidFill>
                <a:latin typeface="Meiryo" charset="-128"/>
                <a:ea typeface="Meiryo" charset="-128"/>
              </a:rPr>
              <a:t>第１四分位と第３四分位を比べる</a:t>
            </a:r>
            <a:endParaRPr lang="ja-JP" altLang="en-US" sz="1463" dirty="0"/>
          </a:p>
        </p:txBody>
      </p:sp>
      <p:sp>
        <p:nvSpPr>
          <p:cNvPr id="68" name="矢印: 下 67">
            <a:extLst>
              <a:ext uri="{FF2B5EF4-FFF2-40B4-BE49-F238E27FC236}">
                <a16:creationId xmlns:a16="http://schemas.microsoft.com/office/drawing/2014/main" id="{28DC102B-5BA4-4348-8936-268811382AAD}"/>
              </a:ext>
            </a:extLst>
          </p:cNvPr>
          <p:cNvSpPr/>
          <p:nvPr/>
        </p:nvSpPr>
        <p:spPr bwMode="auto">
          <a:xfrm>
            <a:off x="3343276" y="5139080"/>
            <a:ext cx="247649" cy="153676"/>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5" name="スライド番号プレースホルダー 4">
            <a:extLst>
              <a:ext uri="{FF2B5EF4-FFF2-40B4-BE49-F238E27FC236}">
                <a16:creationId xmlns:a16="http://schemas.microsoft.com/office/drawing/2014/main" id="{8A50CCBE-BAAC-487A-9AA3-448622272558}"/>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59</a:t>
            </a:fld>
            <a:endParaRPr kumimoji="1" lang="ja-JP" altLang="en-US"/>
          </a:p>
        </p:txBody>
      </p:sp>
    </p:spTree>
    <p:extLst>
      <p:ext uri="{BB962C8B-B14F-4D97-AF65-F5344CB8AC3E}">
        <p14:creationId xmlns:p14="http://schemas.microsoft.com/office/powerpoint/2010/main" val="389472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a:t>科学するとは？</a:t>
            </a:r>
            <a:endParaRPr kumimoji="1" lang="ja-JP" altLang="en-US" b="1" dirty="0"/>
          </a:p>
        </p:txBody>
      </p:sp>
      <p:grpSp>
        <p:nvGrpSpPr>
          <p:cNvPr id="8" name="図形グループ 7"/>
          <p:cNvGrpSpPr/>
          <p:nvPr/>
        </p:nvGrpSpPr>
        <p:grpSpPr>
          <a:xfrm>
            <a:off x="1729189" y="2624369"/>
            <a:ext cx="877163" cy="586502"/>
            <a:chOff x="1052132" y="2594610"/>
            <a:chExt cx="877163" cy="586502"/>
          </a:xfrm>
        </p:grpSpPr>
        <p:sp>
          <p:nvSpPr>
            <p:cNvPr id="6" name="円/楕円 5"/>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生物学</a:t>
              </a:r>
            </a:p>
          </p:txBody>
        </p:sp>
      </p:grpSp>
      <p:grpSp>
        <p:nvGrpSpPr>
          <p:cNvPr id="12" name="図形グループ 11"/>
          <p:cNvGrpSpPr/>
          <p:nvPr/>
        </p:nvGrpSpPr>
        <p:grpSpPr>
          <a:xfrm>
            <a:off x="2968135" y="3181956"/>
            <a:ext cx="646331" cy="833975"/>
            <a:chOff x="1232470" y="2594610"/>
            <a:chExt cx="646331" cy="833975"/>
          </a:xfrm>
        </p:grpSpPr>
        <p:sp>
          <p:nvSpPr>
            <p:cNvPr id="13" name="円/楕円 1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232470" y="2782254"/>
              <a:ext cx="646331"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数学</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grpSp>
      <p:grpSp>
        <p:nvGrpSpPr>
          <p:cNvPr id="21" name="図形グループ 20"/>
          <p:cNvGrpSpPr/>
          <p:nvPr/>
        </p:nvGrpSpPr>
        <p:grpSpPr>
          <a:xfrm>
            <a:off x="6085273" y="2594108"/>
            <a:ext cx="877163" cy="586502"/>
            <a:chOff x="1052132" y="2594610"/>
            <a:chExt cx="877163" cy="586502"/>
          </a:xfrm>
        </p:grpSpPr>
        <p:sp>
          <p:nvSpPr>
            <p:cNvPr id="22" name="円/楕円 21"/>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政治学</a:t>
              </a:r>
              <a:endParaRPr kumimoji="1" lang="ja-JP" altLang="en-US" dirty="0">
                <a:latin typeface="メイリオ" panose="020B0604030504040204" pitchFamily="50" charset="-128"/>
                <a:ea typeface="メイリオ" panose="020B0604030504040204" pitchFamily="50" charset="-128"/>
              </a:endParaRPr>
            </a:p>
          </p:txBody>
        </p:sp>
      </p:grpSp>
      <p:sp>
        <p:nvSpPr>
          <p:cNvPr id="27" name="円/楕円 26"/>
          <p:cNvSpPr/>
          <p:nvPr/>
        </p:nvSpPr>
        <p:spPr>
          <a:xfrm>
            <a:off x="558151" y="2076657"/>
            <a:ext cx="4578747" cy="3797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4695341" y="1614992"/>
            <a:ext cx="244329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人文・社会</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科学</a:t>
            </a:r>
          </a:p>
        </p:txBody>
      </p:sp>
      <p:sp>
        <p:nvSpPr>
          <p:cNvPr id="37" name="テキスト ボックス 36"/>
          <p:cNvSpPr txBox="1"/>
          <p:nvPr/>
        </p:nvSpPr>
        <p:spPr>
          <a:xfrm>
            <a:off x="1436305" y="1627541"/>
            <a:ext cx="151996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自然</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科学</a:t>
            </a:r>
          </a:p>
        </p:txBody>
      </p:sp>
      <p:sp>
        <p:nvSpPr>
          <p:cNvPr id="58" name="円/楕円 57"/>
          <p:cNvSpPr/>
          <p:nvPr/>
        </p:nvSpPr>
        <p:spPr>
          <a:xfrm>
            <a:off x="3867983" y="2089206"/>
            <a:ext cx="4795147" cy="3859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図形グループ 27"/>
          <p:cNvGrpSpPr/>
          <p:nvPr/>
        </p:nvGrpSpPr>
        <p:grpSpPr>
          <a:xfrm>
            <a:off x="545137" y="2987309"/>
            <a:ext cx="7557499" cy="2800469"/>
            <a:chOff x="93875" y="3367319"/>
            <a:chExt cx="7557499" cy="2800469"/>
          </a:xfrm>
        </p:grpSpPr>
        <p:grpSp>
          <p:nvGrpSpPr>
            <p:cNvPr id="9" name="図形グループ 8"/>
            <p:cNvGrpSpPr/>
            <p:nvPr/>
          </p:nvGrpSpPr>
          <p:grpSpPr>
            <a:xfrm>
              <a:off x="5531486" y="4252423"/>
              <a:ext cx="877163" cy="586502"/>
              <a:chOff x="1052132" y="2594610"/>
              <a:chExt cx="877163" cy="586502"/>
            </a:xfrm>
          </p:grpSpPr>
          <p:sp>
            <p:nvSpPr>
              <p:cNvPr id="10" name="円/楕円 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歴史学</a:t>
                </a:r>
                <a:endParaRPr kumimoji="1" lang="ja-JP" altLang="en-US" dirty="0">
                  <a:latin typeface="メイリオ" panose="020B0604030504040204" pitchFamily="50" charset="-128"/>
                  <a:ea typeface="メイリオ" panose="020B0604030504040204" pitchFamily="50" charset="-128"/>
                </a:endParaRPr>
              </a:p>
            </p:txBody>
          </p:sp>
        </p:grpSp>
        <p:grpSp>
          <p:nvGrpSpPr>
            <p:cNvPr id="18" name="図形グループ 17"/>
            <p:cNvGrpSpPr/>
            <p:nvPr/>
          </p:nvGrpSpPr>
          <p:grpSpPr>
            <a:xfrm>
              <a:off x="1276350" y="5581286"/>
              <a:ext cx="877163" cy="586502"/>
              <a:chOff x="1052132" y="2594610"/>
              <a:chExt cx="877163" cy="586502"/>
            </a:xfrm>
          </p:grpSpPr>
          <p:sp>
            <p:nvSpPr>
              <p:cNvPr id="19" name="円/楕円 18"/>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052132" y="2811780"/>
                <a:ext cx="87716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海洋学</a:t>
                </a:r>
              </a:p>
            </p:txBody>
          </p:sp>
        </p:grpSp>
        <p:grpSp>
          <p:nvGrpSpPr>
            <p:cNvPr id="24" name="図形グループ 23"/>
            <p:cNvGrpSpPr/>
            <p:nvPr/>
          </p:nvGrpSpPr>
          <p:grpSpPr>
            <a:xfrm>
              <a:off x="519633" y="4552223"/>
              <a:ext cx="646331" cy="586502"/>
              <a:chOff x="1052132" y="2594610"/>
              <a:chExt cx="646331" cy="586502"/>
            </a:xfrm>
          </p:grpSpPr>
          <p:sp>
            <p:nvSpPr>
              <p:cNvPr id="25" name="円/楕円 24"/>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物理</a:t>
                </a:r>
                <a:endParaRPr kumimoji="1" lang="ja-JP" altLang="en-US" dirty="0">
                  <a:latin typeface="メイリオ" panose="020B0604030504040204" pitchFamily="50" charset="-128"/>
                  <a:ea typeface="メイリオ" panose="020B0604030504040204" pitchFamily="50" charset="-128"/>
                </a:endParaRPr>
              </a:p>
            </p:txBody>
          </p:sp>
        </p:grpSp>
        <p:grpSp>
          <p:nvGrpSpPr>
            <p:cNvPr id="33" name="図形グループ 32"/>
            <p:cNvGrpSpPr/>
            <p:nvPr/>
          </p:nvGrpSpPr>
          <p:grpSpPr>
            <a:xfrm>
              <a:off x="2062489" y="4614499"/>
              <a:ext cx="646331" cy="586502"/>
              <a:chOff x="1052132" y="2594610"/>
              <a:chExt cx="646331" cy="586502"/>
            </a:xfrm>
          </p:grpSpPr>
          <p:sp>
            <p:nvSpPr>
              <p:cNvPr id="34" name="円/楕円 33"/>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化学</a:t>
                </a:r>
                <a:endParaRPr kumimoji="1" lang="ja-JP" altLang="en-US" dirty="0">
                  <a:latin typeface="メイリオ" panose="020B0604030504040204" pitchFamily="50" charset="-128"/>
                  <a:ea typeface="メイリオ" panose="020B0604030504040204" pitchFamily="50" charset="-128"/>
                </a:endParaRPr>
              </a:p>
            </p:txBody>
          </p:sp>
        </p:grpSp>
        <p:grpSp>
          <p:nvGrpSpPr>
            <p:cNvPr id="40" name="図形グループ 39"/>
            <p:cNvGrpSpPr/>
            <p:nvPr/>
          </p:nvGrpSpPr>
          <p:grpSpPr>
            <a:xfrm>
              <a:off x="1392628" y="3936558"/>
              <a:ext cx="877163" cy="586502"/>
              <a:chOff x="1052132" y="2594610"/>
              <a:chExt cx="877163" cy="586502"/>
            </a:xfrm>
          </p:grpSpPr>
          <p:sp>
            <p:nvSpPr>
              <p:cNvPr id="41" name="円/楕円 40"/>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経済学</a:t>
                </a:r>
                <a:endParaRPr kumimoji="1" lang="ja-JP" altLang="en-US" dirty="0">
                  <a:latin typeface="メイリオ" panose="020B0604030504040204" pitchFamily="50" charset="-128"/>
                  <a:ea typeface="メイリオ" panose="020B0604030504040204" pitchFamily="50" charset="-128"/>
                </a:endParaRPr>
              </a:p>
            </p:txBody>
          </p:sp>
        </p:grpSp>
        <p:grpSp>
          <p:nvGrpSpPr>
            <p:cNvPr id="43" name="図形グループ 42"/>
            <p:cNvGrpSpPr/>
            <p:nvPr/>
          </p:nvGrpSpPr>
          <p:grpSpPr>
            <a:xfrm>
              <a:off x="93875" y="3667100"/>
              <a:ext cx="877163" cy="586502"/>
              <a:chOff x="1052132" y="2594610"/>
              <a:chExt cx="877163" cy="586502"/>
            </a:xfrm>
          </p:grpSpPr>
          <p:sp>
            <p:nvSpPr>
              <p:cNvPr id="44" name="円/楕円 43"/>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天文学</a:t>
                </a:r>
                <a:endParaRPr kumimoji="1" lang="ja-JP" altLang="en-US" dirty="0">
                  <a:latin typeface="メイリオ" panose="020B0604030504040204" pitchFamily="50" charset="-128"/>
                  <a:ea typeface="メイリオ" panose="020B0604030504040204" pitchFamily="50" charset="-128"/>
                </a:endParaRPr>
              </a:p>
            </p:txBody>
          </p:sp>
        </p:grpSp>
        <p:grpSp>
          <p:nvGrpSpPr>
            <p:cNvPr id="46" name="図形グループ 45"/>
            <p:cNvGrpSpPr/>
            <p:nvPr/>
          </p:nvGrpSpPr>
          <p:grpSpPr>
            <a:xfrm>
              <a:off x="4591711" y="3367319"/>
              <a:ext cx="877163" cy="586502"/>
              <a:chOff x="1052132" y="2594610"/>
              <a:chExt cx="877163" cy="586502"/>
            </a:xfrm>
          </p:grpSpPr>
          <p:sp>
            <p:nvSpPr>
              <p:cNvPr id="47" name="円/楕円 46"/>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心理学</a:t>
                </a:r>
              </a:p>
            </p:txBody>
          </p:sp>
        </p:grpSp>
        <p:grpSp>
          <p:nvGrpSpPr>
            <p:cNvPr id="49" name="図形グループ 48"/>
            <p:cNvGrpSpPr/>
            <p:nvPr/>
          </p:nvGrpSpPr>
          <p:grpSpPr>
            <a:xfrm>
              <a:off x="5634011" y="5360035"/>
              <a:ext cx="877163" cy="586502"/>
              <a:chOff x="1052132" y="2594610"/>
              <a:chExt cx="877163" cy="586502"/>
            </a:xfrm>
          </p:grpSpPr>
          <p:sp>
            <p:nvSpPr>
              <p:cNvPr id="50" name="円/楕円 4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考古学</a:t>
                </a:r>
              </a:p>
            </p:txBody>
          </p:sp>
        </p:grpSp>
        <p:grpSp>
          <p:nvGrpSpPr>
            <p:cNvPr id="52" name="図形グループ 51"/>
            <p:cNvGrpSpPr/>
            <p:nvPr/>
          </p:nvGrpSpPr>
          <p:grpSpPr>
            <a:xfrm>
              <a:off x="6541649" y="3943166"/>
              <a:ext cx="646331" cy="586502"/>
              <a:chOff x="1052132" y="2594610"/>
              <a:chExt cx="646331" cy="586502"/>
            </a:xfrm>
          </p:grpSpPr>
          <p:sp>
            <p:nvSpPr>
              <p:cNvPr id="53" name="円/楕円 5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052132" y="2811780"/>
                <a:ext cx="646331" cy="369332"/>
              </a:xfrm>
              <a:prstGeom prst="rect">
                <a:avLst/>
              </a:prstGeom>
              <a:noFill/>
            </p:spPr>
            <p:txBody>
              <a:bodyPr wrap="none" rtlCol="0">
                <a:spAutoFit/>
              </a:bodyPr>
              <a:lstStyle/>
              <a:p>
                <a:r>
                  <a:rPr lang="ja-JP" altLang="en-US" dirty="0">
                    <a:latin typeface="Meiryo" charset="-128"/>
                    <a:ea typeface="Meiryo" charset="-128"/>
                    <a:cs typeface="Meiryo" charset="-128"/>
                  </a:rPr>
                  <a:t>文学</a:t>
                </a:r>
              </a:p>
            </p:txBody>
          </p:sp>
        </p:grpSp>
        <p:grpSp>
          <p:nvGrpSpPr>
            <p:cNvPr id="55" name="図形グループ 54"/>
            <p:cNvGrpSpPr/>
            <p:nvPr/>
          </p:nvGrpSpPr>
          <p:grpSpPr>
            <a:xfrm>
              <a:off x="6774211" y="4648216"/>
              <a:ext cx="877163" cy="586502"/>
              <a:chOff x="1052132" y="2594610"/>
              <a:chExt cx="877163" cy="586502"/>
            </a:xfrm>
          </p:grpSpPr>
          <p:sp>
            <p:nvSpPr>
              <p:cNvPr id="56" name="円/楕円 55"/>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1052132" y="2811780"/>
                <a:ext cx="877163" cy="369332"/>
              </a:xfrm>
              <a:prstGeom prst="rect">
                <a:avLst/>
              </a:prstGeom>
              <a:noFill/>
            </p:spPr>
            <p:txBody>
              <a:bodyPr wrap="none" rtlCol="0">
                <a:spAutoFit/>
              </a:bodyPr>
              <a:lstStyle/>
              <a:p>
                <a:r>
                  <a:rPr lang="ja-JP" altLang="en-US" dirty="0">
                    <a:latin typeface="Meiryo" charset="-128"/>
                    <a:ea typeface="Meiryo" charset="-128"/>
                    <a:cs typeface="Meiryo" charset="-128"/>
                  </a:rPr>
                  <a:t>言語学</a:t>
                </a:r>
              </a:p>
            </p:txBody>
          </p:sp>
        </p:grpSp>
        <p:grpSp>
          <p:nvGrpSpPr>
            <p:cNvPr id="59" name="図形グループ 58"/>
            <p:cNvGrpSpPr/>
            <p:nvPr/>
          </p:nvGrpSpPr>
          <p:grpSpPr>
            <a:xfrm>
              <a:off x="4661507" y="5060122"/>
              <a:ext cx="877163" cy="586502"/>
              <a:chOff x="1052132" y="2594610"/>
              <a:chExt cx="877163" cy="586502"/>
            </a:xfrm>
          </p:grpSpPr>
          <p:sp>
            <p:nvSpPr>
              <p:cNvPr id="60" name="円/楕円 59"/>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1052132" y="2811780"/>
                <a:ext cx="877163"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社会学</a:t>
                </a:r>
                <a:endParaRPr kumimoji="1" lang="ja-JP" altLang="en-US" dirty="0">
                  <a:latin typeface="メイリオ" panose="020B0604030504040204" pitchFamily="50" charset="-128"/>
                  <a:ea typeface="メイリオ" panose="020B0604030504040204" pitchFamily="50" charset="-128"/>
                </a:endParaRPr>
              </a:p>
            </p:txBody>
          </p:sp>
        </p:grpSp>
      </p:grpSp>
      <p:grpSp>
        <p:nvGrpSpPr>
          <p:cNvPr id="62" name="図形グループ 61"/>
          <p:cNvGrpSpPr/>
          <p:nvPr/>
        </p:nvGrpSpPr>
        <p:grpSpPr>
          <a:xfrm>
            <a:off x="6965627" y="2831484"/>
            <a:ext cx="646331" cy="586502"/>
            <a:chOff x="1052132" y="2594610"/>
            <a:chExt cx="646331" cy="586502"/>
          </a:xfrm>
        </p:grpSpPr>
        <p:sp>
          <p:nvSpPr>
            <p:cNvPr id="63" name="円/楕円 62"/>
            <p:cNvSpPr/>
            <p:nvPr/>
          </p:nvSpPr>
          <p:spPr>
            <a:xfrm>
              <a:off x="1405890" y="2594610"/>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p:cNvSpPr txBox="1"/>
            <p:nvPr/>
          </p:nvSpPr>
          <p:spPr>
            <a:xfrm>
              <a:off x="1052132" y="2811780"/>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哲学</a:t>
              </a:r>
              <a:endParaRPr kumimoji="1" lang="ja-JP" altLang="en-US" dirty="0">
                <a:latin typeface="メイリオ" panose="020B0604030504040204" pitchFamily="50" charset="-128"/>
                <a:ea typeface="メイリオ" panose="020B0604030504040204" pitchFamily="50" charset="-128"/>
              </a:endParaRPr>
            </a:p>
          </p:txBody>
        </p:sp>
      </p:grpSp>
      <p:cxnSp>
        <p:nvCxnSpPr>
          <p:cNvPr id="66" name="直線コネクタ 65"/>
          <p:cNvCxnSpPr/>
          <p:nvPr/>
        </p:nvCxnSpPr>
        <p:spPr>
          <a:xfrm flipV="1">
            <a:off x="4835166" y="1830456"/>
            <a:ext cx="1501340" cy="370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V="1">
            <a:off x="1314473" y="1811996"/>
            <a:ext cx="838897" cy="2193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a:xfrm>
            <a:off x="3867983" y="2690368"/>
            <a:ext cx="1268916" cy="2613809"/>
          </a:xfrm>
          <a:custGeom>
            <a:avLst/>
            <a:gdLst>
              <a:gd name="connsiteX0" fmla="*/ 661552 w 1268916"/>
              <a:gd name="connsiteY0" fmla="*/ 0 h 2613809"/>
              <a:gd name="connsiteX1" fmla="*/ 746134 w 1268916"/>
              <a:gd name="connsiteY1" fmla="*/ 77176 h 2613809"/>
              <a:gd name="connsiteX2" fmla="*/ 1268916 w 1268916"/>
              <a:gd name="connsiteY2" fmla="*/ 1284811 h 2613809"/>
              <a:gd name="connsiteX3" fmla="*/ 746134 w 1268916"/>
              <a:gd name="connsiteY3" fmla="*/ 2492447 h 2613809"/>
              <a:gd name="connsiteX4" fmla="*/ 613125 w 1268916"/>
              <a:gd name="connsiteY4" fmla="*/ 2613809 h 2613809"/>
              <a:gd name="connsiteX5" fmla="*/ 547489 w 1268916"/>
              <a:gd name="connsiteY5" fmla="*/ 2555690 h 2613809"/>
              <a:gd name="connsiteX6" fmla="*/ 0 w 1268916"/>
              <a:gd name="connsiteY6" fmla="*/ 1328345 h 2613809"/>
              <a:gd name="connsiteX7" fmla="*/ 547489 w 1268916"/>
              <a:gd name="connsiteY7" fmla="*/ 101000 h 2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916" h="2613809">
                <a:moveTo>
                  <a:pt x="661552" y="0"/>
                </a:moveTo>
                <a:lnTo>
                  <a:pt x="746134" y="77176"/>
                </a:lnTo>
                <a:cubicBezTo>
                  <a:pt x="1072727" y="405352"/>
                  <a:pt x="1268916" y="826082"/>
                  <a:pt x="1268916" y="1284811"/>
                </a:cubicBezTo>
                <a:cubicBezTo>
                  <a:pt x="1268916" y="1743541"/>
                  <a:pt x="1072727" y="2164270"/>
                  <a:pt x="746134" y="2492447"/>
                </a:cubicBezTo>
                <a:lnTo>
                  <a:pt x="613125" y="2613809"/>
                </a:lnTo>
                <a:lnTo>
                  <a:pt x="547489" y="2555690"/>
                </a:lnTo>
                <a:cubicBezTo>
                  <a:pt x="205461" y="2222158"/>
                  <a:pt x="0" y="1794561"/>
                  <a:pt x="0" y="1328345"/>
                </a:cubicBezTo>
                <a:cubicBezTo>
                  <a:pt x="0" y="862129"/>
                  <a:pt x="205461" y="434532"/>
                  <a:pt x="547489" y="101000"/>
                </a:cubicBez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4066486" y="3622619"/>
            <a:ext cx="800219" cy="461665"/>
          </a:xfrm>
          <a:prstGeom prst="rect">
            <a:avLst/>
          </a:prstGeom>
          <a:noFill/>
        </p:spPr>
        <p:txBody>
          <a:bodyPr wrap="none" rtlCol="0">
            <a:spAutoFit/>
          </a:bodyPr>
          <a:lstStyle/>
          <a:p>
            <a:r>
              <a:rPr lang="ja-JP" altLang="en-US" sz="2400" b="1">
                <a:latin typeface="メイリオ" panose="020B0604030504040204" pitchFamily="50" charset="-128"/>
                <a:ea typeface="メイリオ" panose="020B0604030504040204" pitchFamily="50" charset="-128"/>
              </a:rPr>
              <a:t>科学</a:t>
            </a:r>
            <a:endParaRPr kumimoji="1" lang="ja-JP" altLang="en-US" sz="2400" b="1" dirty="0">
              <a:latin typeface="メイリオ" panose="020B0604030504040204" pitchFamily="50" charset="-128"/>
              <a:ea typeface="メイリオ" panose="020B0604030504040204" pitchFamily="50" charset="-128"/>
            </a:endParaRPr>
          </a:p>
        </p:txBody>
      </p:sp>
      <p:grpSp>
        <p:nvGrpSpPr>
          <p:cNvPr id="74" name="図形グループ 73"/>
          <p:cNvGrpSpPr/>
          <p:nvPr/>
        </p:nvGrpSpPr>
        <p:grpSpPr>
          <a:xfrm>
            <a:off x="2117370" y="1516389"/>
            <a:ext cx="5161094" cy="476066"/>
            <a:chOff x="1695136" y="1896399"/>
            <a:chExt cx="5161094" cy="476066"/>
          </a:xfrm>
        </p:grpSpPr>
        <p:sp>
          <p:nvSpPr>
            <p:cNvPr id="72" name="正方形/長方形 71"/>
            <p:cNvSpPr/>
            <p:nvPr/>
          </p:nvSpPr>
          <p:spPr>
            <a:xfrm>
              <a:off x="1695136" y="1898433"/>
              <a:ext cx="960735" cy="47403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5950272" y="1896399"/>
              <a:ext cx="905958" cy="47403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8" name="図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9937" y="4105454"/>
            <a:ext cx="881953" cy="566173"/>
          </a:xfrm>
          <a:prstGeom prst="rect">
            <a:avLst/>
          </a:prstGeom>
        </p:spPr>
      </p:pic>
      <p:cxnSp>
        <p:nvCxnSpPr>
          <p:cNvPr id="65" name="直線矢印コネクタ 64"/>
          <p:cNvCxnSpPr>
            <a:cxnSpLocks/>
          </p:cNvCxnSpPr>
          <p:nvPr/>
        </p:nvCxnSpPr>
        <p:spPr>
          <a:xfrm flipH="1" flipV="1">
            <a:off x="3486965" y="3467070"/>
            <a:ext cx="597810" cy="2429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図形グループ 67"/>
          <p:cNvGrpSpPr/>
          <p:nvPr/>
        </p:nvGrpSpPr>
        <p:grpSpPr>
          <a:xfrm>
            <a:off x="2267240" y="2622227"/>
            <a:ext cx="4692485" cy="2584963"/>
            <a:chOff x="1803976" y="3025281"/>
            <a:chExt cx="4692485" cy="2584963"/>
          </a:xfrm>
        </p:grpSpPr>
        <p:cxnSp>
          <p:nvCxnSpPr>
            <p:cNvPr id="69" name="直線矢印コネクタ 68"/>
            <p:cNvCxnSpPr/>
            <p:nvPr/>
          </p:nvCxnSpPr>
          <p:spPr>
            <a:xfrm>
              <a:off x="4402926" y="5019089"/>
              <a:ext cx="474138" cy="265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V="1">
              <a:off x="4398033" y="3025281"/>
              <a:ext cx="1329477" cy="342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p:nvPr/>
          </p:nvCxnSpPr>
          <p:spPr>
            <a:xfrm flipV="1">
              <a:off x="4691455" y="3755608"/>
              <a:ext cx="1805006" cy="780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a:off x="4572051" y="4727120"/>
              <a:ext cx="1358687" cy="500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flipH="1" flipV="1">
              <a:off x="1886942" y="3063392"/>
              <a:ext cx="1753770" cy="6002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p:nvPr/>
          </p:nvCxnSpPr>
          <p:spPr>
            <a:xfrm flipH="1">
              <a:off x="1803976" y="5148164"/>
              <a:ext cx="1836736" cy="462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a:off x="2521843" y="4663127"/>
              <a:ext cx="1014942" cy="69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1875284" y="4072856"/>
              <a:ext cx="1597465" cy="362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344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線コネクタ 50">
            <a:extLst>
              <a:ext uri="{FF2B5EF4-FFF2-40B4-BE49-F238E27FC236}">
                <a16:creationId xmlns:a16="http://schemas.microsoft.com/office/drawing/2014/main" id="{208C6539-F502-4748-9C88-458CD183DC76}"/>
              </a:ext>
            </a:extLst>
          </p:cNvPr>
          <p:cNvCxnSpPr>
            <a:cxnSpLocks/>
          </p:cNvCxnSpPr>
          <p:nvPr/>
        </p:nvCxnSpPr>
        <p:spPr bwMode="auto">
          <a:xfrm>
            <a:off x="5324475" y="4621087"/>
            <a:ext cx="2806700" cy="3358"/>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9" name="正方形/長方形 8">
            <a:extLst>
              <a:ext uri="{FF2B5EF4-FFF2-40B4-BE49-F238E27FC236}">
                <a16:creationId xmlns:a16="http://schemas.microsoft.com/office/drawing/2014/main" id="{D4DA6D4E-D098-4BDA-AA5A-625402DFD3EC}"/>
              </a:ext>
            </a:extLst>
          </p:cNvPr>
          <p:cNvSpPr/>
          <p:nvPr/>
        </p:nvSpPr>
        <p:spPr>
          <a:xfrm>
            <a:off x="2191275" y="4171437"/>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店の最小値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店の最小値</a:t>
            </a:r>
            <a:endParaRPr lang="ja-JP" altLang="en-US" sz="1463" dirty="0"/>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店の最大値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店の最大値</a:t>
            </a:r>
            <a:endParaRPr lang="ja-JP" altLang="en-US" sz="1463" dirty="0"/>
          </a:p>
        </p:txBody>
      </p:sp>
      <p:sp>
        <p:nvSpPr>
          <p:cNvPr id="14" name="正方形/長方形 13">
            <a:extLst>
              <a:ext uri="{FF2B5EF4-FFF2-40B4-BE49-F238E27FC236}">
                <a16:creationId xmlns:a16="http://schemas.microsoft.com/office/drawing/2014/main" id="{325D849F-B27E-4405-90BC-F26A00773C40}"/>
              </a:ext>
            </a:extLst>
          </p:cNvPr>
          <p:cNvSpPr/>
          <p:nvPr/>
        </p:nvSpPr>
        <p:spPr>
          <a:xfrm>
            <a:off x="2109221" y="4838999"/>
            <a:ext cx="2642070"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a:t>
            </a:r>
            <a:endParaRPr lang="ja-JP" altLang="en-US" sz="1463" dirty="0"/>
          </a:p>
        </p:txBody>
      </p:sp>
      <p:sp>
        <p:nvSpPr>
          <p:cNvPr id="15" name="正方形/長方形 14">
            <a:extLst>
              <a:ext uri="{FF2B5EF4-FFF2-40B4-BE49-F238E27FC236}">
                <a16:creationId xmlns:a16="http://schemas.microsoft.com/office/drawing/2014/main" id="{38F99A46-1127-4064-9E55-435F6742A668}"/>
              </a:ext>
            </a:extLst>
          </p:cNvPr>
          <p:cNvSpPr/>
          <p:nvPr/>
        </p:nvSpPr>
        <p:spPr>
          <a:xfrm>
            <a:off x="2181247" y="450521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店の中央値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店の中央値</a:t>
            </a:r>
            <a:endParaRPr lang="ja-JP" altLang="en-US" sz="1463" dirty="0"/>
          </a:p>
        </p:txBody>
      </p:sp>
      <p:sp>
        <p:nvSpPr>
          <p:cNvPr id="16" name="正方形/長方形 15">
            <a:extLst>
              <a:ext uri="{FF2B5EF4-FFF2-40B4-BE49-F238E27FC236}">
                <a16:creationId xmlns:a16="http://schemas.microsoft.com/office/drawing/2014/main" id="{8C28C36D-7608-404C-B4CE-9F7CC0976702}"/>
              </a:ext>
            </a:extLst>
          </p:cNvPr>
          <p:cNvSpPr/>
          <p:nvPr/>
        </p:nvSpPr>
        <p:spPr>
          <a:xfrm>
            <a:off x="2017799" y="5356519"/>
            <a:ext cx="2997937" cy="317459"/>
          </a:xfrm>
          <a:prstGeom prst="rect">
            <a:avLst/>
          </a:prstGeom>
        </p:spPr>
        <p:txBody>
          <a:bodyPr wrap="none">
            <a:spAutoFit/>
          </a:bodyPr>
          <a:lstStyle/>
          <a:p>
            <a:r>
              <a:rPr lang="ja-JP" altLang="en-US" sz="1463" dirty="0">
                <a:solidFill>
                  <a:srgbClr val="FF0000"/>
                </a:solidFill>
                <a:latin typeface="Meiryo" charset="-128"/>
                <a:ea typeface="Meiryo" charset="-128"/>
              </a:rPr>
              <a:t>第１四分位と第３四分位を比べる</a:t>
            </a:r>
            <a:endParaRPr lang="ja-JP" altLang="en-US" sz="1463" dirty="0"/>
          </a:p>
        </p:txBody>
      </p:sp>
      <p:sp>
        <p:nvSpPr>
          <p:cNvPr id="17" name="正方形/長方形 16">
            <a:extLst>
              <a:ext uri="{FF2B5EF4-FFF2-40B4-BE49-F238E27FC236}">
                <a16:creationId xmlns:a16="http://schemas.microsoft.com/office/drawing/2014/main" id="{F25BBEDF-58FD-4860-9350-543A83461033}"/>
              </a:ext>
            </a:extLst>
          </p:cNvPr>
          <p:cNvSpPr/>
          <p:nvPr/>
        </p:nvSpPr>
        <p:spPr>
          <a:xfrm>
            <a:off x="5695950" y="3701879"/>
            <a:ext cx="498855" cy="317459"/>
          </a:xfrm>
          <a:prstGeom prst="rect">
            <a:avLst/>
          </a:prstGeom>
        </p:spPr>
        <p:txBody>
          <a:bodyPr wrap="none">
            <a:spAutoFit/>
          </a:bodyPr>
          <a:lstStyle/>
          <a:p>
            <a:r>
              <a:rPr lang="en-US" altLang="ja-JP" sz="1463" dirty="0">
                <a:latin typeface="Meiryo" charset="-128"/>
                <a:ea typeface="Meiryo" charset="-128"/>
              </a:rPr>
              <a:t>C</a:t>
            </a:r>
            <a:r>
              <a:rPr lang="ja-JP" altLang="en-US" sz="1463" dirty="0">
                <a:latin typeface="Meiryo" charset="-128"/>
                <a:ea typeface="Meiryo" charset="-128"/>
              </a:rPr>
              <a:t>店</a:t>
            </a:r>
            <a:endParaRPr lang="ja-JP" altLang="en-US" sz="1463" dirty="0"/>
          </a:p>
        </p:txBody>
      </p:sp>
      <p:sp>
        <p:nvSpPr>
          <p:cNvPr id="18" name="正方形/長方形 17">
            <a:extLst>
              <a:ext uri="{FF2B5EF4-FFF2-40B4-BE49-F238E27FC236}">
                <a16:creationId xmlns:a16="http://schemas.microsoft.com/office/drawing/2014/main" id="{7E5FF1E4-CE1C-4829-B10A-118C3F45D386}"/>
              </a:ext>
            </a:extLst>
          </p:cNvPr>
          <p:cNvSpPr/>
          <p:nvPr/>
        </p:nvSpPr>
        <p:spPr>
          <a:xfrm>
            <a:off x="7241784" y="3701879"/>
            <a:ext cx="513282" cy="317459"/>
          </a:xfrm>
          <a:prstGeom prst="rect">
            <a:avLst/>
          </a:prstGeom>
        </p:spPr>
        <p:txBody>
          <a:bodyPr wrap="none">
            <a:spAutoFit/>
          </a:bodyPr>
          <a:lstStyle/>
          <a:p>
            <a:r>
              <a:rPr lang="en-US" altLang="ja-JP" sz="1463" dirty="0">
                <a:latin typeface="Meiryo" charset="-128"/>
                <a:ea typeface="Meiryo" charset="-128"/>
              </a:rPr>
              <a:t>D</a:t>
            </a:r>
            <a:r>
              <a:rPr lang="ja-JP" altLang="en-US" sz="1463" dirty="0">
                <a:latin typeface="Meiryo" charset="-128"/>
                <a:ea typeface="Meiryo" charset="-128"/>
              </a:rPr>
              <a:t>店</a:t>
            </a:r>
            <a:endParaRPr lang="ja-JP" altLang="en-US" sz="1463" dirty="0"/>
          </a:p>
        </p:txBody>
      </p:sp>
      <p:cxnSp>
        <p:nvCxnSpPr>
          <p:cNvPr id="8" name="直線コネクタ 7">
            <a:extLst>
              <a:ext uri="{FF2B5EF4-FFF2-40B4-BE49-F238E27FC236}">
                <a16:creationId xmlns:a16="http://schemas.microsoft.com/office/drawing/2014/main" id="{90AF5474-C44D-455E-B29A-3166D6BAA61C}"/>
              </a:ext>
            </a:extLst>
          </p:cNvPr>
          <p:cNvCxnSpPr>
            <a:cxnSpLocks/>
          </p:cNvCxnSpPr>
          <p:nvPr/>
        </p:nvCxnSpPr>
        <p:spPr bwMode="auto">
          <a:xfrm>
            <a:off x="5726906" y="5449141"/>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2CC8E7D5-3914-476F-8485-D06950B42DE8}"/>
              </a:ext>
            </a:extLst>
          </p:cNvPr>
          <p:cNvCxnSpPr>
            <a:cxnSpLocks/>
          </p:cNvCxnSpPr>
          <p:nvPr/>
        </p:nvCxnSpPr>
        <p:spPr bwMode="auto">
          <a:xfrm>
            <a:off x="7233263" y="5442805"/>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93FC8AD-D573-4A2E-B86C-828D33CECDE8}"/>
              </a:ext>
            </a:extLst>
          </p:cNvPr>
          <p:cNvCxnSpPr>
            <a:cxnSpLocks/>
          </p:cNvCxnSpPr>
          <p:nvPr/>
        </p:nvCxnSpPr>
        <p:spPr bwMode="auto">
          <a:xfrm>
            <a:off x="5695950" y="4128851"/>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A2A9DAB-96D9-4FD0-9AC7-0959478368F8}"/>
              </a:ext>
            </a:extLst>
          </p:cNvPr>
          <p:cNvCxnSpPr>
            <a:cxnSpLocks/>
          </p:cNvCxnSpPr>
          <p:nvPr/>
        </p:nvCxnSpPr>
        <p:spPr bwMode="auto">
          <a:xfrm>
            <a:off x="7224741" y="4130244"/>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50AB9F96-5C2C-4883-9097-D716470F580A}"/>
              </a:ext>
            </a:extLst>
          </p:cNvPr>
          <p:cNvCxnSpPr>
            <a:cxnSpLocks/>
          </p:cNvCxnSpPr>
          <p:nvPr/>
        </p:nvCxnSpPr>
        <p:spPr bwMode="auto">
          <a:xfrm>
            <a:off x="5572125" y="4682998"/>
            <a:ext cx="8048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4" name="正方形/長方形 23">
            <a:extLst>
              <a:ext uri="{FF2B5EF4-FFF2-40B4-BE49-F238E27FC236}">
                <a16:creationId xmlns:a16="http://schemas.microsoft.com/office/drawing/2014/main" id="{FAC90EAF-FA3F-4FA9-B8D5-D7A679D5FFA4}"/>
              </a:ext>
            </a:extLst>
          </p:cNvPr>
          <p:cNvSpPr/>
          <p:nvPr/>
        </p:nvSpPr>
        <p:spPr>
          <a:xfrm>
            <a:off x="6459101" y="3978810"/>
            <a:ext cx="535724"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120</a:t>
            </a:r>
          </a:p>
        </p:txBody>
      </p:sp>
      <p:sp>
        <p:nvSpPr>
          <p:cNvPr id="25" name="正方形/長方形 24">
            <a:extLst>
              <a:ext uri="{FF2B5EF4-FFF2-40B4-BE49-F238E27FC236}">
                <a16:creationId xmlns:a16="http://schemas.microsoft.com/office/drawing/2014/main" id="{22AB0F07-4CA9-409C-A30D-0D37421743B2}"/>
              </a:ext>
            </a:extLst>
          </p:cNvPr>
          <p:cNvSpPr/>
          <p:nvPr/>
        </p:nvSpPr>
        <p:spPr>
          <a:xfrm>
            <a:off x="6467030" y="5299100"/>
            <a:ext cx="495300" cy="317459"/>
          </a:xfrm>
          <a:prstGeom prst="rect">
            <a:avLst/>
          </a:prstGeom>
        </p:spPr>
        <p:txBody>
          <a:bodyPr wrap="squar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45</a:t>
            </a:r>
          </a:p>
        </p:txBody>
      </p:sp>
      <p:cxnSp>
        <p:nvCxnSpPr>
          <p:cNvPr id="28" name="直線コネクタ 27">
            <a:extLst>
              <a:ext uri="{FF2B5EF4-FFF2-40B4-BE49-F238E27FC236}">
                <a16:creationId xmlns:a16="http://schemas.microsoft.com/office/drawing/2014/main" id="{51906AC6-3157-4273-97E7-20FC1C84A3C8}"/>
              </a:ext>
            </a:extLst>
          </p:cNvPr>
          <p:cNvCxnSpPr>
            <a:cxnSpLocks/>
          </p:cNvCxnSpPr>
          <p:nvPr/>
        </p:nvCxnSpPr>
        <p:spPr bwMode="auto">
          <a:xfrm>
            <a:off x="7078481" y="4682998"/>
            <a:ext cx="8048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9" name="正方形/長方形 28">
            <a:extLst>
              <a:ext uri="{FF2B5EF4-FFF2-40B4-BE49-F238E27FC236}">
                <a16:creationId xmlns:a16="http://schemas.microsoft.com/office/drawing/2014/main" id="{CF820619-8B21-4AD7-83D0-13D641EAB716}"/>
              </a:ext>
            </a:extLst>
          </p:cNvPr>
          <p:cNvSpPr/>
          <p:nvPr/>
        </p:nvSpPr>
        <p:spPr bwMode="auto">
          <a:xfrm>
            <a:off x="5572125" y="4444091"/>
            <a:ext cx="804863" cy="452294"/>
          </a:xfrm>
          <a:prstGeom prst="rect">
            <a:avLst/>
          </a:prstGeom>
          <a:noFill/>
          <a:ln w="38100"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30" name="正方形/長方形 29">
            <a:extLst>
              <a:ext uri="{FF2B5EF4-FFF2-40B4-BE49-F238E27FC236}">
                <a16:creationId xmlns:a16="http://schemas.microsoft.com/office/drawing/2014/main" id="{1E34B379-1214-4636-9E42-1FEF2C3BC6A0}"/>
              </a:ext>
            </a:extLst>
          </p:cNvPr>
          <p:cNvSpPr/>
          <p:nvPr/>
        </p:nvSpPr>
        <p:spPr bwMode="auto">
          <a:xfrm>
            <a:off x="7069960" y="4302043"/>
            <a:ext cx="804863" cy="990714"/>
          </a:xfrm>
          <a:prstGeom prst="rect">
            <a:avLst/>
          </a:prstGeom>
          <a:noFill/>
          <a:ln w="38100"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cxnSp>
        <p:nvCxnSpPr>
          <p:cNvPr id="31" name="直線コネクタ 30">
            <a:extLst>
              <a:ext uri="{FF2B5EF4-FFF2-40B4-BE49-F238E27FC236}">
                <a16:creationId xmlns:a16="http://schemas.microsoft.com/office/drawing/2014/main" id="{B08E7BEF-06F9-48B8-BB56-DDB6ED26DB80}"/>
              </a:ext>
            </a:extLst>
          </p:cNvPr>
          <p:cNvCxnSpPr>
            <a:cxnSpLocks/>
          </p:cNvCxnSpPr>
          <p:nvPr/>
        </p:nvCxnSpPr>
        <p:spPr bwMode="auto">
          <a:xfrm>
            <a:off x="5943600" y="4128852"/>
            <a:ext cx="0" cy="3152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E4A85B20-F571-4538-9DDC-1A467E3D432F}"/>
              </a:ext>
            </a:extLst>
          </p:cNvPr>
          <p:cNvCxnSpPr>
            <a:cxnSpLocks/>
          </p:cNvCxnSpPr>
          <p:nvPr/>
        </p:nvCxnSpPr>
        <p:spPr bwMode="auto">
          <a:xfrm>
            <a:off x="5943600" y="4898271"/>
            <a:ext cx="0" cy="54453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476BFF93-D51E-4B59-B7C7-4A96A583ED24}"/>
              </a:ext>
            </a:extLst>
          </p:cNvPr>
          <p:cNvCxnSpPr>
            <a:cxnSpLocks/>
            <a:stCxn id="30" idx="2"/>
          </p:cNvCxnSpPr>
          <p:nvPr/>
        </p:nvCxnSpPr>
        <p:spPr bwMode="auto">
          <a:xfrm flipH="1">
            <a:off x="7469538" y="5292758"/>
            <a:ext cx="2854" cy="156384"/>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7EA54934-8EEF-4977-8569-205F18C968B3}"/>
              </a:ext>
            </a:extLst>
          </p:cNvPr>
          <p:cNvCxnSpPr>
            <a:cxnSpLocks/>
            <a:endCxn id="30" idx="0"/>
          </p:cNvCxnSpPr>
          <p:nvPr/>
        </p:nvCxnSpPr>
        <p:spPr bwMode="auto">
          <a:xfrm>
            <a:off x="7472391" y="4128852"/>
            <a:ext cx="0" cy="17319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3" name="正方形/長方形 42">
            <a:extLst>
              <a:ext uri="{FF2B5EF4-FFF2-40B4-BE49-F238E27FC236}">
                <a16:creationId xmlns:a16="http://schemas.microsoft.com/office/drawing/2014/main" id="{94D57001-CFF0-4BE4-9C46-AE435CD819C8}"/>
              </a:ext>
            </a:extLst>
          </p:cNvPr>
          <p:cNvSpPr/>
          <p:nvPr/>
        </p:nvSpPr>
        <p:spPr>
          <a:xfrm>
            <a:off x="4981110" y="4746344"/>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62.5</a:t>
            </a:r>
          </a:p>
        </p:txBody>
      </p:sp>
      <p:sp>
        <p:nvSpPr>
          <p:cNvPr id="45" name="正方形/長方形 44">
            <a:extLst>
              <a:ext uri="{FF2B5EF4-FFF2-40B4-BE49-F238E27FC236}">
                <a16:creationId xmlns:a16="http://schemas.microsoft.com/office/drawing/2014/main" id="{9813EF6B-75FC-4F6E-86E4-38632EAB43A3}"/>
              </a:ext>
            </a:extLst>
          </p:cNvPr>
          <p:cNvSpPr/>
          <p:nvPr/>
        </p:nvSpPr>
        <p:spPr>
          <a:xfrm>
            <a:off x="4975403" y="4302043"/>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99.5</a:t>
            </a:r>
          </a:p>
        </p:txBody>
      </p:sp>
      <p:sp>
        <p:nvSpPr>
          <p:cNvPr id="46" name="正方形/長方形 45">
            <a:extLst>
              <a:ext uri="{FF2B5EF4-FFF2-40B4-BE49-F238E27FC236}">
                <a16:creationId xmlns:a16="http://schemas.microsoft.com/office/drawing/2014/main" id="{35A0E61C-B798-40C0-8EB1-826817262605}"/>
              </a:ext>
            </a:extLst>
          </p:cNvPr>
          <p:cNvSpPr/>
          <p:nvPr/>
        </p:nvSpPr>
        <p:spPr>
          <a:xfrm>
            <a:off x="7917889" y="5121127"/>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48.5</a:t>
            </a:r>
          </a:p>
        </p:txBody>
      </p:sp>
      <p:sp>
        <p:nvSpPr>
          <p:cNvPr id="49" name="正方形/長方形 48">
            <a:extLst>
              <a:ext uri="{FF2B5EF4-FFF2-40B4-BE49-F238E27FC236}">
                <a16:creationId xmlns:a16="http://schemas.microsoft.com/office/drawing/2014/main" id="{3F52702F-9ADF-44DF-AAA1-C4AD9C6B9E09}"/>
              </a:ext>
            </a:extLst>
          </p:cNvPr>
          <p:cNvSpPr/>
          <p:nvPr/>
        </p:nvSpPr>
        <p:spPr>
          <a:xfrm>
            <a:off x="7878279" y="4181158"/>
            <a:ext cx="718466"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113.5</a:t>
            </a:r>
          </a:p>
        </p:txBody>
      </p:sp>
      <p:sp>
        <p:nvSpPr>
          <p:cNvPr id="50" name="正方形/長方形 49">
            <a:extLst>
              <a:ext uri="{FF2B5EF4-FFF2-40B4-BE49-F238E27FC236}">
                <a16:creationId xmlns:a16="http://schemas.microsoft.com/office/drawing/2014/main" id="{6E450545-C035-4B4E-97D8-A71D863090E8}"/>
              </a:ext>
            </a:extLst>
          </p:cNvPr>
          <p:cNvSpPr/>
          <p:nvPr/>
        </p:nvSpPr>
        <p:spPr>
          <a:xfrm>
            <a:off x="6523742" y="4538523"/>
            <a:ext cx="418704"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80</a:t>
            </a:r>
          </a:p>
        </p:txBody>
      </p:sp>
      <p:sp>
        <p:nvSpPr>
          <p:cNvPr id="66" name="正方形/長方形 65">
            <a:extLst>
              <a:ext uri="{FF2B5EF4-FFF2-40B4-BE49-F238E27FC236}">
                <a16:creationId xmlns:a16="http://schemas.microsoft.com/office/drawing/2014/main" id="{049CCDF8-F7D4-4174-AD19-63B76E06D79A}"/>
              </a:ext>
            </a:extLst>
          </p:cNvPr>
          <p:cNvSpPr/>
          <p:nvPr/>
        </p:nvSpPr>
        <p:spPr>
          <a:xfrm>
            <a:off x="6341538" y="5667331"/>
            <a:ext cx="934871" cy="317459"/>
          </a:xfrm>
          <a:prstGeom prst="rect">
            <a:avLst/>
          </a:prstGeom>
        </p:spPr>
        <p:txBody>
          <a:bodyPr wrap="none">
            <a:spAutoFit/>
          </a:bodyPr>
          <a:lstStyle/>
          <a:p>
            <a:r>
              <a:rPr lang="ja-JP" altLang="en-US" sz="1463" dirty="0">
                <a:latin typeface="Meiryo" charset="-128"/>
                <a:ea typeface="Meiryo" charset="-128"/>
              </a:rPr>
              <a:t>箱ひげ図</a:t>
            </a:r>
            <a:endParaRPr lang="ja-JP" altLang="en-US" sz="1463" dirty="0"/>
          </a:p>
        </p:txBody>
      </p:sp>
      <p:sp>
        <p:nvSpPr>
          <p:cNvPr id="68" name="矢印: 下 67">
            <a:extLst>
              <a:ext uri="{FF2B5EF4-FFF2-40B4-BE49-F238E27FC236}">
                <a16:creationId xmlns:a16="http://schemas.microsoft.com/office/drawing/2014/main" id="{28DC102B-5BA4-4348-8936-268811382AAD}"/>
              </a:ext>
            </a:extLst>
          </p:cNvPr>
          <p:cNvSpPr/>
          <p:nvPr/>
        </p:nvSpPr>
        <p:spPr bwMode="auto">
          <a:xfrm>
            <a:off x="3343276" y="5139080"/>
            <a:ext cx="247649" cy="153676"/>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5" name="スライド番号プレースホルダー 4">
            <a:extLst>
              <a:ext uri="{FF2B5EF4-FFF2-40B4-BE49-F238E27FC236}">
                <a16:creationId xmlns:a16="http://schemas.microsoft.com/office/drawing/2014/main" id="{B1E2F033-CE9E-4714-A46C-B1FFBB11B260}"/>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60</a:t>
            </a:fld>
            <a:endParaRPr kumimoji="1" lang="ja-JP" altLang="en-US"/>
          </a:p>
        </p:txBody>
      </p:sp>
      <p:sp>
        <p:nvSpPr>
          <p:cNvPr id="39" name="コンテンツ プレースホルダー 2">
            <a:extLst>
              <a:ext uri="{FF2B5EF4-FFF2-40B4-BE49-F238E27FC236}">
                <a16:creationId xmlns:a16="http://schemas.microsoft.com/office/drawing/2014/main" id="{B198401A-078D-CD47-A38C-2A1120FCE8C3}"/>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a:t>
            </a:r>
            <a:r>
              <a:rPr lang="ja-JP" altLang="en-US" sz="1463" kern="0">
                <a:latin typeface="メイリオ" panose="020B0604030504040204" pitchFamily="50" charset="-128"/>
                <a:ea typeface="メイリオ" panose="020B0604030504040204" pitchFamily="50" charset="-128"/>
              </a:rPr>
              <a:t>から、二つの会社について評価して</a:t>
            </a:r>
            <a:r>
              <a:rPr lang="ja-JP" altLang="en-US" sz="1463" kern="0" dirty="0">
                <a:latin typeface="メイリオ" panose="020B0604030504040204" pitchFamily="50" charset="-128"/>
                <a:ea typeface="メイリオ" panose="020B0604030504040204" pitchFamily="50" charset="-128"/>
              </a:rPr>
              <a:t>下さい。</a:t>
            </a:r>
            <a:endParaRPr lang="en-US" altLang="ja-JP" sz="1463" kern="0" dirty="0">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FE1C0071-85BE-7F41-A066-0A817CD8C4A7}"/>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Tree>
    <p:extLst>
      <p:ext uri="{BB962C8B-B14F-4D97-AF65-F5344CB8AC3E}">
        <p14:creationId xmlns:p14="http://schemas.microsoft.com/office/powerpoint/2010/main" val="224148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線コネクタ 50">
            <a:extLst>
              <a:ext uri="{FF2B5EF4-FFF2-40B4-BE49-F238E27FC236}">
                <a16:creationId xmlns:a16="http://schemas.microsoft.com/office/drawing/2014/main" id="{208C6539-F502-4748-9C88-458CD183DC76}"/>
              </a:ext>
            </a:extLst>
          </p:cNvPr>
          <p:cNvCxnSpPr>
            <a:cxnSpLocks/>
          </p:cNvCxnSpPr>
          <p:nvPr/>
        </p:nvCxnSpPr>
        <p:spPr bwMode="auto">
          <a:xfrm>
            <a:off x="5324475" y="4621087"/>
            <a:ext cx="2806700" cy="3358"/>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2" name="タイトル 1">
            <a:extLst>
              <a:ext uri="{FF2B5EF4-FFF2-40B4-BE49-F238E27FC236}">
                <a16:creationId xmlns:a16="http://schemas.microsoft.com/office/drawing/2014/main" id="{7AE9D4AB-4D08-4C2A-AEDB-A8959FBE000E}"/>
              </a:ext>
            </a:extLst>
          </p:cNvPr>
          <p:cNvSpPr>
            <a:spLocks noGrp="1"/>
          </p:cNvSpPr>
          <p:nvPr>
            <p:ph type="title"/>
          </p:nvPr>
        </p:nvSpPr>
        <p:spPr/>
        <p:txBody>
          <a:bodyPr/>
          <a:lstStyle/>
          <a:p>
            <a:r>
              <a:rPr kumimoji="1" lang="ja-JP" altLang="en-US" dirty="0"/>
              <a:t>問題</a:t>
            </a:r>
          </a:p>
        </p:txBody>
      </p:sp>
      <p:graphicFrame>
        <p:nvGraphicFramePr>
          <p:cNvPr id="10" name="表 9">
            <a:extLst>
              <a:ext uri="{FF2B5EF4-FFF2-40B4-BE49-F238E27FC236}">
                <a16:creationId xmlns:a16="http://schemas.microsoft.com/office/drawing/2014/main" id="{65D30E6B-24F4-4138-AA1F-22C5548BED4A}"/>
              </a:ext>
            </a:extLst>
          </p:cNvPr>
          <p:cNvGraphicFramePr>
            <a:graphicFrameLocks noGrp="1"/>
          </p:cNvGraphicFramePr>
          <p:nvPr/>
        </p:nvGraphicFramePr>
        <p:xfrm>
          <a:off x="1973460" y="2523470"/>
          <a:ext cx="5959080" cy="1035835"/>
        </p:xfrm>
        <a:graphic>
          <a:graphicData uri="http://schemas.openxmlformats.org/drawingml/2006/table">
            <a:tbl>
              <a:tblPr firstRow="1" bandRow="1">
                <a:tableStyleId>{2A488322-F2BA-4B5B-9748-0D474271808F}</a:tableStyleId>
              </a:tblPr>
              <a:tblGrid>
                <a:gridCol w="1200152">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6953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76275">
                  <a:extLst>
                    <a:ext uri="{9D8B030D-6E8A-4147-A177-3AD203B41FA5}">
                      <a16:colId xmlns:a16="http://schemas.microsoft.com/office/drawing/2014/main" val="20005"/>
                    </a:ext>
                  </a:extLst>
                </a:gridCol>
                <a:gridCol w="676275">
                  <a:extLst>
                    <a:ext uri="{9D8B030D-6E8A-4147-A177-3AD203B41FA5}">
                      <a16:colId xmlns:a16="http://schemas.microsoft.com/office/drawing/2014/main" val="20006"/>
                    </a:ext>
                  </a:extLst>
                </a:gridCol>
                <a:gridCol w="625078">
                  <a:extLst>
                    <a:ext uri="{9D8B030D-6E8A-4147-A177-3AD203B41FA5}">
                      <a16:colId xmlns:a16="http://schemas.microsoft.com/office/drawing/2014/main" val="20007"/>
                    </a:ext>
                  </a:extLst>
                </a:gridCol>
              </a:tblGrid>
              <a:tr h="350035">
                <a:tc>
                  <a:txBody>
                    <a:bodyPr/>
                    <a:lstStyle/>
                    <a:p>
                      <a:pPr algn="ct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月曜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火曜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水曜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木曜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金曜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土曜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tc>
                  <a:txBody>
                    <a:bodyPr/>
                    <a:lstStyle/>
                    <a:p>
                      <a:pPr algn="ctr"/>
                      <a:r>
                        <a:rPr kumimoji="1" lang="ja-JP" altLang="en-US" sz="1800" dirty="0"/>
                        <a:t>日曜</a:t>
                      </a:r>
                      <a:endParaRPr kumimoji="1" lang="ja-JP" altLang="en-US" sz="1800" dirty="0">
                        <a:latin typeface="Meiryo" charset="-128"/>
                        <a:ea typeface="Meiryo" charset="-128"/>
                        <a:cs typeface="Meiryo" charset="-128"/>
                      </a:endParaRPr>
                    </a:p>
                  </a:txBody>
                  <a:tcPr marL="68580" marR="68580" marT="34290" marB="34290">
                    <a:solidFill>
                      <a:srgbClr val="0070C0"/>
                    </a:solidFill>
                  </a:tcPr>
                </a:tc>
                <a:extLst>
                  <a:ext uri="{0D108BD9-81ED-4DB2-BD59-A6C34878D82A}">
                    <a16:rowId xmlns:a16="http://schemas.microsoft.com/office/drawing/2014/main" val="10000"/>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C</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50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101</a:t>
                      </a: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80</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98</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tc>
                  <a:txBody>
                    <a:bodyPr/>
                    <a:lstStyle/>
                    <a:p>
                      <a:pPr algn="ctr" fontAlgn="ctr"/>
                      <a:r>
                        <a:rPr lang="en-US" altLang="ja-JP" sz="1800" b="0" i="0" u="none" strike="noStrike">
                          <a:solidFill>
                            <a:srgbClr val="000000"/>
                          </a:solidFill>
                          <a:effectLst/>
                          <a:latin typeface="メイリオ" panose="020B0604030504040204" pitchFamily="50" charset="-128"/>
                          <a:ea typeface="メイリオ" panose="020B0604030504040204" pitchFamily="50" charset="-128"/>
                        </a:rPr>
                        <a:t>75</a:t>
                      </a:r>
                      <a:endParaRPr lang="en-US" altLang="ja-JP" sz="1800" b="0" i="0" u="none" strike="noStrike" dirty="0">
                        <a:solidFill>
                          <a:srgbClr val="000000"/>
                        </a:solidFill>
                        <a:effectLst/>
                        <a:latin typeface="メイリオ" panose="020B0604030504040204" pitchFamily="50" charset="-128"/>
                        <a:ea typeface="メイリオ" panose="020B0604030504040204" pitchFamily="50" charset="-128"/>
                      </a:endParaRPr>
                    </a:p>
                  </a:txBody>
                  <a:tcPr marL="6191" marR="6191" marT="6191" marB="0" anchor="ctr"/>
                </a:tc>
                <a:extLst>
                  <a:ext uri="{0D108BD9-81ED-4DB2-BD59-A6C34878D82A}">
                    <a16:rowId xmlns:a16="http://schemas.microsoft.com/office/drawing/2014/main" val="10001"/>
                  </a:ext>
                </a:extLst>
              </a:tr>
              <a:tr h="34290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1800" dirty="0">
                          <a:latin typeface="Meiryo" charset="-128"/>
                          <a:ea typeface="Meiryo" charset="-128"/>
                          <a:cs typeface="Meiryo" charset="-128"/>
                        </a:rPr>
                        <a:t>D</a:t>
                      </a:r>
                      <a:r>
                        <a:rPr lang="ja-JP" altLang="en-US" sz="1800" dirty="0">
                          <a:latin typeface="Meiryo" charset="-128"/>
                          <a:ea typeface="Meiryo" charset="-128"/>
                          <a:cs typeface="Meiryo" charset="-128"/>
                        </a:rPr>
                        <a:t>店</a:t>
                      </a:r>
                      <a:endParaRPr kumimoji="1" lang="ja-JP" altLang="en-US" sz="1800" dirty="0">
                        <a:latin typeface="Meiryo" charset="-128"/>
                        <a:ea typeface="Meiryo" charset="-128"/>
                        <a:cs typeface="Meiryo" charset="-128"/>
                      </a:endParaRPr>
                    </a:p>
                  </a:txBody>
                  <a:tcPr marL="68580" marR="68580" marT="34290" marB="34290"/>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80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120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112</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115</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50</a:t>
                      </a:r>
                    </a:p>
                  </a:txBody>
                  <a:tcPr marL="6191" marR="6191" marT="6191" marB="0" anchor="ctr"/>
                </a:tc>
                <a:tc>
                  <a:txBody>
                    <a:bodyPr/>
                    <a:lstStyle/>
                    <a:p>
                      <a:pPr algn="ctr" fontAlgn="ctr"/>
                      <a:r>
                        <a:rPr lang="en-US" altLang="ja-JP" sz="1800" b="0" i="0" u="none" strike="noStrike" dirty="0">
                          <a:solidFill>
                            <a:srgbClr val="000000"/>
                          </a:solidFill>
                          <a:effectLst/>
                          <a:latin typeface="メイリオ" panose="020B0604030504040204" pitchFamily="50" charset="-128"/>
                          <a:ea typeface="メイリオ" panose="020B0604030504040204" pitchFamily="50" charset="-128"/>
                        </a:rPr>
                        <a:t>47</a:t>
                      </a:r>
                    </a:p>
                  </a:txBody>
                  <a:tcPr marL="6191" marR="6191" marT="6191" marB="0" anchor="ctr"/>
                </a:tc>
                <a:extLst>
                  <a:ext uri="{0D108BD9-81ED-4DB2-BD59-A6C34878D82A}">
                    <a16:rowId xmlns:a16="http://schemas.microsoft.com/office/drawing/2014/main" val="10002"/>
                  </a:ext>
                </a:extLst>
              </a:tr>
            </a:tbl>
          </a:graphicData>
        </a:graphic>
      </p:graphicFrame>
      <p:sp>
        <p:nvSpPr>
          <p:cNvPr id="9" name="正方形/長方形 8">
            <a:extLst>
              <a:ext uri="{FF2B5EF4-FFF2-40B4-BE49-F238E27FC236}">
                <a16:creationId xmlns:a16="http://schemas.microsoft.com/office/drawing/2014/main" id="{D4DA6D4E-D098-4BDA-AA5A-625402DFD3EC}"/>
              </a:ext>
            </a:extLst>
          </p:cNvPr>
          <p:cNvSpPr/>
          <p:nvPr/>
        </p:nvSpPr>
        <p:spPr>
          <a:xfrm>
            <a:off x="2191275" y="4171437"/>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店の最小値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店の最小値</a:t>
            </a:r>
            <a:endParaRPr lang="ja-JP" altLang="en-US" sz="1463" dirty="0"/>
          </a:p>
        </p:txBody>
      </p:sp>
      <p:sp>
        <p:nvSpPr>
          <p:cNvPr id="13" name="正方形/長方形 12">
            <a:extLst>
              <a:ext uri="{FF2B5EF4-FFF2-40B4-BE49-F238E27FC236}">
                <a16:creationId xmlns:a16="http://schemas.microsoft.com/office/drawing/2014/main" id="{50EC67C8-2A89-4C25-B6F1-68FCD05B4EB7}"/>
              </a:ext>
            </a:extLst>
          </p:cNvPr>
          <p:cNvSpPr/>
          <p:nvPr/>
        </p:nvSpPr>
        <p:spPr>
          <a:xfrm>
            <a:off x="2181247" y="386238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店の最大値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店の最大値</a:t>
            </a:r>
            <a:endParaRPr lang="ja-JP" altLang="en-US" sz="1463" dirty="0"/>
          </a:p>
        </p:txBody>
      </p:sp>
      <p:sp>
        <p:nvSpPr>
          <p:cNvPr id="14" name="正方形/長方形 13">
            <a:extLst>
              <a:ext uri="{FF2B5EF4-FFF2-40B4-BE49-F238E27FC236}">
                <a16:creationId xmlns:a16="http://schemas.microsoft.com/office/drawing/2014/main" id="{325D849F-B27E-4405-90BC-F26A00773C40}"/>
              </a:ext>
            </a:extLst>
          </p:cNvPr>
          <p:cNvSpPr/>
          <p:nvPr/>
        </p:nvSpPr>
        <p:spPr>
          <a:xfrm>
            <a:off x="2109221" y="4838999"/>
            <a:ext cx="2642070"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店の平均値</a:t>
            </a:r>
            <a:r>
              <a:rPr lang="en-US" altLang="ja-JP" sz="1463" dirty="0">
                <a:solidFill>
                  <a:srgbClr val="FF0000"/>
                </a:solidFill>
                <a:latin typeface="Meiryo" charset="-128"/>
                <a:ea typeface="Meiryo" charset="-128"/>
              </a:rPr>
              <a:t>)</a:t>
            </a:r>
            <a:endParaRPr lang="ja-JP" altLang="en-US" sz="1463" dirty="0"/>
          </a:p>
        </p:txBody>
      </p:sp>
      <p:sp>
        <p:nvSpPr>
          <p:cNvPr id="15" name="正方形/長方形 14">
            <a:extLst>
              <a:ext uri="{FF2B5EF4-FFF2-40B4-BE49-F238E27FC236}">
                <a16:creationId xmlns:a16="http://schemas.microsoft.com/office/drawing/2014/main" id="{38F99A46-1127-4064-9E55-435F6742A668}"/>
              </a:ext>
            </a:extLst>
          </p:cNvPr>
          <p:cNvSpPr/>
          <p:nvPr/>
        </p:nvSpPr>
        <p:spPr>
          <a:xfrm>
            <a:off x="2181247" y="4505218"/>
            <a:ext cx="2478564" cy="317459"/>
          </a:xfrm>
          <a:prstGeom prst="rect">
            <a:avLst/>
          </a:prstGeom>
        </p:spPr>
        <p:txBody>
          <a:bodyPr wrap="none">
            <a:spAutoFit/>
          </a:bodyPr>
          <a:lstStyle/>
          <a:p>
            <a:r>
              <a:rPr lang="en-US" altLang="ja-JP" sz="1463" dirty="0">
                <a:solidFill>
                  <a:srgbClr val="FF0000"/>
                </a:solidFill>
                <a:latin typeface="Meiryo" charset="-128"/>
                <a:ea typeface="Meiryo" charset="-128"/>
              </a:rPr>
              <a:t>C</a:t>
            </a:r>
            <a:r>
              <a:rPr lang="ja-JP" altLang="en-US" sz="1463" dirty="0">
                <a:solidFill>
                  <a:srgbClr val="FF0000"/>
                </a:solidFill>
                <a:latin typeface="Meiryo" charset="-128"/>
                <a:ea typeface="Meiryo" charset="-128"/>
              </a:rPr>
              <a:t>店の中央値</a:t>
            </a:r>
            <a:r>
              <a:rPr lang="en-US" altLang="ja-JP" sz="1463" dirty="0">
                <a:solidFill>
                  <a:srgbClr val="FF0000"/>
                </a:solidFill>
                <a:latin typeface="Meiryo" charset="-128"/>
                <a:ea typeface="Meiryo" charset="-128"/>
              </a:rPr>
              <a:t>=D</a:t>
            </a:r>
            <a:r>
              <a:rPr lang="ja-JP" altLang="en-US" sz="1463" dirty="0">
                <a:solidFill>
                  <a:srgbClr val="FF0000"/>
                </a:solidFill>
                <a:latin typeface="Meiryo" charset="-128"/>
                <a:ea typeface="Meiryo" charset="-128"/>
              </a:rPr>
              <a:t>店の中央値</a:t>
            </a:r>
            <a:endParaRPr lang="ja-JP" altLang="en-US" sz="1463" dirty="0"/>
          </a:p>
        </p:txBody>
      </p:sp>
      <p:sp>
        <p:nvSpPr>
          <p:cNvPr id="16" name="正方形/長方形 15">
            <a:extLst>
              <a:ext uri="{FF2B5EF4-FFF2-40B4-BE49-F238E27FC236}">
                <a16:creationId xmlns:a16="http://schemas.microsoft.com/office/drawing/2014/main" id="{8C28C36D-7608-404C-B4CE-9F7CC0976702}"/>
              </a:ext>
            </a:extLst>
          </p:cNvPr>
          <p:cNvSpPr/>
          <p:nvPr/>
        </p:nvSpPr>
        <p:spPr>
          <a:xfrm>
            <a:off x="2017799" y="5356519"/>
            <a:ext cx="2997937" cy="317459"/>
          </a:xfrm>
          <a:prstGeom prst="rect">
            <a:avLst/>
          </a:prstGeom>
        </p:spPr>
        <p:txBody>
          <a:bodyPr wrap="none">
            <a:spAutoFit/>
          </a:bodyPr>
          <a:lstStyle/>
          <a:p>
            <a:r>
              <a:rPr lang="ja-JP" altLang="en-US" sz="1463" dirty="0">
                <a:solidFill>
                  <a:srgbClr val="FF0000"/>
                </a:solidFill>
                <a:latin typeface="Meiryo" charset="-128"/>
                <a:ea typeface="Meiryo" charset="-128"/>
              </a:rPr>
              <a:t>第１四分位と第３四分位を比べる</a:t>
            </a:r>
            <a:endParaRPr lang="ja-JP" altLang="en-US" sz="1463" dirty="0"/>
          </a:p>
        </p:txBody>
      </p:sp>
      <p:sp>
        <p:nvSpPr>
          <p:cNvPr id="17" name="正方形/長方形 16">
            <a:extLst>
              <a:ext uri="{FF2B5EF4-FFF2-40B4-BE49-F238E27FC236}">
                <a16:creationId xmlns:a16="http://schemas.microsoft.com/office/drawing/2014/main" id="{F25BBEDF-58FD-4860-9350-543A83461033}"/>
              </a:ext>
            </a:extLst>
          </p:cNvPr>
          <p:cNvSpPr/>
          <p:nvPr/>
        </p:nvSpPr>
        <p:spPr>
          <a:xfrm>
            <a:off x="5695950" y="3701879"/>
            <a:ext cx="498855" cy="317459"/>
          </a:xfrm>
          <a:prstGeom prst="rect">
            <a:avLst/>
          </a:prstGeom>
        </p:spPr>
        <p:txBody>
          <a:bodyPr wrap="none">
            <a:spAutoFit/>
          </a:bodyPr>
          <a:lstStyle/>
          <a:p>
            <a:r>
              <a:rPr lang="en-US" altLang="ja-JP" sz="1463" dirty="0">
                <a:latin typeface="Meiryo" charset="-128"/>
                <a:ea typeface="Meiryo" charset="-128"/>
              </a:rPr>
              <a:t>C</a:t>
            </a:r>
            <a:r>
              <a:rPr lang="ja-JP" altLang="en-US" sz="1463" dirty="0">
                <a:latin typeface="Meiryo" charset="-128"/>
                <a:ea typeface="Meiryo" charset="-128"/>
              </a:rPr>
              <a:t>店</a:t>
            </a:r>
            <a:endParaRPr lang="ja-JP" altLang="en-US" sz="1463" dirty="0"/>
          </a:p>
        </p:txBody>
      </p:sp>
      <p:sp>
        <p:nvSpPr>
          <p:cNvPr id="18" name="正方形/長方形 17">
            <a:extLst>
              <a:ext uri="{FF2B5EF4-FFF2-40B4-BE49-F238E27FC236}">
                <a16:creationId xmlns:a16="http://schemas.microsoft.com/office/drawing/2014/main" id="{7E5FF1E4-CE1C-4829-B10A-118C3F45D386}"/>
              </a:ext>
            </a:extLst>
          </p:cNvPr>
          <p:cNvSpPr/>
          <p:nvPr/>
        </p:nvSpPr>
        <p:spPr>
          <a:xfrm>
            <a:off x="7241784" y="3701879"/>
            <a:ext cx="513282" cy="317459"/>
          </a:xfrm>
          <a:prstGeom prst="rect">
            <a:avLst/>
          </a:prstGeom>
        </p:spPr>
        <p:txBody>
          <a:bodyPr wrap="none">
            <a:spAutoFit/>
          </a:bodyPr>
          <a:lstStyle/>
          <a:p>
            <a:r>
              <a:rPr lang="en-US" altLang="ja-JP" sz="1463" dirty="0">
                <a:latin typeface="Meiryo" charset="-128"/>
                <a:ea typeface="Meiryo" charset="-128"/>
              </a:rPr>
              <a:t>D</a:t>
            </a:r>
            <a:r>
              <a:rPr lang="ja-JP" altLang="en-US" sz="1463" dirty="0">
                <a:latin typeface="Meiryo" charset="-128"/>
                <a:ea typeface="Meiryo" charset="-128"/>
              </a:rPr>
              <a:t>店</a:t>
            </a:r>
            <a:endParaRPr lang="ja-JP" altLang="en-US" sz="1463" dirty="0"/>
          </a:p>
        </p:txBody>
      </p:sp>
      <p:cxnSp>
        <p:nvCxnSpPr>
          <p:cNvPr id="8" name="直線コネクタ 7">
            <a:extLst>
              <a:ext uri="{FF2B5EF4-FFF2-40B4-BE49-F238E27FC236}">
                <a16:creationId xmlns:a16="http://schemas.microsoft.com/office/drawing/2014/main" id="{90AF5474-C44D-455E-B29A-3166D6BAA61C}"/>
              </a:ext>
            </a:extLst>
          </p:cNvPr>
          <p:cNvCxnSpPr>
            <a:cxnSpLocks/>
          </p:cNvCxnSpPr>
          <p:nvPr/>
        </p:nvCxnSpPr>
        <p:spPr bwMode="auto">
          <a:xfrm>
            <a:off x="5726906" y="5449141"/>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2CC8E7D5-3914-476F-8485-D06950B42DE8}"/>
              </a:ext>
            </a:extLst>
          </p:cNvPr>
          <p:cNvCxnSpPr>
            <a:cxnSpLocks/>
          </p:cNvCxnSpPr>
          <p:nvPr/>
        </p:nvCxnSpPr>
        <p:spPr bwMode="auto">
          <a:xfrm>
            <a:off x="7233263" y="5442805"/>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93FC8AD-D573-4A2E-B86C-828D33CECDE8}"/>
              </a:ext>
            </a:extLst>
          </p:cNvPr>
          <p:cNvCxnSpPr>
            <a:cxnSpLocks/>
          </p:cNvCxnSpPr>
          <p:nvPr/>
        </p:nvCxnSpPr>
        <p:spPr bwMode="auto">
          <a:xfrm>
            <a:off x="5695950" y="4128851"/>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直線コネクタ 21">
            <a:extLst>
              <a:ext uri="{FF2B5EF4-FFF2-40B4-BE49-F238E27FC236}">
                <a16:creationId xmlns:a16="http://schemas.microsoft.com/office/drawing/2014/main" id="{9A2A9DAB-96D9-4FD0-9AC7-0959478368F8}"/>
              </a:ext>
            </a:extLst>
          </p:cNvPr>
          <p:cNvCxnSpPr>
            <a:cxnSpLocks/>
          </p:cNvCxnSpPr>
          <p:nvPr/>
        </p:nvCxnSpPr>
        <p:spPr bwMode="auto">
          <a:xfrm>
            <a:off x="7224741" y="4130244"/>
            <a:ext cx="4953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50AB9F96-5C2C-4883-9097-D716470F580A}"/>
              </a:ext>
            </a:extLst>
          </p:cNvPr>
          <p:cNvCxnSpPr>
            <a:cxnSpLocks/>
          </p:cNvCxnSpPr>
          <p:nvPr/>
        </p:nvCxnSpPr>
        <p:spPr bwMode="auto">
          <a:xfrm>
            <a:off x="5572125" y="4682998"/>
            <a:ext cx="8048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4" name="正方形/長方形 23">
            <a:extLst>
              <a:ext uri="{FF2B5EF4-FFF2-40B4-BE49-F238E27FC236}">
                <a16:creationId xmlns:a16="http://schemas.microsoft.com/office/drawing/2014/main" id="{FAC90EAF-FA3F-4FA9-B8D5-D7A679D5FFA4}"/>
              </a:ext>
            </a:extLst>
          </p:cNvPr>
          <p:cNvSpPr/>
          <p:nvPr/>
        </p:nvSpPr>
        <p:spPr>
          <a:xfrm>
            <a:off x="6459101" y="3978810"/>
            <a:ext cx="535724"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120</a:t>
            </a:r>
          </a:p>
        </p:txBody>
      </p:sp>
      <p:sp>
        <p:nvSpPr>
          <p:cNvPr id="25" name="正方形/長方形 24">
            <a:extLst>
              <a:ext uri="{FF2B5EF4-FFF2-40B4-BE49-F238E27FC236}">
                <a16:creationId xmlns:a16="http://schemas.microsoft.com/office/drawing/2014/main" id="{22AB0F07-4CA9-409C-A30D-0D37421743B2}"/>
              </a:ext>
            </a:extLst>
          </p:cNvPr>
          <p:cNvSpPr/>
          <p:nvPr/>
        </p:nvSpPr>
        <p:spPr>
          <a:xfrm>
            <a:off x="6467030" y="5299100"/>
            <a:ext cx="495300" cy="317459"/>
          </a:xfrm>
          <a:prstGeom prst="rect">
            <a:avLst/>
          </a:prstGeom>
        </p:spPr>
        <p:txBody>
          <a:bodyPr wrap="squar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45</a:t>
            </a:r>
          </a:p>
        </p:txBody>
      </p:sp>
      <p:cxnSp>
        <p:nvCxnSpPr>
          <p:cNvPr id="28" name="直線コネクタ 27">
            <a:extLst>
              <a:ext uri="{FF2B5EF4-FFF2-40B4-BE49-F238E27FC236}">
                <a16:creationId xmlns:a16="http://schemas.microsoft.com/office/drawing/2014/main" id="{51906AC6-3157-4273-97E7-20FC1C84A3C8}"/>
              </a:ext>
            </a:extLst>
          </p:cNvPr>
          <p:cNvCxnSpPr>
            <a:cxnSpLocks/>
          </p:cNvCxnSpPr>
          <p:nvPr/>
        </p:nvCxnSpPr>
        <p:spPr bwMode="auto">
          <a:xfrm>
            <a:off x="7078481" y="4682998"/>
            <a:ext cx="8048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9" name="正方形/長方形 28">
            <a:extLst>
              <a:ext uri="{FF2B5EF4-FFF2-40B4-BE49-F238E27FC236}">
                <a16:creationId xmlns:a16="http://schemas.microsoft.com/office/drawing/2014/main" id="{CF820619-8B21-4AD7-83D0-13D641EAB716}"/>
              </a:ext>
            </a:extLst>
          </p:cNvPr>
          <p:cNvSpPr/>
          <p:nvPr/>
        </p:nvSpPr>
        <p:spPr bwMode="auto">
          <a:xfrm>
            <a:off x="5572125" y="4444091"/>
            <a:ext cx="804863" cy="452294"/>
          </a:xfrm>
          <a:prstGeom prst="rect">
            <a:avLst/>
          </a:prstGeom>
          <a:noFill/>
          <a:ln w="38100"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30" name="正方形/長方形 29">
            <a:extLst>
              <a:ext uri="{FF2B5EF4-FFF2-40B4-BE49-F238E27FC236}">
                <a16:creationId xmlns:a16="http://schemas.microsoft.com/office/drawing/2014/main" id="{1E34B379-1214-4636-9E42-1FEF2C3BC6A0}"/>
              </a:ext>
            </a:extLst>
          </p:cNvPr>
          <p:cNvSpPr/>
          <p:nvPr/>
        </p:nvSpPr>
        <p:spPr bwMode="auto">
          <a:xfrm>
            <a:off x="7069960" y="4302043"/>
            <a:ext cx="804863" cy="990714"/>
          </a:xfrm>
          <a:prstGeom prst="rect">
            <a:avLst/>
          </a:prstGeom>
          <a:noFill/>
          <a:ln w="38100"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cxnSp>
        <p:nvCxnSpPr>
          <p:cNvPr id="31" name="直線コネクタ 30">
            <a:extLst>
              <a:ext uri="{FF2B5EF4-FFF2-40B4-BE49-F238E27FC236}">
                <a16:creationId xmlns:a16="http://schemas.microsoft.com/office/drawing/2014/main" id="{B08E7BEF-06F9-48B8-BB56-DDB6ED26DB80}"/>
              </a:ext>
            </a:extLst>
          </p:cNvPr>
          <p:cNvCxnSpPr>
            <a:cxnSpLocks/>
          </p:cNvCxnSpPr>
          <p:nvPr/>
        </p:nvCxnSpPr>
        <p:spPr bwMode="auto">
          <a:xfrm>
            <a:off x="5943600" y="4128852"/>
            <a:ext cx="0" cy="31523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直線コネクタ 35">
            <a:extLst>
              <a:ext uri="{FF2B5EF4-FFF2-40B4-BE49-F238E27FC236}">
                <a16:creationId xmlns:a16="http://schemas.microsoft.com/office/drawing/2014/main" id="{E4A85B20-F571-4538-9DDC-1A467E3D432F}"/>
              </a:ext>
            </a:extLst>
          </p:cNvPr>
          <p:cNvCxnSpPr>
            <a:cxnSpLocks/>
          </p:cNvCxnSpPr>
          <p:nvPr/>
        </p:nvCxnSpPr>
        <p:spPr bwMode="auto">
          <a:xfrm>
            <a:off x="5943600" y="4898271"/>
            <a:ext cx="0" cy="54453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476BFF93-D51E-4B59-B7C7-4A96A583ED24}"/>
              </a:ext>
            </a:extLst>
          </p:cNvPr>
          <p:cNvCxnSpPr>
            <a:cxnSpLocks/>
            <a:stCxn id="30" idx="2"/>
          </p:cNvCxnSpPr>
          <p:nvPr/>
        </p:nvCxnSpPr>
        <p:spPr bwMode="auto">
          <a:xfrm flipH="1">
            <a:off x="7469538" y="5292758"/>
            <a:ext cx="2854" cy="156384"/>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7EA54934-8EEF-4977-8569-205F18C968B3}"/>
              </a:ext>
            </a:extLst>
          </p:cNvPr>
          <p:cNvCxnSpPr>
            <a:cxnSpLocks/>
            <a:endCxn id="30" idx="0"/>
          </p:cNvCxnSpPr>
          <p:nvPr/>
        </p:nvCxnSpPr>
        <p:spPr bwMode="auto">
          <a:xfrm>
            <a:off x="7472391" y="4128852"/>
            <a:ext cx="0" cy="17319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3" name="正方形/長方形 42">
            <a:extLst>
              <a:ext uri="{FF2B5EF4-FFF2-40B4-BE49-F238E27FC236}">
                <a16:creationId xmlns:a16="http://schemas.microsoft.com/office/drawing/2014/main" id="{94D57001-CFF0-4BE4-9C46-AE435CD819C8}"/>
              </a:ext>
            </a:extLst>
          </p:cNvPr>
          <p:cNvSpPr/>
          <p:nvPr/>
        </p:nvSpPr>
        <p:spPr>
          <a:xfrm>
            <a:off x="4981110" y="4746344"/>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62.5</a:t>
            </a:r>
          </a:p>
        </p:txBody>
      </p:sp>
      <p:sp>
        <p:nvSpPr>
          <p:cNvPr id="45" name="正方形/長方形 44">
            <a:extLst>
              <a:ext uri="{FF2B5EF4-FFF2-40B4-BE49-F238E27FC236}">
                <a16:creationId xmlns:a16="http://schemas.microsoft.com/office/drawing/2014/main" id="{9813EF6B-75FC-4F6E-86E4-38632EAB43A3}"/>
              </a:ext>
            </a:extLst>
          </p:cNvPr>
          <p:cNvSpPr/>
          <p:nvPr/>
        </p:nvSpPr>
        <p:spPr>
          <a:xfrm>
            <a:off x="4975403" y="4302043"/>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99.5</a:t>
            </a:r>
          </a:p>
        </p:txBody>
      </p:sp>
      <p:sp>
        <p:nvSpPr>
          <p:cNvPr id="46" name="正方形/長方形 45">
            <a:extLst>
              <a:ext uri="{FF2B5EF4-FFF2-40B4-BE49-F238E27FC236}">
                <a16:creationId xmlns:a16="http://schemas.microsoft.com/office/drawing/2014/main" id="{35A0E61C-B798-40C0-8EB1-826817262605}"/>
              </a:ext>
            </a:extLst>
          </p:cNvPr>
          <p:cNvSpPr/>
          <p:nvPr/>
        </p:nvSpPr>
        <p:spPr>
          <a:xfrm>
            <a:off x="7917889" y="5121127"/>
            <a:ext cx="601447"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48.5</a:t>
            </a:r>
          </a:p>
        </p:txBody>
      </p:sp>
      <p:sp>
        <p:nvSpPr>
          <p:cNvPr id="49" name="正方形/長方形 48">
            <a:extLst>
              <a:ext uri="{FF2B5EF4-FFF2-40B4-BE49-F238E27FC236}">
                <a16:creationId xmlns:a16="http://schemas.microsoft.com/office/drawing/2014/main" id="{3F52702F-9ADF-44DF-AAA1-C4AD9C6B9E09}"/>
              </a:ext>
            </a:extLst>
          </p:cNvPr>
          <p:cNvSpPr/>
          <p:nvPr/>
        </p:nvSpPr>
        <p:spPr>
          <a:xfrm>
            <a:off x="7878279" y="4181158"/>
            <a:ext cx="718466"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113.5</a:t>
            </a:r>
          </a:p>
        </p:txBody>
      </p:sp>
      <p:sp>
        <p:nvSpPr>
          <p:cNvPr id="50" name="正方形/長方形 49">
            <a:extLst>
              <a:ext uri="{FF2B5EF4-FFF2-40B4-BE49-F238E27FC236}">
                <a16:creationId xmlns:a16="http://schemas.microsoft.com/office/drawing/2014/main" id="{6E450545-C035-4B4E-97D8-A71D863090E8}"/>
              </a:ext>
            </a:extLst>
          </p:cNvPr>
          <p:cNvSpPr/>
          <p:nvPr/>
        </p:nvSpPr>
        <p:spPr>
          <a:xfrm>
            <a:off x="6523742" y="4538523"/>
            <a:ext cx="418704" cy="317459"/>
          </a:xfrm>
          <a:prstGeom prst="rect">
            <a:avLst/>
          </a:prstGeom>
        </p:spPr>
        <p:txBody>
          <a:bodyPr wrap="none">
            <a:spAutoFit/>
          </a:bodyPr>
          <a:lstStyle/>
          <a:p>
            <a:pPr fontAlgn="ctr"/>
            <a:r>
              <a:rPr lang="en-US" altLang="ja-JP" sz="1463" dirty="0">
                <a:solidFill>
                  <a:srgbClr val="000000"/>
                </a:solidFill>
                <a:latin typeface="メイリオ" panose="020B0604030504040204" pitchFamily="50" charset="-128"/>
                <a:ea typeface="メイリオ" panose="020B0604030504040204" pitchFamily="50" charset="-128"/>
              </a:rPr>
              <a:t>80</a:t>
            </a:r>
          </a:p>
        </p:txBody>
      </p:sp>
      <p:sp>
        <p:nvSpPr>
          <p:cNvPr id="66" name="正方形/長方形 65">
            <a:extLst>
              <a:ext uri="{FF2B5EF4-FFF2-40B4-BE49-F238E27FC236}">
                <a16:creationId xmlns:a16="http://schemas.microsoft.com/office/drawing/2014/main" id="{049CCDF8-F7D4-4174-AD19-63B76E06D79A}"/>
              </a:ext>
            </a:extLst>
          </p:cNvPr>
          <p:cNvSpPr/>
          <p:nvPr/>
        </p:nvSpPr>
        <p:spPr>
          <a:xfrm>
            <a:off x="6341538" y="5667331"/>
            <a:ext cx="934871" cy="317459"/>
          </a:xfrm>
          <a:prstGeom prst="rect">
            <a:avLst/>
          </a:prstGeom>
        </p:spPr>
        <p:txBody>
          <a:bodyPr wrap="none">
            <a:spAutoFit/>
          </a:bodyPr>
          <a:lstStyle/>
          <a:p>
            <a:r>
              <a:rPr lang="ja-JP" altLang="en-US" sz="1463" dirty="0">
                <a:latin typeface="Meiryo" charset="-128"/>
                <a:ea typeface="Meiryo" charset="-128"/>
              </a:rPr>
              <a:t>箱ひげ図</a:t>
            </a:r>
            <a:endParaRPr lang="ja-JP" altLang="en-US" sz="1463" dirty="0"/>
          </a:p>
        </p:txBody>
      </p:sp>
      <p:sp>
        <p:nvSpPr>
          <p:cNvPr id="67" name="正方形/長方形 66">
            <a:extLst>
              <a:ext uri="{FF2B5EF4-FFF2-40B4-BE49-F238E27FC236}">
                <a16:creationId xmlns:a16="http://schemas.microsoft.com/office/drawing/2014/main" id="{7BFDE77D-3883-4488-876C-1934AB595184}"/>
              </a:ext>
            </a:extLst>
          </p:cNvPr>
          <p:cNvSpPr/>
          <p:nvPr/>
        </p:nvSpPr>
        <p:spPr>
          <a:xfrm>
            <a:off x="1688304" y="5686224"/>
            <a:ext cx="3837910" cy="317459"/>
          </a:xfrm>
          <a:prstGeom prst="rect">
            <a:avLst/>
          </a:prstGeom>
        </p:spPr>
        <p:txBody>
          <a:bodyPr wrap="none">
            <a:spAutoFit/>
          </a:bodyPr>
          <a:lstStyle/>
          <a:p>
            <a:r>
              <a:rPr lang="en-US" altLang="ja-JP" sz="1463" b="1" dirty="0">
                <a:solidFill>
                  <a:srgbClr val="FF0000"/>
                </a:solidFill>
                <a:latin typeface="Meiryo" charset="-128"/>
                <a:ea typeface="Meiryo" charset="-128"/>
              </a:rPr>
              <a:t>D</a:t>
            </a:r>
            <a:r>
              <a:rPr lang="ja-JP" altLang="en-US" sz="1463" b="1" dirty="0">
                <a:solidFill>
                  <a:srgbClr val="FF0000"/>
                </a:solidFill>
                <a:latin typeface="Meiryo" charset="-128"/>
                <a:ea typeface="Meiryo" charset="-128"/>
              </a:rPr>
              <a:t>店の方が</a:t>
            </a:r>
            <a:r>
              <a:rPr lang="en-US" altLang="ja-JP" sz="1463" b="1" dirty="0">
                <a:solidFill>
                  <a:srgbClr val="FF0000"/>
                </a:solidFill>
                <a:latin typeface="Meiryo" charset="-128"/>
                <a:ea typeface="Meiryo" charset="-128"/>
              </a:rPr>
              <a:t>C</a:t>
            </a:r>
            <a:r>
              <a:rPr lang="ja-JP" altLang="en-US" sz="1463" b="1" dirty="0">
                <a:solidFill>
                  <a:srgbClr val="FF0000"/>
                </a:solidFill>
                <a:latin typeface="Meiryo" charset="-128"/>
                <a:ea typeface="Meiryo" charset="-128"/>
              </a:rPr>
              <a:t>店よりも「ばらつき」が大きい</a:t>
            </a:r>
            <a:endParaRPr lang="ja-JP" altLang="en-US" sz="1463" b="1" dirty="0"/>
          </a:p>
        </p:txBody>
      </p:sp>
      <p:sp>
        <p:nvSpPr>
          <p:cNvPr id="68" name="矢印: 下 67">
            <a:extLst>
              <a:ext uri="{FF2B5EF4-FFF2-40B4-BE49-F238E27FC236}">
                <a16:creationId xmlns:a16="http://schemas.microsoft.com/office/drawing/2014/main" id="{28DC102B-5BA4-4348-8936-268811382AAD}"/>
              </a:ext>
            </a:extLst>
          </p:cNvPr>
          <p:cNvSpPr/>
          <p:nvPr/>
        </p:nvSpPr>
        <p:spPr bwMode="auto">
          <a:xfrm>
            <a:off x="3343276" y="5139080"/>
            <a:ext cx="247649" cy="153676"/>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
        <p:nvSpPr>
          <p:cNvPr id="5" name="スライド番号プレースホルダー 4">
            <a:extLst>
              <a:ext uri="{FF2B5EF4-FFF2-40B4-BE49-F238E27FC236}">
                <a16:creationId xmlns:a16="http://schemas.microsoft.com/office/drawing/2014/main" id="{CBF6775B-E464-466B-9F4B-C93AC7A2AA8B}"/>
              </a:ext>
            </a:extLst>
          </p:cNvPr>
          <p:cNvSpPr>
            <a:spLocks noGrp="1"/>
          </p:cNvSpPr>
          <p:nvPr>
            <p:ph type="sldNum" sz="quarter" idx="12"/>
          </p:nvPr>
        </p:nvSpPr>
        <p:spPr bwMode="auto">
          <a:xfrm>
            <a:off x="10905067" y="6553200"/>
            <a:ext cx="8128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000" kern="1200">
                <a:solidFill>
                  <a:srgbClr val="333333"/>
                </a:solidFill>
                <a:latin typeface="Univers 45 Light" pitchFamily="2" charset="0"/>
                <a:ea typeface="+mn-ea"/>
                <a:cs typeface="Arial" charset="0"/>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a:lstStyle>
          <a:p>
            <a:fld id="{C4189E65-6B94-4C34-B90A-4F7A667B9278}" type="slidenum">
              <a:rPr kumimoji="1" lang="ja-JP" altLang="en-US" smtClean="0"/>
              <a:pPr/>
              <a:t>61</a:t>
            </a:fld>
            <a:endParaRPr kumimoji="1" lang="ja-JP" altLang="en-US"/>
          </a:p>
        </p:txBody>
      </p:sp>
      <p:sp>
        <p:nvSpPr>
          <p:cNvPr id="39" name="コンテンツ プレースホルダー 2">
            <a:extLst>
              <a:ext uri="{FF2B5EF4-FFF2-40B4-BE49-F238E27FC236}">
                <a16:creationId xmlns:a16="http://schemas.microsoft.com/office/drawing/2014/main" id="{515BB4A0-0F45-394A-9125-311EB18D7A65}"/>
              </a:ext>
            </a:extLst>
          </p:cNvPr>
          <p:cNvSpPr txBox="1">
            <a:spLocks/>
          </p:cNvSpPr>
          <p:nvPr/>
        </p:nvSpPr>
        <p:spPr>
          <a:xfrm>
            <a:off x="1866899" y="1908746"/>
            <a:ext cx="6350797" cy="778669"/>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lang="en-US" altLang="ja-JP" sz="1463" kern="0" dirty="0">
                <a:latin typeface="メイリオ" panose="020B0604030504040204" pitchFamily="50" charset="-128"/>
                <a:ea typeface="メイリオ" panose="020B0604030504040204" pitchFamily="50" charset="-128"/>
              </a:rPr>
              <a:t>C</a:t>
            </a:r>
            <a:r>
              <a:rPr lang="ja-JP" altLang="en-US" sz="1463" kern="0" dirty="0">
                <a:latin typeface="メイリオ" panose="020B0604030504040204" pitchFamily="50" charset="-128"/>
                <a:ea typeface="メイリオ" panose="020B0604030504040204" pitchFamily="50" charset="-128"/>
              </a:rPr>
              <a:t>社と</a:t>
            </a:r>
            <a:r>
              <a:rPr lang="en-US" altLang="ja-JP" sz="1463" kern="0" dirty="0">
                <a:latin typeface="メイリオ" panose="020B0604030504040204" pitchFamily="50" charset="-128"/>
                <a:ea typeface="メイリオ" panose="020B0604030504040204" pitchFamily="50" charset="-128"/>
              </a:rPr>
              <a:t>D</a:t>
            </a:r>
            <a:r>
              <a:rPr lang="ja-JP" altLang="en-US" sz="1463" kern="0" dirty="0">
                <a:latin typeface="メイリオ" panose="020B0604030504040204" pitchFamily="50" charset="-128"/>
                <a:ea typeface="メイリオ" panose="020B0604030504040204" pitchFamily="50" charset="-128"/>
              </a:rPr>
              <a:t>社の１週間の売上</a:t>
            </a:r>
            <a:r>
              <a:rPr lang="ja-JP" altLang="en-US" sz="1463" kern="0">
                <a:latin typeface="メイリオ" panose="020B0604030504040204" pitchFamily="50" charset="-128"/>
                <a:ea typeface="メイリオ" panose="020B0604030504040204" pitchFamily="50" charset="-128"/>
              </a:rPr>
              <a:t>から、二つの会社について評価して</a:t>
            </a:r>
            <a:r>
              <a:rPr lang="ja-JP" altLang="en-US" sz="1463" kern="0" dirty="0">
                <a:latin typeface="メイリオ" panose="020B0604030504040204" pitchFamily="50" charset="-128"/>
                <a:ea typeface="メイリオ" panose="020B0604030504040204" pitchFamily="50" charset="-128"/>
              </a:rPr>
              <a:t>下さい。</a:t>
            </a:r>
            <a:endParaRPr lang="en-US" altLang="ja-JP" sz="1463" kern="0" dirty="0">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E955915E-D1DE-4F49-B537-4437C7A15EA2}"/>
              </a:ext>
            </a:extLst>
          </p:cNvPr>
          <p:cNvSpPr/>
          <p:nvPr/>
        </p:nvSpPr>
        <p:spPr bwMode="auto">
          <a:xfrm>
            <a:off x="1688305" y="1750990"/>
            <a:ext cx="6529391" cy="501673"/>
          </a:xfrm>
          <a:prstGeom prst="rect">
            <a:avLst/>
          </a:prstGeom>
          <a:noFill/>
          <a:ln w="44450" cap="flat" cmpd="dbl" algn="ctr">
            <a:solidFill>
              <a:schemeClr val="tx1"/>
            </a:solidFill>
            <a:prstDash val="solid"/>
            <a:round/>
            <a:headEnd type="none" w="med" len="med"/>
            <a:tailEnd type="none" w="med" len="med"/>
          </a:ln>
          <a:effectLst/>
        </p:spPr>
        <p:txBody>
          <a:bodyPr vert="horz" wrap="square" lIns="74295" tIns="37148" rIns="74295" bIns="37148" numCol="1" rtlCol="0" anchor="t" anchorCtr="0" compatLnSpc="1">
            <a:prstTxWarp prst="textNoShape">
              <a:avLst/>
            </a:prstTxWarp>
          </a:bodyPr>
          <a:lstStyle/>
          <a:p>
            <a:pPr algn="l"/>
            <a:endParaRPr lang="ja-JP" altLang="en-US" sz="1463">
              <a:cs typeface="Arial" charset="0"/>
            </a:endParaRPr>
          </a:p>
        </p:txBody>
      </p:sp>
    </p:spTree>
    <p:extLst>
      <p:ext uri="{BB962C8B-B14F-4D97-AF65-F5344CB8AC3E}">
        <p14:creationId xmlns:p14="http://schemas.microsoft.com/office/powerpoint/2010/main" val="1565843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量的データの要約</a:t>
            </a:r>
            <a:endParaRPr kumimoji="1" lang="ja-JP" altLang="en-US" dirty="0"/>
          </a:p>
        </p:txBody>
      </p:sp>
      <p:graphicFrame>
        <p:nvGraphicFramePr>
          <p:cNvPr id="6" name="表 5"/>
          <p:cNvGraphicFramePr>
            <a:graphicFrameLocks noGrp="1"/>
          </p:cNvGraphicFramePr>
          <p:nvPr/>
        </p:nvGraphicFramePr>
        <p:xfrm>
          <a:off x="552910" y="133166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
        <p:nvSpPr>
          <p:cNvPr id="9" name="正方形/長方形 8"/>
          <p:cNvSpPr/>
          <p:nvPr/>
        </p:nvSpPr>
        <p:spPr>
          <a:xfrm>
            <a:off x="552911" y="3884445"/>
            <a:ext cx="2069974" cy="1938992"/>
          </a:xfrm>
          <a:prstGeom prst="rect">
            <a:avLst/>
          </a:prstGeom>
          <a:noFill/>
          <a:ln w="25400">
            <a:solidFill>
              <a:schemeClr val="tx1"/>
            </a:solidFill>
          </a:ln>
        </p:spPr>
        <p:txBody>
          <a:bodyPr wrap="square">
            <a:spAutoFit/>
          </a:bodyPr>
          <a:lstStyle/>
          <a:p>
            <a:pPr marL="342900" indent="-342900">
              <a:buFont typeface="Arial" charset="0"/>
              <a:buChar char="•"/>
            </a:pPr>
            <a:r>
              <a:rPr lang="ja-JP" altLang="en-US" sz="2400" dirty="0">
                <a:latin typeface="Meiryo" charset="-128"/>
                <a:ea typeface="Meiryo" charset="-128"/>
                <a:cs typeface="Meiryo" charset="-128"/>
              </a:rPr>
              <a:t>平均値　</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中央値　</a:t>
            </a:r>
            <a:r>
              <a:rPr lang="en-US" altLang="ja-JP" sz="2400" dirty="0">
                <a:latin typeface="Meiryo" charset="-128"/>
                <a:ea typeface="Meiryo" charset="-128"/>
                <a:cs typeface="Meiryo" charset="-128"/>
              </a:rPr>
              <a:t> </a:t>
            </a:r>
          </a:p>
          <a:p>
            <a:pPr marL="342900" indent="-342900">
              <a:buFont typeface="Arial" charset="0"/>
              <a:buChar char="•"/>
            </a:pPr>
            <a:r>
              <a:rPr lang="ja-JP" altLang="en-US" sz="2400" dirty="0">
                <a:latin typeface="Meiryo" charset="-128"/>
                <a:ea typeface="Meiryo" charset="-128"/>
                <a:cs typeface="Meiryo" charset="-128"/>
              </a:rPr>
              <a:t>最大値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最小値</a:t>
            </a:r>
            <a:endParaRPr lang="en-US" altLang="ja-JP" sz="2400" dirty="0">
              <a:latin typeface="Meiryo" charset="-128"/>
              <a:ea typeface="Meiryo" charset="-128"/>
              <a:cs typeface="Meiryo" charset="-128"/>
            </a:endParaRPr>
          </a:p>
          <a:p>
            <a:pPr marL="342900" indent="-342900">
              <a:buFont typeface="Arial" charset="0"/>
              <a:buChar char="•"/>
            </a:pPr>
            <a:r>
              <a:rPr lang="ja-JP" altLang="en-US" sz="2400" dirty="0">
                <a:latin typeface="Meiryo" charset="-128"/>
                <a:ea typeface="Meiryo" charset="-128"/>
                <a:cs typeface="Meiryo" charset="-128"/>
              </a:rPr>
              <a:t>標準偏差</a:t>
            </a:r>
            <a:endParaRPr lang="en-US" altLang="ja-JP" sz="2400" dirty="0">
              <a:latin typeface="Meiryo" charset="-128"/>
              <a:ea typeface="Meiryo" charset="-128"/>
              <a:cs typeface="Meiryo" charset="-128"/>
            </a:endParaRPr>
          </a:p>
        </p:txBody>
      </p:sp>
      <p:sp>
        <p:nvSpPr>
          <p:cNvPr id="12" name="正方形/長方形 11"/>
          <p:cNvSpPr/>
          <p:nvPr/>
        </p:nvSpPr>
        <p:spPr>
          <a:xfrm>
            <a:off x="133350" y="3213988"/>
            <a:ext cx="4233678" cy="461665"/>
          </a:xfrm>
          <a:prstGeom prst="rect">
            <a:avLst/>
          </a:prstGeom>
          <a:noFill/>
        </p:spPr>
        <p:txBody>
          <a:bodyPr wrap="square">
            <a:spAutoFit/>
          </a:bodyPr>
          <a:lstStyle/>
          <a:p>
            <a:r>
              <a:rPr lang="ja-JP" altLang="en-US" sz="2400">
                <a:latin typeface="メイリオ" panose="020B0604030504040204" pitchFamily="50" charset="-128"/>
                <a:ea typeface="メイリオ" panose="020B0604030504040204" pitchFamily="50" charset="-128"/>
              </a:rPr>
              <a:t>次にどの統計値</a:t>
            </a:r>
            <a:r>
              <a:rPr lang="ja-JP" altLang="en-US" sz="2400" dirty="0">
                <a:latin typeface="メイリオ" panose="020B0604030504040204" pitchFamily="50" charset="-128"/>
                <a:ea typeface="メイリオ" panose="020B0604030504040204" pitchFamily="50" charset="-128"/>
              </a:rPr>
              <a:t>を計算する？</a:t>
            </a:r>
          </a:p>
        </p:txBody>
      </p:sp>
      <p:sp>
        <p:nvSpPr>
          <p:cNvPr id="10" name="正方形/長方形 9"/>
          <p:cNvSpPr/>
          <p:nvPr/>
        </p:nvSpPr>
        <p:spPr>
          <a:xfrm>
            <a:off x="379443" y="5289654"/>
            <a:ext cx="2416910" cy="561761"/>
          </a:xfrm>
          <a:prstGeom prst="rect">
            <a:avLst/>
          </a:prstGeom>
          <a:solidFill>
            <a:schemeClr val="accent2">
              <a:alpha val="3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501189" y="4963827"/>
            <a:ext cx="4355432" cy="400110"/>
          </a:xfrm>
          <a:prstGeom prst="rect">
            <a:avLst/>
          </a:prstGeom>
          <a:solidFill>
            <a:schemeClr val="accent2">
              <a:lumMod val="20000"/>
              <a:lumOff val="80000"/>
            </a:schemeClr>
          </a:solid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データの散らばり具合を調べる</a:t>
            </a:r>
            <a:endParaRPr lang="en-US" altLang="ja-JP" sz="20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4836694" y="3176584"/>
            <a:ext cx="3163045" cy="461665"/>
          </a:xfrm>
          <a:prstGeom prst="rect">
            <a:avLst/>
          </a:prstGeom>
          <a:noFill/>
        </p:spPr>
        <p:txBody>
          <a:bodyPr wrap="none" rtlCol="0">
            <a:spAutoFit/>
          </a:bodyPr>
          <a:lstStyle/>
          <a:p>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r>
              <a:rPr kumimoji="1" lang="ja-JP" altLang="en-US" sz="2400" dirty="0">
                <a:latin typeface="メイリオ" panose="020B0604030504040204" pitchFamily="50" charset="-128"/>
                <a:ea typeface="メイリオ" panose="020B0604030504040204" pitchFamily="50" charset="-128"/>
              </a:rPr>
              <a:t>の平均値＝１０７</a:t>
            </a:r>
          </a:p>
        </p:txBody>
      </p:sp>
      <p:sp>
        <p:nvSpPr>
          <p:cNvPr id="15" name="テキスト ボックス 14"/>
          <p:cNvSpPr txBox="1"/>
          <p:nvPr/>
        </p:nvSpPr>
        <p:spPr>
          <a:xfrm>
            <a:off x="4872038" y="3839372"/>
            <a:ext cx="3161443" cy="461665"/>
          </a:xfrm>
          <a:prstGeom prst="rect">
            <a:avLst/>
          </a:prstGeom>
          <a:noFill/>
        </p:spPr>
        <p:txBody>
          <a:bodyPr wrap="none" rtlCol="0">
            <a:spAutoFit/>
          </a:bodyPr>
          <a:lstStyle/>
          <a:p>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r>
              <a:rPr kumimoji="1" lang="ja-JP" altLang="en-US" sz="2400" dirty="0">
                <a:latin typeface="メイリオ" panose="020B0604030504040204" pitchFamily="50" charset="-128"/>
                <a:ea typeface="メイリオ" panose="020B0604030504040204" pitchFamily="50" charset="-128"/>
              </a:rPr>
              <a:t>の平均値＝１０７</a:t>
            </a:r>
          </a:p>
        </p:txBody>
      </p:sp>
    </p:spTree>
    <p:extLst>
      <p:ext uri="{BB962C8B-B14F-4D97-AF65-F5344CB8AC3E}">
        <p14:creationId xmlns:p14="http://schemas.microsoft.com/office/powerpoint/2010/main" val="233825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fontScale="90000"/>
          </a:bodyPr>
          <a:lstStyle/>
          <a:p>
            <a:r>
              <a:rPr lang="ja-JP" altLang="en-US" b="1" dirty="0">
                <a:latin typeface="Meiryo" charset="-128"/>
                <a:ea typeface="Meiryo" charset="-128"/>
                <a:cs typeface="Meiryo" charset="-128"/>
              </a:rPr>
              <a:t>平均値が同じ場合、データ間の違いをどう表現するか？</a:t>
            </a:r>
            <a:endParaRPr kumimoji="1" lang="ja-JP" altLang="en-US" dirty="0"/>
          </a:p>
        </p:txBody>
      </p:sp>
      <p:graphicFrame>
        <p:nvGraphicFramePr>
          <p:cNvPr id="13" name="表 12"/>
          <p:cNvGraphicFramePr>
            <a:graphicFrameLocks noGrp="1"/>
          </p:cNvGraphicFramePr>
          <p:nvPr/>
        </p:nvGraphicFramePr>
        <p:xfrm>
          <a:off x="1030565" y="2092696"/>
          <a:ext cx="6604002" cy="440056"/>
        </p:xfrm>
        <a:graphic>
          <a:graphicData uri="http://schemas.openxmlformats.org/drawingml/2006/table">
            <a:tbl>
              <a:tblPr firstRow="1" bandRow="1">
                <a:tableStyleId>{5940675A-B579-460E-94D1-54222C63F5DA}</a:tableStyleId>
              </a:tblPr>
              <a:tblGrid>
                <a:gridCol w="1100667">
                  <a:extLst>
                    <a:ext uri="{9D8B030D-6E8A-4147-A177-3AD203B41FA5}">
                      <a16:colId xmlns:a16="http://schemas.microsoft.com/office/drawing/2014/main" val="20000"/>
                    </a:ext>
                  </a:extLst>
                </a:gridCol>
                <a:gridCol w="1100667">
                  <a:extLst>
                    <a:ext uri="{9D8B030D-6E8A-4147-A177-3AD203B41FA5}">
                      <a16:colId xmlns:a16="http://schemas.microsoft.com/office/drawing/2014/main" val="20001"/>
                    </a:ext>
                  </a:extLst>
                </a:gridCol>
                <a:gridCol w="1100667">
                  <a:extLst>
                    <a:ext uri="{9D8B030D-6E8A-4147-A177-3AD203B41FA5}">
                      <a16:colId xmlns:a16="http://schemas.microsoft.com/office/drawing/2014/main" val="20002"/>
                    </a:ext>
                  </a:extLst>
                </a:gridCol>
                <a:gridCol w="1100667">
                  <a:extLst>
                    <a:ext uri="{9D8B030D-6E8A-4147-A177-3AD203B41FA5}">
                      <a16:colId xmlns:a16="http://schemas.microsoft.com/office/drawing/2014/main" val="20003"/>
                    </a:ext>
                  </a:extLst>
                </a:gridCol>
                <a:gridCol w="1100667">
                  <a:extLst>
                    <a:ext uri="{9D8B030D-6E8A-4147-A177-3AD203B41FA5}">
                      <a16:colId xmlns:a16="http://schemas.microsoft.com/office/drawing/2014/main" val="20004"/>
                    </a:ext>
                  </a:extLst>
                </a:gridCol>
                <a:gridCol w="1100667">
                  <a:extLst>
                    <a:ext uri="{9D8B030D-6E8A-4147-A177-3AD203B41FA5}">
                      <a16:colId xmlns:a16="http://schemas.microsoft.com/office/drawing/2014/main" val="20005"/>
                    </a:ext>
                  </a:extLst>
                </a:gridCol>
              </a:tblGrid>
              <a:tr h="421005">
                <a:tc>
                  <a:txBody>
                    <a:bodyPr/>
                    <a:lstStyle/>
                    <a:p>
                      <a:pPr algn="ctr"/>
                      <a:r>
                        <a:rPr kumimoji="1" lang="en-US" altLang="ja-JP" sz="2400" dirty="0"/>
                        <a:t>-3</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3</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graphicFrame>
        <p:nvGraphicFramePr>
          <p:cNvPr id="14" name="表 13"/>
          <p:cNvGraphicFramePr>
            <a:graphicFrameLocks noGrp="1"/>
          </p:cNvGraphicFramePr>
          <p:nvPr/>
        </p:nvGraphicFramePr>
        <p:xfrm>
          <a:off x="1030565" y="3424602"/>
          <a:ext cx="6604002" cy="440056"/>
        </p:xfrm>
        <a:graphic>
          <a:graphicData uri="http://schemas.openxmlformats.org/drawingml/2006/table">
            <a:tbl>
              <a:tblPr firstRow="1" bandRow="1">
                <a:tableStyleId>{5940675A-B579-460E-94D1-54222C63F5DA}</a:tableStyleId>
              </a:tblPr>
              <a:tblGrid>
                <a:gridCol w="1100667">
                  <a:extLst>
                    <a:ext uri="{9D8B030D-6E8A-4147-A177-3AD203B41FA5}">
                      <a16:colId xmlns:a16="http://schemas.microsoft.com/office/drawing/2014/main" val="20000"/>
                    </a:ext>
                  </a:extLst>
                </a:gridCol>
                <a:gridCol w="1100667">
                  <a:extLst>
                    <a:ext uri="{9D8B030D-6E8A-4147-A177-3AD203B41FA5}">
                      <a16:colId xmlns:a16="http://schemas.microsoft.com/office/drawing/2014/main" val="20001"/>
                    </a:ext>
                  </a:extLst>
                </a:gridCol>
                <a:gridCol w="1100667">
                  <a:extLst>
                    <a:ext uri="{9D8B030D-6E8A-4147-A177-3AD203B41FA5}">
                      <a16:colId xmlns:a16="http://schemas.microsoft.com/office/drawing/2014/main" val="20002"/>
                    </a:ext>
                  </a:extLst>
                </a:gridCol>
                <a:gridCol w="1100667">
                  <a:extLst>
                    <a:ext uri="{9D8B030D-6E8A-4147-A177-3AD203B41FA5}">
                      <a16:colId xmlns:a16="http://schemas.microsoft.com/office/drawing/2014/main" val="20003"/>
                    </a:ext>
                  </a:extLst>
                </a:gridCol>
                <a:gridCol w="1100667">
                  <a:extLst>
                    <a:ext uri="{9D8B030D-6E8A-4147-A177-3AD203B41FA5}">
                      <a16:colId xmlns:a16="http://schemas.microsoft.com/office/drawing/2014/main" val="20004"/>
                    </a:ext>
                  </a:extLst>
                </a:gridCol>
                <a:gridCol w="1100667">
                  <a:extLst>
                    <a:ext uri="{9D8B030D-6E8A-4147-A177-3AD203B41FA5}">
                      <a16:colId xmlns:a16="http://schemas.microsoft.com/office/drawing/2014/main" val="20005"/>
                    </a:ext>
                  </a:extLst>
                </a:gridCol>
              </a:tblGrid>
              <a:tr h="421005">
                <a:tc>
                  <a:txBody>
                    <a:bodyPr/>
                    <a:lstStyle/>
                    <a:p>
                      <a:pPr algn="ctr"/>
                      <a:r>
                        <a:rPr kumimoji="1" lang="en-US" altLang="ja-JP" sz="2400" dirty="0"/>
                        <a:t>-300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300</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sp>
        <p:nvSpPr>
          <p:cNvPr id="15" name="テキスト ボックス 14"/>
          <p:cNvSpPr txBox="1"/>
          <p:nvPr/>
        </p:nvSpPr>
        <p:spPr>
          <a:xfrm>
            <a:off x="8026678" y="2055909"/>
            <a:ext cx="1625203" cy="442429"/>
          </a:xfrm>
          <a:prstGeom prst="rect">
            <a:avLst/>
          </a:prstGeom>
          <a:noFill/>
        </p:spPr>
        <p:txBody>
          <a:bodyPr wrap="square" rtlCol="0">
            <a:spAutoFit/>
          </a:bodyPr>
          <a:lstStyle/>
          <a:p>
            <a:r>
              <a:rPr lang="ja-JP" altLang="en-US" sz="2275" dirty="0">
                <a:latin typeface="Meiryo" charset="-128"/>
                <a:ea typeface="Meiryo" charset="-128"/>
                <a:cs typeface="Meiryo" charset="-128"/>
              </a:rPr>
              <a:t>平均＝０</a:t>
            </a:r>
          </a:p>
        </p:txBody>
      </p:sp>
      <p:sp>
        <p:nvSpPr>
          <p:cNvPr id="16" name="テキスト ボックス 15"/>
          <p:cNvSpPr txBox="1"/>
          <p:nvPr/>
        </p:nvSpPr>
        <p:spPr>
          <a:xfrm>
            <a:off x="8026678" y="3627036"/>
            <a:ext cx="1625203" cy="442429"/>
          </a:xfrm>
          <a:prstGeom prst="rect">
            <a:avLst/>
          </a:prstGeom>
          <a:noFill/>
        </p:spPr>
        <p:txBody>
          <a:bodyPr wrap="square" rtlCol="0">
            <a:spAutoFit/>
          </a:bodyPr>
          <a:lstStyle/>
          <a:p>
            <a:r>
              <a:rPr lang="ja-JP" altLang="en-US" sz="2275" dirty="0">
                <a:latin typeface="Meiryo" charset="-128"/>
                <a:ea typeface="Meiryo" charset="-128"/>
                <a:cs typeface="Meiryo" charset="-128"/>
              </a:rPr>
              <a:t>平均＝０</a:t>
            </a:r>
          </a:p>
        </p:txBody>
      </p:sp>
      <p:grpSp>
        <p:nvGrpSpPr>
          <p:cNvPr id="4" name="グループ化 3">
            <a:extLst>
              <a:ext uri="{FF2B5EF4-FFF2-40B4-BE49-F238E27FC236}">
                <a16:creationId xmlns:a16="http://schemas.microsoft.com/office/drawing/2014/main" id="{07C6F2BC-7AA4-0F4C-9AFB-B8430D2104FF}"/>
              </a:ext>
            </a:extLst>
          </p:cNvPr>
          <p:cNvGrpSpPr/>
          <p:nvPr/>
        </p:nvGrpSpPr>
        <p:grpSpPr>
          <a:xfrm>
            <a:off x="412124" y="4572000"/>
            <a:ext cx="9198602" cy="1712890"/>
            <a:chOff x="412124" y="4572000"/>
            <a:chExt cx="9198602" cy="1712890"/>
          </a:xfrm>
        </p:grpSpPr>
        <p:sp>
          <p:nvSpPr>
            <p:cNvPr id="6" name="正方形/長方形 5"/>
            <p:cNvSpPr/>
            <p:nvPr/>
          </p:nvSpPr>
          <p:spPr>
            <a:xfrm>
              <a:off x="661194" y="4854179"/>
              <a:ext cx="8674657" cy="1200329"/>
            </a:xfrm>
            <a:prstGeom prst="rect">
              <a:avLst/>
            </a:prstGeom>
            <a:noFill/>
          </p:spPr>
          <p:txBody>
            <a:bodyPr wrap="square">
              <a:spAutoFit/>
            </a:bodyPr>
            <a:lstStyle/>
            <a:p>
              <a:r>
                <a:rPr lang="ja-JP" altLang="en-US" sz="2400" dirty="0">
                  <a:latin typeface="Meiryo" charset="-128"/>
                  <a:ea typeface="Meiryo" charset="-128"/>
                  <a:cs typeface="Meiryo" charset="-128"/>
                </a:rPr>
                <a:t>データが平均値を中心にどれくらいバラ付いているかを測る</a:t>
              </a:r>
              <a:endParaRPr lang="en-US" altLang="ja-JP" sz="2400" dirty="0">
                <a:latin typeface="Meiryo" charset="-128"/>
                <a:ea typeface="Meiryo" charset="-128"/>
                <a:cs typeface="Meiryo" charset="-128"/>
              </a:endParaRPr>
            </a:p>
            <a:p>
              <a:r>
                <a:rPr lang="ja-JP" altLang="en-US" sz="2400" dirty="0">
                  <a:latin typeface="Meiryo" charset="-128"/>
                  <a:ea typeface="Meiryo" charset="-128"/>
                  <a:cs typeface="Meiryo" charset="-128"/>
                </a:rPr>
                <a:t>　　　　　　　　　　　</a:t>
              </a:r>
              <a:endParaRPr lang="en-US" altLang="ja-JP" sz="2400" dirty="0">
                <a:latin typeface="Meiryo" charset="-128"/>
                <a:ea typeface="Meiryo" charset="-128"/>
                <a:cs typeface="Meiryo" charset="-128"/>
              </a:endParaRPr>
            </a:p>
            <a:p>
              <a:r>
                <a:rPr lang="ja-JP" altLang="en-US" sz="2400" dirty="0">
                  <a:latin typeface="Meiryo" charset="-128"/>
                  <a:ea typeface="Meiryo" charset="-128"/>
                  <a:cs typeface="Meiryo" charset="-128"/>
                </a:rPr>
                <a:t>　　　　　　</a:t>
              </a:r>
              <a:r>
                <a:rPr lang="en-US" altLang="ja-JP" sz="2400" dirty="0">
                  <a:latin typeface="Meiryo" charset="-128"/>
                  <a:ea typeface="Meiryo" charset="-128"/>
                  <a:cs typeface="Meiryo" charset="-128"/>
                </a:rPr>
                <a:t>              </a:t>
              </a:r>
              <a:r>
                <a:rPr lang="ja-JP" altLang="en-US" sz="2400" dirty="0">
                  <a:latin typeface="Meiryo" charset="-128"/>
                  <a:ea typeface="Meiryo" charset="-128"/>
                  <a:cs typeface="Meiryo" charset="-128"/>
                </a:rPr>
                <a:t>　標準偏差　！</a:t>
              </a:r>
              <a:endParaRPr lang="ja-JP" altLang="en-US" sz="2400" dirty="0"/>
            </a:p>
          </p:txBody>
        </p:sp>
        <p:sp>
          <p:nvSpPr>
            <p:cNvPr id="3" name="正方形/長方形 2">
              <a:extLst>
                <a:ext uri="{FF2B5EF4-FFF2-40B4-BE49-F238E27FC236}">
                  <a16:creationId xmlns:a16="http://schemas.microsoft.com/office/drawing/2014/main" id="{A01B4A04-4E67-AA43-8413-1D75CD32EAD7}"/>
                </a:ext>
              </a:extLst>
            </p:cNvPr>
            <p:cNvSpPr/>
            <p:nvPr/>
          </p:nvSpPr>
          <p:spPr>
            <a:xfrm>
              <a:off x="412124" y="4572000"/>
              <a:ext cx="9198602" cy="171289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5272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fontScale="90000"/>
          </a:bodyPr>
          <a:lstStyle/>
          <a:p>
            <a:r>
              <a:rPr lang="ja-JP" altLang="en-US" b="1" dirty="0">
                <a:latin typeface="Meiryo" charset="-128"/>
                <a:ea typeface="Meiryo" charset="-128"/>
                <a:cs typeface="Meiryo" charset="-128"/>
              </a:rPr>
              <a:t>平均値が同じ場合、データの違いをどう表現するか？</a:t>
            </a:r>
            <a:endParaRPr kumimoji="1"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5275" y="4543425"/>
            <a:ext cx="9315450" cy="925992"/>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275" y="2420061"/>
            <a:ext cx="9315451" cy="674090"/>
          </a:xfrm>
          <a:prstGeom prst="rect">
            <a:avLst/>
          </a:prstGeom>
        </p:spPr>
      </p:pic>
      <p:graphicFrame>
        <p:nvGraphicFramePr>
          <p:cNvPr id="8" name="表 7"/>
          <p:cNvGraphicFramePr>
            <a:graphicFrameLocks noGrp="1"/>
          </p:cNvGraphicFramePr>
          <p:nvPr/>
        </p:nvGraphicFramePr>
        <p:xfrm>
          <a:off x="295274" y="1645154"/>
          <a:ext cx="4148136" cy="440056"/>
        </p:xfrm>
        <a:graphic>
          <a:graphicData uri="http://schemas.openxmlformats.org/drawingml/2006/table">
            <a:tbl>
              <a:tblPr firstRow="1" bandRow="1">
                <a:tableStyleId>{5940675A-B579-460E-94D1-54222C63F5DA}</a:tableStyleId>
              </a:tblPr>
              <a:tblGrid>
                <a:gridCol w="691356">
                  <a:extLst>
                    <a:ext uri="{9D8B030D-6E8A-4147-A177-3AD203B41FA5}">
                      <a16:colId xmlns:a16="http://schemas.microsoft.com/office/drawing/2014/main" val="20000"/>
                    </a:ext>
                  </a:extLst>
                </a:gridCol>
                <a:gridCol w="691356">
                  <a:extLst>
                    <a:ext uri="{9D8B030D-6E8A-4147-A177-3AD203B41FA5}">
                      <a16:colId xmlns:a16="http://schemas.microsoft.com/office/drawing/2014/main" val="20001"/>
                    </a:ext>
                  </a:extLst>
                </a:gridCol>
                <a:gridCol w="691356">
                  <a:extLst>
                    <a:ext uri="{9D8B030D-6E8A-4147-A177-3AD203B41FA5}">
                      <a16:colId xmlns:a16="http://schemas.microsoft.com/office/drawing/2014/main" val="20002"/>
                    </a:ext>
                  </a:extLst>
                </a:gridCol>
                <a:gridCol w="691356">
                  <a:extLst>
                    <a:ext uri="{9D8B030D-6E8A-4147-A177-3AD203B41FA5}">
                      <a16:colId xmlns:a16="http://schemas.microsoft.com/office/drawing/2014/main" val="20003"/>
                    </a:ext>
                  </a:extLst>
                </a:gridCol>
                <a:gridCol w="691356">
                  <a:extLst>
                    <a:ext uri="{9D8B030D-6E8A-4147-A177-3AD203B41FA5}">
                      <a16:colId xmlns:a16="http://schemas.microsoft.com/office/drawing/2014/main" val="20004"/>
                    </a:ext>
                  </a:extLst>
                </a:gridCol>
                <a:gridCol w="691356">
                  <a:extLst>
                    <a:ext uri="{9D8B030D-6E8A-4147-A177-3AD203B41FA5}">
                      <a16:colId xmlns:a16="http://schemas.microsoft.com/office/drawing/2014/main" val="20005"/>
                    </a:ext>
                  </a:extLst>
                </a:gridCol>
              </a:tblGrid>
              <a:tr h="301308">
                <a:tc>
                  <a:txBody>
                    <a:bodyPr/>
                    <a:lstStyle/>
                    <a:p>
                      <a:pPr algn="ctr"/>
                      <a:r>
                        <a:rPr kumimoji="1" lang="en-US" altLang="ja-JP" sz="2400" dirty="0"/>
                        <a:t>-3</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3</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graphicFrame>
        <p:nvGraphicFramePr>
          <p:cNvPr id="9" name="表 8"/>
          <p:cNvGraphicFramePr>
            <a:graphicFrameLocks noGrp="1"/>
          </p:cNvGraphicFramePr>
          <p:nvPr/>
        </p:nvGraphicFramePr>
        <p:xfrm>
          <a:off x="295274" y="3713577"/>
          <a:ext cx="5118936" cy="440056"/>
        </p:xfrm>
        <a:graphic>
          <a:graphicData uri="http://schemas.openxmlformats.org/drawingml/2006/table">
            <a:tbl>
              <a:tblPr firstRow="1" bandRow="1">
                <a:tableStyleId>{5940675A-B579-460E-94D1-54222C63F5DA}</a:tableStyleId>
              </a:tblPr>
              <a:tblGrid>
                <a:gridCol w="853156">
                  <a:extLst>
                    <a:ext uri="{9D8B030D-6E8A-4147-A177-3AD203B41FA5}">
                      <a16:colId xmlns:a16="http://schemas.microsoft.com/office/drawing/2014/main" val="20000"/>
                    </a:ext>
                  </a:extLst>
                </a:gridCol>
                <a:gridCol w="853156">
                  <a:extLst>
                    <a:ext uri="{9D8B030D-6E8A-4147-A177-3AD203B41FA5}">
                      <a16:colId xmlns:a16="http://schemas.microsoft.com/office/drawing/2014/main" val="20001"/>
                    </a:ext>
                  </a:extLst>
                </a:gridCol>
                <a:gridCol w="853156">
                  <a:extLst>
                    <a:ext uri="{9D8B030D-6E8A-4147-A177-3AD203B41FA5}">
                      <a16:colId xmlns:a16="http://schemas.microsoft.com/office/drawing/2014/main" val="20002"/>
                    </a:ext>
                  </a:extLst>
                </a:gridCol>
                <a:gridCol w="853156">
                  <a:extLst>
                    <a:ext uri="{9D8B030D-6E8A-4147-A177-3AD203B41FA5}">
                      <a16:colId xmlns:a16="http://schemas.microsoft.com/office/drawing/2014/main" val="20003"/>
                    </a:ext>
                  </a:extLst>
                </a:gridCol>
                <a:gridCol w="853156">
                  <a:extLst>
                    <a:ext uri="{9D8B030D-6E8A-4147-A177-3AD203B41FA5}">
                      <a16:colId xmlns:a16="http://schemas.microsoft.com/office/drawing/2014/main" val="20004"/>
                    </a:ext>
                  </a:extLst>
                </a:gridCol>
                <a:gridCol w="853156">
                  <a:extLst>
                    <a:ext uri="{9D8B030D-6E8A-4147-A177-3AD203B41FA5}">
                      <a16:colId xmlns:a16="http://schemas.microsoft.com/office/drawing/2014/main" val="20005"/>
                    </a:ext>
                  </a:extLst>
                </a:gridCol>
              </a:tblGrid>
              <a:tr h="301308">
                <a:tc>
                  <a:txBody>
                    <a:bodyPr/>
                    <a:lstStyle/>
                    <a:p>
                      <a:pPr algn="ctr"/>
                      <a:r>
                        <a:rPr kumimoji="1" lang="en-US" altLang="ja-JP" sz="2400" dirty="0"/>
                        <a:t>-300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100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200</a:t>
                      </a:r>
                      <a:endParaRPr kumimoji="1" lang="ja-JP" altLang="en-US" sz="2400" b="0" dirty="0">
                        <a:latin typeface="Meiryo" charset="-128"/>
                        <a:ea typeface="Meiryo" charset="-128"/>
                        <a:cs typeface="Meiryo" charset="-128"/>
                      </a:endParaRPr>
                    </a:p>
                  </a:txBody>
                  <a:tcPr marL="74295" marR="74295" marT="37148" marB="37148"/>
                </a:tc>
                <a:tc>
                  <a:txBody>
                    <a:bodyPr/>
                    <a:lstStyle/>
                    <a:p>
                      <a:pPr algn="ctr"/>
                      <a:r>
                        <a:rPr kumimoji="1" lang="en-US" altLang="ja-JP" sz="2400" dirty="0"/>
                        <a:t>300</a:t>
                      </a:r>
                      <a:endParaRPr kumimoji="1" lang="ja-JP" altLang="en-US" sz="2400" b="0" dirty="0">
                        <a:latin typeface="Meiryo" charset="-128"/>
                        <a:ea typeface="Meiryo" charset="-128"/>
                        <a:cs typeface="Meiryo" charset="-128"/>
                      </a:endParaRPr>
                    </a:p>
                  </a:txBody>
                  <a:tcPr marL="74295" marR="74295" marT="37148" marB="37148"/>
                </a:tc>
                <a:extLst>
                  <a:ext uri="{0D108BD9-81ED-4DB2-BD59-A6C34878D82A}">
                    <a16:rowId xmlns:a16="http://schemas.microsoft.com/office/drawing/2014/main" val="10000"/>
                  </a:ext>
                </a:extLst>
              </a:tr>
            </a:tbl>
          </a:graphicData>
        </a:graphic>
      </p:graphicFrame>
      <p:sp>
        <p:nvSpPr>
          <p:cNvPr id="10" name="角丸四角形 9"/>
          <p:cNvSpPr/>
          <p:nvPr/>
        </p:nvSpPr>
        <p:spPr>
          <a:xfrm>
            <a:off x="3743326" y="2406521"/>
            <a:ext cx="2100263" cy="895247"/>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latin typeface="Meiryo" charset="-128"/>
              <a:ea typeface="Meiryo" charset="-128"/>
              <a:cs typeface="Meiryo" charset="-128"/>
            </a:endParaRPr>
          </a:p>
        </p:txBody>
      </p:sp>
      <p:sp>
        <p:nvSpPr>
          <p:cNvPr id="11" name="角丸四角形 10"/>
          <p:cNvSpPr/>
          <p:nvPr/>
        </p:nvSpPr>
        <p:spPr>
          <a:xfrm>
            <a:off x="171450" y="4674123"/>
            <a:ext cx="9572626" cy="895247"/>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latin typeface="Meiryo" charset="-128"/>
              <a:ea typeface="Meiryo" charset="-128"/>
              <a:cs typeface="Meiryo" charset="-128"/>
            </a:endParaRPr>
          </a:p>
        </p:txBody>
      </p:sp>
      <p:sp>
        <p:nvSpPr>
          <p:cNvPr id="12" name="テキスト ボックス 11"/>
          <p:cNvSpPr txBox="1"/>
          <p:nvPr/>
        </p:nvSpPr>
        <p:spPr>
          <a:xfrm>
            <a:off x="5128022" y="1879613"/>
            <a:ext cx="3606403" cy="342401"/>
          </a:xfrm>
          <a:prstGeom prst="rect">
            <a:avLst/>
          </a:prstGeom>
          <a:noFill/>
        </p:spPr>
        <p:txBody>
          <a:bodyPr wrap="square" rtlCol="0">
            <a:spAutoFit/>
          </a:bodyPr>
          <a:lstStyle/>
          <a:p>
            <a:r>
              <a:rPr lang="ja-JP" altLang="en-US" sz="1625" b="1" dirty="0">
                <a:latin typeface="Meiryo" charset="-128"/>
                <a:ea typeface="Meiryo" charset="-128"/>
                <a:cs typeface="Meiryo" charset="-128"/>
              </a:rPr>
              <a:t>平均周りにデータがかたまっている</a:t>
            </a:r>
          </a:p>
        </p:txBody>
      </p:sp>
      <p:sp>
        <p:nvSpPr>
          <p:cNvPr id="13" name="テキスト ボックス 12"/>
          <p:cNvSpPr txBox="1"/>
          <p:nvPr/>
        </p:nvSpPr>
        <p:spPr>
          <a:xfrm>
            <a:off x="5537597" y="3582239"/>
            <a:ext cx="4073128" cy="342401"/>
          </a:xfrm>
          <a:prstGeom prst="rect">
            <a:avLst/>
          </a:prstGeom>
          <a:noFill/>
        </p:spPr>
        <p:txBody>
          <a:bodyPr wrap="square" rtlCol="0">
            <a:spAutoFit/>
          </a:bodyPr>
          <a:lstStyle/>
          <a:p>
            <a:r>
              <a:rPr lang="ja-JP" altLang="en-US" sz="1625" b="1" dirty="0">
                <a:latin typeface="Meiryo" charset="-128"/>
                <a:ea typeface="Meiryo" charset="-128"/>
                <a:cs typeface="Meiryo" charset="-128"/>
              </a:rPr>
              <a:t>平均の</a:t>
            </a:r>
            <a:r>
              <a:rPr lang="ja-JP" altLang="en-US" sz="1625" b="1">
                <a:latin typeface="Meiryo" charset="-128"/>
                <a:ea typeface="Meiryo" charset="-128"/>
                <a:cs typeface="Meiryo" charset="-128"/>
              </a:rPr>
              <a:t>周りにデータは散らばって</a:t>
            </a:r>
            <a:r>
              <a:rPr lang="ja-JP" altLang="en-US" sz="1625" b="1" dirty="0">
                <a:latin typeface="Meiryo" charset="-128"/>
                <a:ea typeface="Meiryo" charset="-128"/>
                <a:cs typeface="Meiryo" charset="-128"/>
              </a:rPr>
              <a:t>いる</a:t>
            </a:r>
          </a:p>
        </p:txBody>
      </p:sp>
      <p:sp>
        <p:nvSpPr>
          <p:cNvPr id="14" name="テキスト ボックス 13"/>
          <p:cNvSpPr txBox="1"/>
          <p:nvPr/>
        </p:nvSpPr>
        <p:spPr>
          <a:xfrm>
            <a:off x="6083432" y="2295698"/>
            <a:ext cx="3117718" cy="392415"/>
          </a:xfrm>
          <a:prstGeom prst="rect">
            <a:avLst/>
          </a:prstGeom>
          <a:noFill/>
        </p:spPr>
        <p:txBody>
          <a:bodyPr wrap="square" rtlCol="0">
            <a:spAutoFit/>
          </a:bodyPr>
          <a:lstStyle/>
          <a:p>
            <a:r>
              <a:rPr lang="ja-JP" altLang="en-US" sz="1950" b="1" dirty="0">
                <a:solidFill>
                  <a:schemeClr val="accent6"/>
                </a:solidFill>
                <a:latin typeface="Meiryo" charset="-128"/>
                <a:ea typeface="Meiryo" charset="-128"/>
                <a:cs typeface="Meiryo" charset="-128"/>
              </a:rPr>
              <a:t>標準偏差が小さい</a:t>
            </a:r>
          </a:p>
        </p:txBody>
      </p:sp>
      <p:sp>
        <p:nvSpPr>
          <p:cNvPr id="15" name="テキスト ボックス 14"/>
          <p:cNvSpPr txBox="1"/>
          <p:nvPr/>
        </p:nvSpPr>
        <p:spPr>
          <a:xfrm>
            <a:off x="6083432" y="4160043"/>
            <a:ext cx="3117718" cy="392415"/>
          </a:xfrm>
          <a:prstGeom prst="rect">
            <a:avLst/>
          </a:prstGeom>
          <a:noFill/>
        </p:spPr>
        <p:txBody>
          <a:bodyPr wrap="square" rtlCol="0">
            <a:spAutoFit/>
          </a:bodyPr>
          <a:lstStyle/>
          <a:p>
            <a:r>
              <a:rPr lang="ja-JP" altLang="en-US" sz="1950" b="1" dirty="0">
                <a:solidFill>
                  <a:schemeClr val="accent6"/>
                </a:solidFill>
                <a:latin typeface="Meiryo" charset="-128"/>
                <a:ea typeface="Meiryo" charset="-128"/>
                <a:cs typeface="Meiryo" charset="-128"/>
              </a:rPr>
              <a:t>標準偏差が大きい</a:t>
            </a:r>
          </a:p>
        </p:txBody>
      </p:sp>
    </p:spTree>
    <p:extLst>
      <p:ext uri="{BB962C8B-B14F-4D97-AF65-F5344CB8AC3E}">
        <p14:creationId xmlns:p14="http://schemas.microsoft.com/office/powerpoint/2010/main" val="9901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標準偏差</a:t>
            </a:r>
            <a:endParaRPr kumimoji="1" lang="ja-JP" altLang="en-US" dirty="0"/>
          </a:p>
        </p:txBody>
      </p:sp>
      <mc:AlternateContent xmlns:mc="http://schemas.openxmlformats.org/markup-compatibility/2006" xmlns:a14="http://schemas.microsoft.com/office/drawing/2010/main">
        <mc:Choice Requires="a14">
          <p:sp>
            <p:nvSpPr>
              <p:cNvPr id="6" name="正方形/長方形 5"/>
              <p:cNvSpPr/>
              <p:nvPr/>
            </p:nvSpPr>
            <p:spPr>
              <a:xfrm>
                <a:off x="1887055" y="1592079"/>
                <a:ext cx="2907062" cy="18044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2275">
                          <a:latin typeface="Cambria Math" charset="0"/>
                          <a:ea typeface="Meiryo" charset="-128"/>
                          <a:cs typeface="Meiryo" charset="-128"/>
                        </a:rPr>
                        <m:t>σ</m:t>
                      </m:r>
                      <m:r>
                        <a:rPr lang="ja-JP" altLang="en-US" sz="2275">
                          <a:latin typeface="Cambria Math" charset="0"/>
                          <a:ea typeface="Meiryo" charset="-128"/>
                          <a:cs typeface="Meiryo" charset="-128"/>
                        </a:rPr>
                        <m:t>=</m:t>
                      </m:r>
                      <m:rad>
                        <m:radPr>
                          <m:degHide m:val="on"/>
                          <m:ctrlPr>
                            <a:rPr lang="ja-JP" altLang="ja-JP" sz="2275" i="1">
                              <a:latin typeface="Cambria Math" panose="02040503050406030204" pitchFamily="18" charset="0"/>
                              <a:ea typeface="Meiryo" charset="-128"/>
                              <a:cs typeface="Meiryo" charset="-128"/>
                            </a:rPr>
                          </m:ctrlPr>
                        </m:radPr>
                        <m:deg/>
                        <m:e>
                          <m:f>
                            <m:fPr>
                              <m:ctrlPr>
                                <a:rPr lang="ja-JP" altLang="ja-JP" sz="2275" i="1">
                                  <a:latin typeface="Cambria Math" panose="02040503050406030204" pitchFamily="18" charset="0"/>
                                  <a:ea typeface="Meiryo" charset="-128"/>
                                  <a:cs typeface="Meiryo" charset="-128"/>
                                </a:rPr>
                              </m:ctrlPr>
                            </m:fPr>
                            <m:num>
                              <m:r>
                                <a:rPr lang="en-US" altLang="ja-JP" sz="2275" i="1">
                                  <a:latin typeface="Cambria Math" charset="0"/>
                                  <a:ea typeface="Meiryo" charset="-128"/>
                                  <a:cs typeface="Meiryo" charset="-128"/>
                                </a:rPr>
                                <m:t>1</m:t>
                              </m:r>
                            </m:num>
                            <m:den>
                              <m:r>
                                <a:rPr lang="en-US" altLang="ja-JP" sz="2275" i="1">
                                  <a:latin typeface="Cambria Math" charset="0"/>
                                  <a:ea typeface="Meiryo" charset="-128"/>
                                  <a:cs typeface="Meiryo" charset="-128"/>
                                </a:rPr>
                                <m:t>𝑛</m:t>
                              </m:r>
                            </m:den>
                          </m:f>
                          <m:nary>
                            <m:naryPr>
                              <m:chr m:val="∑"/>
                              <m:limLoc m:val="undOvr"/>
                              <m:ctrlPr>
                                <a:rPr lang="ja-JP" altLang="ja-JP" sz="2275" i="1">
                                  <a:latin typeface="Cambria Math" panose="02040503050406030204" pitchFamily="18" charset="0"/>
                                  <a:ea typeface="Meiryo" charset="-128"/>
                                  <a:cs typeface="Meiryo" charset="-128"/>
                                </a:rPr>
                              </m:ctrlPr>
                            </m:naryPr>
                            <m:sub>
                              <m:r>
                                <a:rPr lang="en-US" altLang="ja-JP" sz="2275" i="1">
                                  <a:latin typeface="Cambria Math" charset="0"/>
                                  <a:ea typeface="Meiryo" charset="-128"/>
                                  <a:cs typeface="Meiryo" charset="-128"/>
                                </a:rPr>
                                <m:t>𝑖</m:t>
                              </m:r>
                              <m:r>
                                <a:rPr lang="en-US" altLang="ja-JP" sz="2275" i="1">
                                  <a:latin typeface="Cambria Math" charset="0"/>
                                  <a:ea typeface="Meiryo" charset="-128"/>
                                  <a:cs typeface="Meiryo" charset="-128"/>
                                </a:rPr>
                                <m:t>=1</m:t>
                              </m:r>
                            </m:sub>
                            <m:sup>
                              <m:r>
                                <a:rPr lang="en-US" altLang="ja-JP" sz="2275" i="1">
                                  <a:latin typeface="Cambria Math" charset="0"/>
                                  <a:ea typeface="Meiryo" charset="-128"/>
                                  <a:cs typeface="Meiryo" charset="-128"/>
                                </a:rPr>
                                <m:t>𝑛</m:t>
                              </m:r>
                            </m:sup>
                            <m:e>
                              <m:sSup>
                                <m:sSupPr>
                                  <m:ctrlPr>
                                    <a:rPr lang="ja-JP" altLang="ja-JP" sz="2275" i="1">
                                      <a:latin typeface="Cambria Math" panose="02040503050406030204" pitchFamily="18" charset="0"/>
                                      <a:ea typeface="Meiryo" charset="-128"/>
                                      <a:cs typeface="Meiryo" charset="-128"/>
                                    </a:rPr>
                                  </m:ctrlPr>
                                </m:sSupPr>
                                <m:e>
                                  <m:r>
                                    <a:rPr lang="en-US" altLang="ja-JP" sz="2275" i="1">
                                      <a:latin typeface="Cambria Math" charset="0"/>
                                      <a:ea typeface="Meiryo" charset="-128"/>
                                      <a:cs typeface="Meiryo" charset="-128"/>
                                    </a:rPr>
                                    <m:t>(</m:t>
                                  </m:r>
                                  <m:sSub>
                                    <m:sSubPr>
                                      <m:ctrlPr>
                                        <a:rPr lang="ja-JP" altLang="ja-JP" sz="2275" i="1">
                                          <a:latin typeface="Cambria Math" panose="02040503050406030204" pitchFamily="18" charset="0"/>
                                          <a:ea typeface="Meiryo" charset="-128"/>
                                          <a:cs typeface="Meiryo" charset="-128"/>
                                        </a:rPr>
                                      </m:ctrlPr>
                                    </m:sSubPr>
                                    <m:e>
                                      <m:r>
                                        <a:rPr lang="en-US" altLang="ja-JP" sz="2275" i="1">
                                          <a:latin typeface="Cambria Math" charset="0"/>
                                          <a:ea typeface="Meiryo" charset="-128"/>
                                          <a:cs typeface="Meiryo" charset="-128"/>
                                        </a:rPr>
                                        <m:t>𝑥</m:t>
                                      </m:r>
                                    </m:e>
                                    <m:sub>
                                      <m:r>
                                        <a:rPr lang="en-US" altLang="ja-JP" sz="2275" i="1">
                                          <a:latin typeface="Cambria Math" charset="0"/>
                                          <a:ea typeface="Meiryo" charset="-128"/>
                                          <a:cs typeface="Meiryo" charset="-128"/>
                                        </a:rPr>
                                        <m:t>𝑖</m:t>
                                      </m:r>
                                    </m:sub>
                                  </m:sSub>
                                  <m:r>
                                    <a:rPr lang="en-US" altLang="ja-JP" sz="2275" i="1">
                                      <a:latin typeface="Cambria Math" charset="0"/>
                                      <a:ea typeface="Meiryo" charset="-128"/>
                                      <a:cs typeface="Meiryo" charset="-128"/>
                                    </a:rPr>
                                    <m:t>−</m:t>
                                  </m:r>
                                  <m:r>
                                    <a:rPr lang="en-US" altLang="ja-JP" sz="2275" i="1">
                                      <a:latin typeface="Cambria Math" charset="0"/>
                                      <a:ea typeface="Meiryo" charset="-128"/>
                                      <a:cs typeface="Meiryo" charset="-128"/>
                                    </a:rPr>
                                    <m:t>𝜇</m:t>
                                  </m:r>
                                  <m:r>
                                    <a:rPr lang="en-US" altLang="ja-JP" sz="2275" i="1">
                                      <a:latin typeface="Cambria Math" charset="0"/>
                                      <a:ea typeface="Meiryo" charset="-128"/>
                                      <a:cs typeface="Meiryo" charset="-128"/>
                                    </a:rPr>
                                    <m:t>)</m:t>
                                  </m:r>
                                </m:e>
                                <m:sup>
                                  <m:r>
                                    <a:rPr lang="en-US" altLang="ja-JP" sz="2275" i="1">
                                      <a:latin typeface="Cambria Math" charset="0"/>
                                      <a:ea typeface="Meiryo" charset="-128"/>
                                      <a:cs typeface="Meiryo" charset="-128"/>
                                    </a:rPr>
                                    <m:t>2</m:t>
                                  </m:r>
                                </m:sup>
                              </m:sSup>
                            </m:e>
                          </m:nary>
                        </m:e>
                      </m:rad>
                    </m:oMath>
                  </m:oMathPara>
                </a14:m>
                <a:endParaRPr lang="ja-JP" altLang="ja-JP" sz="2275" dirty="0">
                  <a:latin typeface="Meiryo" charset="-128"/>
                  <a:ea typeface="Meiryo" charset="-128"/>
                  <a:cs typeface="Meiryo" charset="-128"/>
                </a:endParaRPr>
              </a:p>
              <a:p>
                <a:endParaRPr lang="ja-JP" altLang="en-US" sz="2275" dirty="0">
                  <a:latin typeface="Meiryo" charset="-128"/>
                  <a:ea typeface="Meiryo" charset="-128"/>
                  <a:cs typeface="Meiryo"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1887055" y="1592079"/>
                <a:ext cx="2907062" cy="1804405"/>
              </a:xfrm>
              <a:prstGeom prst="rect">
                <a:avLst/>
              </a:prstGeom>
              <a:blipFill rotWithShape="0">
                <a:blip r:embed="rId2"/>
                <a:stretch>
                  <a:fillRect/>
                </a:stretch>
              </a:blipFill>
            </p:spPr>
            <p:txBody>
              <a:bodyPr/>
              <a:lstStyle/>
              <a:p>
                <a:r>
                  <a:rPr lang="ja-JP" altLang="en-US">
                    <a:noFill/>
                  </a:rPr>
                  <a:t> </a:t>
                </a:r>
              </a:p>
            </p:txBody>
          </p:sp>
        </mc:Fallback>
      </mc:AlternateContent>
      <p:sp>
        <p:nvSpPr>
          <p:cNvPr id="7" name="下矢印 6"/>
          <p:cNvSpPr/>
          <p:nvPr/>
        </p:nvSpPr>
        <p:spPr>
          <a:xfrm>
            <a:off x="3088435" y="3426762"/>
            <a:ext cx="1293283" cy="866775"/>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latin typeface="Meiryo" charset="-128"/>
              <a:ea typeface="Meiryo" charset="-128"/>
              <a:cs typeface="Meiryo" charset="-128"/>
            </a:endParaRPr>
          </a:p>
        </p:txBody>
      </p:sp>
      <p:sp>
        <p:nvSpPr>
          <p:cNvPr id="8" name="テキスト ボックス 7"/>
          <p:cNvSpPr txBox="1"/>
          <p:nvPr/>
        </p:nvSpPr>
        <p:spPr>
          <a:xfrm>
            <a:off x="1276350" y="4422932"/>
            <a:ext cx="5489575" cy="442429"/>
          </a:xfrm>
          <a:prstGeom prst="rect">
            <a:avLst/>
          </a:prstGeom>
          <a:noFill/>
        </p:spPr>
        <p:txBody>
          <a:bodyPr wrap="square" rtlCol="0">
            <a:spAutoFit/>
          </a:bodyPr>
          <a:lstStyle/>
          <a:p>
            <a:r>
              <a:rPr lang="ja-JP" altLang="en-US" sz="2275" dirty="0">
                <a:latin typeface="Meiryo" charset="-128"/>
                <a:ea typeface="Meiryo" charset="-128"/>
                <a:cs typeface="Meiryo" charset="-128"/>
              </a:rPr>
              <a:t>視覚的なイメージを持つことが重要</a:t>
            </a:r>
          </a:p>
        </p:txBody>
      </p:sp>
      <p:sp>
        <p:nvSpPr>
          <p:cNvPr id="3" name="正方形/長方形 2"/>
          <p:cNvSpPr/>
          <p:nvPr/>
        </p:nvSpPr>
        <p:spPr>
          <a:xfrm>
            <a:off x="1453666" y="1369290"/>
            <a:ext cx="4562820" cy="19280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41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標準偏差をイメージする</a:t>
            </a:r>
          </a:p>
        </p:txBody>
      </p:sp>
      <p:sp>
        <p:nvSpPr>
          <p:cNvPr id="8" name="正方形/長方形 7"/>
          <p:cNvSpPr/>
          <p:nvPr/>
        </p:nvSpPr>
        <p:spPr>
          <a:xfrm>
            <a:off x="631825" y="1511022"/>
            <a:ext cx="8305800" cy="646331"/>
          </a:xfrm>
          <a:prstGeom prst="rect">
            <a:avLst/>
          </a:prstGeom>
        </p:spPr>
        <p:txBody>
          <a:bodyPr wrap="square">
            <a:spAutoFit/>
          </a:bodyPr>
          <a:lstStyle/>
          <a:p>
            <a:r>
              <a:rPr lang="ja-JP" altLang="en-US" dirty="0">
                <a:latin typeface="Meiryo" charset="-128"/>
                <a:ea typeface="Meiryo" charset="-128"/>
                <a:cs typeface="Meiryo" charset="-128"/>
              </a:rPr>
              <a:t>株価</a:t>
            </a:r>
            <a:r>
              <a:rPr lang="en-US" altLang="ja-JP" dirty="0">
                <a:latin typeface="Meiryo" charset="-128"/>
                <a:ea typeface="Meiryo" charset="-128"/>
                <a:cs typeface="Meiryo" charset="-128"/>
              </a:rPr>
              <a:t>A</a:t>
            </a:r>
            <a:r>
              <a:rPr lang="ja-JP" altLang="en-US" dirty="0">
                <a:latin typeface="Meiryo" charset="-128"/>
                <a:ea typeface="Meiryo" charset="-128"/>
                <a:cs typeface="Meiryo" charset="-128"/>
              </a:rPr>
              <a:t>　</a:t>
            </a:r>
            <a:r>
              <a:rPr lang="en-US" altLang="ja-JP" dirty="0">
                <a:latin typeface="Meiryo" charset="-128"/>
                <a:ea typeface="Meiryo" charset="-128"/>
                <a:cs typeface="Meiryo" charset="-128"/>
              </a:rPr>
              <a:t>2017</a:t>
            </a:r>
            <a:r>
              <a:rPr lang="ja-JP" altLang="en-US" dirty="0">
                <a:latin typeface="Meiryo" charset="-128"/>
                <a:ea typeface="Meiryo" charset="-128"/>
                <a:cs typeface="Meiryo" charset="-128"/>
              </a:rPr>
              <a:t>年度の平均株価　</a:t>
            </a:r>
            <a:r>
              <a:rPr lang="en-US" altLang="ja-JP" dirty="0">
                <a:latin typeface="Meiryo" charset="-128"/>
                <a:ea typeface="Meiryo" charset="-128"/>
                <a:cs typeface="Meiryo" charset="-128"/>
              </a:rPr>
              <a:t>1200</a:t>
            </a:r>
            <a:r>
              <a:rPr lang="ja-JP" altLang="en-US" dirty="0">
                <a:latin typeface="Meiryo" charset="-128"/>
                <a:ea typeface="Meiryo" charset="-128"/>
                <a:cs typeface="Meiryo" charset="-128"/>
              </a:rPr>
              <a:t>円</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株</a:t>
            </a:r>
            <a:endParaRPr lang="en-US" altLang="ja-JP" dirty="0">
              <a:latin typeface="Meiryo" charset="-128"/>
              <a:ea typeface="Meiryo" charset="-128"/>
              <a:cs typeface="Meiryo" charset="-128"/>
            </a:endParaRPr>
          </a:p>
          <a:p>
            <a:r>
              <a:rPr lang="ja-JP" altLang="en-US" dirty="0">
                <a:latin typeface="Meiryo" charset="-128"/>
                <a:ea typeface="Meiryo" charset="-128"/>
                <a:cs typeface="Meiryo" charset="-128"/>
              </a:rPr>
              <a:t>株価</a:t>
            </a:r>
            <a:r>
              <a:rPr lang="ja-JP" altLang="ja-JP" dirty="0">
                <a:latin typeface="Meiryo" charset="-128"/>
                <a:ea typeface="Meiryo" charset="-128"/>
                <a:cs typeface="Meiryo" charset="-128"/>
              </a:rPr>
              <a:t>B</a:t>
            </a:r>
            <a:r>
              <a:rPr lang="ja-JP" altLang="en-US" dirty="0">
                <a:latin typeface="Meiryo" charset="-128"/>
                <a:ea typeface="Meiryo" charset="-128"/>
                <a:cs typeface="Meiryo" charset="-128"/>
              </a:rPr>
              <a:t>　</a:t>
            </a:r>
            <a:r>
              <a:rPr lang="en-US" altLang="ja-JP" dirty="0">
                <a:latin typeface="Meiryo" charset="-128"/>
                <a:ea typeface="Meiryo" charset="-128"/>
                <a:cs typeface="Meiryo" charset="-128"/>
              </a:rPr>
              <a:t>2017</a:t>
            </a:r>
            <a:r>
              <a:rPr lang="ja-JP" altLang="en-US" dirty="0">
                <a:latin typeface="Meiryo" charset="-128"/>
                <a:ea typeface="Meiryo" charset="-128"/>
                <a:cs typeface="Meiryo" charset="-128"/>
              </a:rPr>
              <a:t>年度の平均株価　</a:t>
            </a:r>
            <a:r>
              <a:rPr lang="en-US" altLang="ja-JP" dirty="0">
                <a:latin typeface="Meiryo" charset="-128"/>
                <a:ea typeface="Meiryo" charset="-128"/>
                <a:cs typeface="Meiryo" charset="-128"/>
              </a:rPr>
              <a:t>1200</a:t>
            </a:r>
            <a:r>
              <a:rPr lang="ja-JP" altLang="en-US" dirty="0">
                <a:latin typeface="Meiryo" charset="-128"/>
                <a:ea typeface="Meiryo" charset="-128"/>
                <a:cs typeface="Meiryo" charset="-128"/>
              </a:rPr>
              <a:t>円</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株</a:t>
            </a:r>
            <a:endParaRPr lang="en-US" altLang="ja-JP" dirty="0">
              <a:latin typeface="Meiryo" charset="-128"/>
              <a:ea typeface="Meiryo" charset="-128"/>
              <a:cs typeface="Meiryo" charset="-128"/>
            </a:endParaRPr>
          </a:p>
        </p:txBody>
      </p:sp>
      <p:sp>
        <p:nvSpPr>
          <p:cNvPr id="9" name="正方形/長方形 8"/>
          <p:cNvSpPr/>
          <p:nvPr/>
        </p:nvSpPr>
        <p:spPr>
          <a:xfrm>
            <a:off x="529389" y="1383632"/>
            <a:ext cx="5329990" cy="799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1928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標準偏差をイメージする</a:t>
            </a:r>
          </a:p>
        </p:txBody>
      </p:sp>
      <p:sp>
        <p:nvSpPr>
          <p:cNvPr id="8" name="正方形/長方形 7"/>
          <p:cNvSpPr/>
          <p:nvPr/>
        </p:nvSpPr>
        <p:spPr>
          <a:xfrm>
            <a:off x="631825" y="1511022"/>
            <a:ext cx="8305800" cy="646331"/>
          </a:xfrm>
          <a:prstGeom prst="rect">
            <a:avLst/>
          </a:prstGeom>
        </p:spPr>
        <p:txBody>
          <a:bodyPr wrap="square">
            <a:spAutoFit/>
          </a:bodyPr>
          <a:lstStyle/>
          <a:p>
            <a:r>
              <a:rPr lang="ja-JP" altLang="en-US" dirty="0">
                <a:latin typeface="Meiryo" charset="-128"/>
                <a:ea typeface="Meiryo" charset="-128"/>
                <a:cs typeface="Meiryo" charset="-128"/>
              </a:rPr>
              <a:t>株価</a:t>
            </a:r>
            <a:r>
              <a:rPr lang="en-US" altLang="ja-JP" dirty="0">
                <a:latin typeface="Meiryo" charset="-128"/>
                <a:ea typeface="Meiryo" charset="-128"/>
                <a:cs typeface="Meiryo" charset="-128"/>
              </a:rPr>
              <a:t>A</a:t>
            </a:r>
            <a:r>
              <a:rPr lang="ja-JP" altLang="en-US" dirty="0">
                <a:latin typeface="Meiryo" charset="-128"/>
                <a:ea typeface="Meiryo" charset="-128"/>
                <a:cs typeface="Meiryo" charset="-128"/>
              </a:rPr>
              <a:t>　</a:t>
            </a:r>
            <a:r>
              <a:rPr lang="en-US" altLang="ja-JP" dirty="0">
                <a:latin typeface="Meiryo" charset="-128"/>
                <a:ea typeface="Meiryo" charset="-128"/>
                <a:cs typeface="Meiryo" charset="-128"/>
              </a:rPr>
              <a:t>2017</a:t>
            </a:r>
            <a:r>
              <a:rPr lang="ja-JP" altLang="en-US" dirty="0">
                <a:latin typeface="Meiryo" charset="-128"/>
                <a:ea typeface="Meiryo" charset="-128"/>
                <a:cs typeface="Meiryo" charset="-128"/>
              </a:rPr>
              <a:t>年度の平均株価　</a:t>
            </a:r>
            <a:r>
              <a:rPr lang="en-US" altLang="ja-JP" dirty="0">
                <a:latin typeface="Meiryo" charset="-128"/>
                <a:ea typeface="Meiryo" charset="-128"/>
                <a:cs typeface="Meiryo" charset="-128"/>
              </a:rPr>
              <a:t>1200</a:t>
            </a:r>
            <a:r>
              <a:rPr lang="ja-JP" altLang="en-US" dirty="0">
                <a:latin typeface="Meiryo" charset="-128"/>
                <a:ea typeface="Meiryo" charset="-128"/>
                <a:cs typeface="Meiryo" charset="-128"/>
              </a:rPr>
              <a:t>円</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株</a:t>
            </a:r>
            <a:endParaRPr lang="en-US" altLang="ja-JP" dirty="0">
              <a:latin typeface="Meiryo" charset="-128"/>
              <a:ea typeface="Meiryo" charset="-128"/>
              <a:cs typeface="Meiryo" charset="-128"/>
            </a:endParaRPr>
          </a:p>
          <a:p>
            <a:r>
              <a:rPr lang="ja-JP" altLang="en-US" dirty="0">
                <a:latin typeface="Meiryo" charset="-128"/>
                <a:ea typeface="Meiryo" charset="-128"/>
                <a:cs typeface="Meiryo" charset="-128"/>
              </a:rPr>
              <a:t>株価</a:t>
            </a:r>
            <a:r>
              <a:rPr lang="ja-JP" altLang="ja-JP" dirty="0">
                <a:latin typeface="Meiryo" charset="-128"/>
                <a:ea typeface="Meiryo" charset="-128"/>
                <a:cs typeface="Meiryo" charset="-128"/>
              </a:rPr>
              <a:t>B</a:t>
            </a:r>
            <a:r>
              <a:rPr lang="ja-JP" altLang="en-US" dirty="0">
                <a:latin typeface="Meiryo" charset="-128"/>
                <a:ea typeface="Meiryo" charset="-128"/>
                <a:cs typeface="Meiryo" charset="-128"/>
              </a:rPr>
              <a:t>　</a:t>
            </a:r>
            <a:r>
              <a:rPr lang="en-US" altLang="ja-JP" dirty="0">
                <a:latin typeface="Meiryo" charset="-128"/>
                <a:ea typeface="Meiryo" charset="-128"/>
                <a:cs typeface="Meiryo" charset="-128"/>
              </a:rPr>
              <a:t>2017</a:t>
            </a:r>
            <a:r>
              <a:rPr lang="ja-JP" altLang="en-US" dirty="0">
                <a:latin typeface="Meiryo" charset="-128"/>
                <a:ea typeface="Meiryo" charset="-128"/>
                <a:cs typeface="Meiryo" charset="-128"/>
              </a:rPr>
              <a:t>年度の平均株価　</a:t>
            </a:r>
            <a:r>
              <a:rPr lang="en-US" altLang="ja-JP" dirty="0">
                <a:latin typeface="Meiryo" charset="-128"/>
                <a:ea typeface="Meiryo" charset="-128"/>
                <a:cs typeface="Meiryo" charset="-128"/>
              </a:rPr>
              <a:t>1200</a:t>
            </a:r>
            <a:r>
              <a:rPr lang="ja-JP" altLang="en-US" dirty="0">
                <a:latin typeface="Meiryo" charset="-128"/>
                <a:ea typeface="Meiryo" charset="-128"/>
                <a:cs typeface="Meiryo" charset="-128"/>
              </a:rPr>
              <a:t>円</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株</a:t>
            </a:r>
            <a:endParaRPr lang="en-US" altLang="ja-JP" dirty="0">
              <a:latin typeface="Meiryo" charset="-128"/>
              <a:ea typeface="Meiryo" charset="-128"/>
              <a:cs typeface="Meiryo" charset="-128"/>
            </a:endParaRPr>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888" y="2182751"/>
            <a:ext cx="9869488" cy="3968812"/>
          </a:xfrm>
          <a:prstGeom prst="rect">
            <a:avLst/>
          </a:prstGeom>
        </p:spPr>
      </p:pic>
      <p:sp>
        <p:nvSpPr>
          <p:cNvPr id="3" name="正方形/長方形 2"/>
          <p:cNvSpPr/>
          <p:nvPr/>
        </p:nvSpPr>
        <p:spPr>
          <a:xfrm>
            <a:off x="529389" y="1383632"/>
            <a:ext cx="5329990" cy="799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7765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標準偏差をイメージする</a:t>
            </a:r>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888" y="2182751"/>
            <a:ext cx="9869488" cy="3968812"/>
          </a:xfrm>
          <a:prstGeom prst="rect">
            <a:avLst/>
          </a:prstGeom>
        </p:spPr>
      </p:pic>
      <p:cxnSp>
        <p:nvCxnSpPr>
          <p:cNvPr id="10" name="直線コネクタ 9"/>
          <p:cNvCxnSpPr/>
          <p:nvPr/>
        </p:nvCxnSpPr>
        <p:spPr>
          <a:xfrm flipV="1">
            <a:off x="1180891" y="4022383"/>
            <a:ext cx="7955756" cy="4643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 name="図形グループ 2"/>
          <p:cNvGrpSpPr/>
          <p:nvPr/>
        </p:nvGrpSpPr>
        <p:grpSpPr>
          <a:xfrm>
            <a:off x="4987312" y="1339676"/>
            <a:ext cx="4674394" cy="4082587"/>
            <a:chOff x="4987312" y="1339676"/>
            <a:chExt cx="4674394" cy="4082587"/>
          </a:xfrm>
        </p:grpSpPr>
        <p:cxnSp>
          <p:nvCxnSpPr>
            <p:cNvPr id="11" name="直線矢印コネクタ 10"/>
            <p:cNvCxnSpPr/>
            <p:nvPr/>
          </p:nvCxnSpPr>
          <p:spPr>
            <a:xfrm>
              <a:off x="8687711" y="3650909"/>
              <a:ext cx="15478" cy="789385"/>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9066623" y="2613876"/>
              <a:ext cx="16004" cy="2808387"/>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987312" y="1339676"/>
              <a:ext cx="4674394" cy="369332"/>
            </a:xfrm>
            <a:prstGeom prst="rect">
              <a:avLst/>
            </a:prstGeom>
            <a:noFill/>
          </p:spPr>
          <p:txBody>
            <a:bodyPr wrap="square" rtlCol="0">
              <a:spAutoFit/>
            </a:bodyPr>
            <a:lstStyle/>
            <a:p>
              <a:r>
                <a:rPr lang="ja-JP" altLang="en-US" dirty="0">
                  <a:latin typeface="Meiryo" charset="-128"/>
                  <a:ea typeface="Meiryo" charset="-128"/>
                  <a:cs typeface="Meiryo" charset="-128"/>
                </a:rPr>
                <a:t>株価</a:t>
              </a:r>
              <a:r>
                <a:rPr lang="en-US" altLang="ja-JP" dirty="0">
                  <a:latin typeface="Meiryo" charset="-128"/>
                  <a:ea typeface="Meiryo" charset="-128"/>
                  <a:cs typeface="Meiryo" charset="-128"/>
                </a:rPr>
                <a:t>A</a:t>
              </a:r>
              <a:r>
                <a:rPr lang="ja-JP" altLang="en-US" dirty="0">
                  <a:latin typeface="Meiryo" charset="-128"/>
                  <a:ea typeface="Meiryo" charset="-128"/>
                  <a:cs typeface="Meiryo" charset="-128"/>
                </a:rPr>
                <a:t>のばらつき　＜　株価</a:t>
              </a:r>
              <a:r>
                <a:rPr lang="en-US" altLang="ja-JP" dirty="0">
                  <a:latin typeface="Meiryo" charset="-128"/>
                  <a:ea typeface="Meiryo" charset="-128"/>
                  <a:cs typeface="Meiryo" charset="-128"/>
                </a:rPr>
                <a:t>B</a:t>
              </a:r>
              <a:r>
                <a:rPr lang="ja-JP" altLang="en-US" dirty="0">
                  <a:latin typeface="Meiryo" charset="-128"/>
                  <a:ea typeface="Meiryo" charset="-128"/>
                  <a:cs typeface="Meiryo" charset="-128"/>
                </a:rPr>
                <a:t>のばらつき</a:t>
              </a:r>
            </a:p>
          </p:txBody>
        </p:sp>
        <p:sp>
          <p:nvSpPr>
            <p:cNvPr id="14" name="テキスト ボックス 13"/>
            <p:cNvSpPr txBox="1"/>
            <p:nvPr/>
          </p:nvSpPr>
          <p:spPr>
            <a:xfrm>
              <a:off x="7416761" y="1818872"/>
              <a:ext cx="1730591" cy="523220"/>
            </a:xfrm>
            <a:prstGeom prst="rect">
              <a:avLst/>
            </a:prstGeom>
            <a:solidFill>
              <a:schemeClr val="accent6">
                <a:lumMod val="20000"/>
                <a:lumOff val="80000"/>
              </a:schemeClr>
            </a:solidFill>
          </p:spPr>
          <p:txBody>
            <a:bodyPr wrap="square" rtlCol="0">
              <a:spAutoFit/>
            </a:bodyPr>
            <a:lstStyle/>
            <a:p>
              <a:r>
                <a:rPr lang="ja-JP" altLang="en-US" sz="1400" dirty="0">
                  <a:latin typeface="Meiryo" charset="-128"/>
                  <a:ea typeface="Meiryo" charset="-128"/>
                  <a:cs typeface="Meiryo" charset="-128"/>
                </a:rPr>
                <a:t>標準偏差が大きい</a:t>
              </a:r>
              <a:endParaRPr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リスクが大きい</a:t>
              </a:r>
            </a:p>
          </p:txBody>
        </p:sp>
        <p:sp>
          <p:nvSpPr>
            <p:cNvPr id="15" name="テキスト ボックス 14"/>
            <p:cNvSpPr txBox="1"/>
            <p:nvPr/>
          </p:nvSpPr>
          <p:spPr>
            <a:xfrm>
              <a:off x="5043197" y="1818872"/>
              <a:ext cx="1607515" cy="523220"/>
            </a:xfrm>
            <a:prstGeom prst="rect">
              <a:avLst/>
            </a:prstGeom>
            <a:solidFill>
              <a:schemeClr val="accent6">
                <a:lumMod val="20000"/>
                <a:lumOff val="80000"/>
              </a:schemeClr>
            </a:solidFill>
          </p:spPr>
          <p:txBody>
            <a:bodyPr wrap="square" rtlCol="0">
              <a:spAutoFit/>
            </a:bodyPr>
            <a:lstStyle/>
            <a:p>
              <a:r>
                <a:rPr lang="ja-JP" altLang="en-US" sz="1400" dirty="0">
                  <a:latin typeface="Meiryo" charset="-128"/>
                  <a:ea typeface="Meiryo" charset="-128"/>
                  <a:cs typeface="Meiryo" charset="-128"/>
                </a:rPr>
                <a:t>標準偏差が小さい</a:t>
              </a:r>
              <a:endParaRPr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リスクが小さい</a:t>
              </a:r>
            </a:p>
          </p:txBody>
        </p:sp>
      </p:grpSp>
      <p:sp>
        <p:nvSpPr>
          <p:cNvPr id="7" name="テキスト ボックス 6"/>
          <p:cNvSpPr txBox="1"/>
          <p:nvPr/>
        </p:nvSpPr>
        <p:spPr>
          <a:xfrm>
            <a:off x="9230926" y="3352309"/>
            <a:ext cx="461665" cy="1433015"/>
          </a:xfrm>
          <a:prstGeom prst="rect">
            <a:avLst/>
          </a:prstGeom>
          <a:noFill/>
        </p:spPr>
        <p:txBody>
          <a:bodyPr vert="eaVert" wrap="square" rtlCol="0">
            <a:spAutoFit/>
          </a:bodyPr>
          <a:lstStyle/>
          <a:p>
            <a:r>
              <a:rPr kumimoji="1" lang="ja-JP" altLang="en-US">
                <a:latin typeface="メイリオ" panose="020B0604030504040204" pitchFamily="50" charset="-128"/>
                <a:ea typeface="メイリオ" panose="020B0604030504040204" pitchFamily="50" charset="-128"/>
              </a:rPr>
              <a:t>１２００円</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015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normAutofit/>
          </a:bodyPr>
          <a:lstStyle/>
          <a:p>
            <a:r>
              <a:rPr lang="ja-JP" altLang="en-US" b="1" dirty="0"/>
              <a:t>量的データの要約</a:t>
            </a:r>
            <a:endParaRPr kumimoji="1" lang="ja-JP" altLang="en-US" dirty="0"/>
          </a:p>
        </p:txBody>
      </p:sp>
      <p:sp>
        <p:nvSpPr>
          <p:cNvPr id="12" name="正方形/長方形 11"/>
          <p:cNvSpPr/>
          <p:nvPr/>
        </p:nvSpPr>
        <p:spPr>
          <a:xfrm>
            <a:off x="552910" y="3213988"/>
            <a:ext cx="7121692"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標準偏差が大きのは</a:t>
            </a:r>
            <a:r>
              <a:rPr lang="en-US" altLang="ja-JP" sz="2400" dirty="0">
                <a:latin typeface="メイリオ" panose="020B0604030504040204" pitchFamily="50" charset="-128"/>
                <a:ea typeface="メイリオ" panose="020B0604030504040204" pitchFamily="50" charset="-128"/>
              </a:rPr>
              <a:t>A</a:t>
            </a:r>
            <a:r>
              <a:rPr lang="ja-JP" altLang="en-US" sz="2400" dirty="0">
                <a:latin typeface="メイリオ" panose="020B0604030504040204" pitchFamily="50" charset="-128"/>
                <a:ea typeface="メイリオ" panose="020B0604030504040204" pitchFamily="50" charset="-128"/>
              </a:rPr>
              <a:t>社、それとも</a:t>
            </a:r>
            <a:r>
              <a:rPr lang="en-US" altLang="ja-JP" sz="2400" dirty="0">
                <a:latin typeface="メイリオ" panose="020B0604030504040204" pitchFamily="50" charset="-128"/>
                <a:ea typeface="メイリオ" panose="020B0604030504040204" pitchFamily="50" charset="-128"/>
              </a:rPr>
              <a:t>B</a:t>
            </a:r>
            <a:r>
              <a:rPr lang="ja-JP" altLang="en-US" sz="2400" dirty="0">
                <a:latin typeface="メイリオ" panose="020B0604030504040204" pitchFamily="50" charset="-128"/>
                <a:ea typeface="メイリオ" panose="020B0604030504040204" pitchFamily="50" charset="-128"/>
              </a:rPr>
              <a:t>社</a:t>
            </a:r>
            <a:r>
              <a:rPr lang="en-US" altLang="ja-JP" sz="2400" dirty="0">
                <a:latin typeface="メイリオ" panose="020B0604030504040204" pitchFamily="50" charset="-128"/>
                <a:ea typeface="メイリオ" panose="020B0604030504040204" pitchFamily="50" charset="-128"/>
              </a:rPr>
              <a:t> ?</a:t>
            </a:r>
            <a:endParaRPr lang="ja-JP" altLang="en-US" sz="24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2570664" y="4176859"/>
            <a:ext cx="4051109" cy="461665"/>
          </a:xfrm>
          <a:prstGeom prst="rect">
            <a:avLst/>
          </a:prstGeom>
          <a:noFill/>
        </p:spPr>
        <p:txBody>
          <a:bodyPr wrap="none" rtlCol="0">
            <a:spAutoFit/>
          </a:bodyPr>
          <a:lstStyle/>
          <a:p>
            <a:r>
              <a:rPr lang="ja-JP" altLang="en-US" sz="2400" dirty="0">
                <a:latin typeface="Meiryo" charset="-128"/>
                <a:ea typeface="Meiryo" charset="-128"/>
                <a:cs typeface="Meiryo" charset="-128"/>
              </a:rPr>
              <a:t>「</a:t>
            </a: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r>
              <a:rPr kumimoji="1" lang="ja-JP" altLang="en-US" sz="2400" dirty="0">
                <a:latin typeface="メイリオ" panose="020B0604030504040204" pitchFamily="50" charset="-128"/>
                <a:ea typeface="メイリオ" panose="020B0604030504040204" pitchFamily="50" charset="-128"/>
              </a:rPr>
              <a:t>の標準偏差 ＝ </a:t>
            </a:r>
            <a:r>
              <a:rPr kumimoji="1" lang="en-US" altLang="ja-JP" sz="2400" dirty="0">
                <a:latin typeface="メイリオ" panose="020B0604030504040204" pitchFamily="50" charset="-128"/>
                <a:ea typeface="メイリオ" panose="020B0604030504040204" pitchFamily="50" charset="-128"/>
              </a:rPr>
              <a:t>71.4</a:t>
            </a:r>
            <a:endParaRPr kumimoji="1" lang="ja-JP" altLang="en-US" sz="2400"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2570664" y="4888544"/>
            <a:ext cx="4716727" cy="461665"/>
          </a:xfrm>
          <a:prstGeom prst="rect">
            <a:avLst/>
          </a:prstGeom>
          <a:noFill/>
        </p:spPr>
        <p:txBody>
          <a:bodyPr wrap="square" rtlCol="0">
            <a:spAutoFit/>
          </a:bodyPr>
          <a:lstStyle/>
          <a:p>
            <a:r>
              <a:rPr lang="ja-JP" altLang="en-US" sz="2400" dirty="0">
                <a:latin typeface="Meiryo" charset="-128"/>
                <a:ea typeface="Meiryo" charset="-128"/>
                <a:cs typeface="Meiryo" charset="-128"/>
              </a:rPr>
              <a:t>「</a:t>
            </a: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r>
              <a:rPr kumimoji="1" lang="ja-JP" altLang="en-US" sz="2400" dirty="0">
                <a:latin typeface="メイリオ" panose="020B0604030504040204" pitchFamily="50" charset="-128"/>
                <a:ea typeface="メイリオ" panose="020B0604030504040204" pitchFamily="50" charset="-128"/>
              </a:rPr>
              <a:t>の標準偏差 </a:t>
            </a:r>
            <a:r>
              <a:rPr kumimoji="1" lang="en-US" altLang="ja-JP" sz="2400" dirty="0">
                <a:latin typeface="メイリオ" panose="020B0604030504040204" pitchFamily="50" charset="-128"/>
                <a:ea typeface="メイリオ" panose="020B0604030504040204" pitchFamily="50" charset="-128"/>
              </a:rPr>
              <a:t>= 11.7</a:t>
            </a:r>
            <a:endParaRPr kumimoji="1" lang="ja-JP" altLang="en-US" sz="2400" dirty="0">
              <a:latin typeface="メイリオ" panose="020B0604030504040204" pitchFamily="50" charset="-128"/>
              <a:ea typeface="メイリオ" panose="020B0604030504040204" pitchFamily="50" charset="-128"/>
            </a:endParaRPr>
          </a:p>
        </p:txBody>
      </p:sp>
      <p:graphicFrame>
        <p:nvGraphicFramePr>
          <p:cNvPr id="9" name="表 8">
            <a:extLst>
              <a:ext uri="{FF2B5EF4-FFF2-40B4-BE49-F238E27FC236}">
                <a16:creationId xmlns:a16="http://schemas.microsoft.com/office/drawing/2014/main" id="{0413CA8A-3728-FF4C-895B-BC942034FD32}"/>
              </a:ext>
            </a:extLst>
          </p:cNvPr>
          <p:cNvGraphicFramePr>
            <a:graphicFrameLocks noGrp="1"/>
          </p:cNvGraphicFramePr>
          <p:nvPr/>
        </p:nvGraphicFramePr>
        <p:xfrm>
          <a:off x="552910" y="1435550"/>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4533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科学理論の構造</a:t>
            </a:r>
          </a:p>
        </p:txBody>
      </p:sp>
      <p:sp>
        <p:nvSpPr>
          <p:cNvPr id="6" name="TextBox 4"/>
          <p:cNvSpPr txBox="1">
            <a:spLocks noChangeArrowheads="1"/>
          </p:cNvSpPr>
          <p:nvPr/>
        </p:nvSpPr>
        <p:spPr bwMode="auto">
          <a:xfrm>
            <a:off x="544285" y="1632466"/>
            <a:ext cx="4724401" cy="400110"/>
          </a:xfrm>
          <a:prstGeom prst="rect">
            <a:avLst/>
          </a:prstGeom>
          <a:noFill/>
          <a:ln w="9525">
            <a:noFill/>
            <a:miter lim="800000"/>
            <a:headEnd/>
            <a:tailEnd/>
          </a:ln>
        </p:spPr>
        <p:txBody>
          <a:bodyPr wrap="square">
            <a:prstTxWarp prst="textNoShape">
              <a:avLst/>
            </a:prstTxWarp>
            <a:spAutoFit/>
          </a:bodyPr>
          <a:lstStyle/>
          <a:p>
            <a:r>
              <a:rPr lang="ja-JP" altLang="en-US" sz="2000" b="1" dirty="0">
                <a:latin typeface="Meiryo" charset="-128"/>
                <a:ea typeface="Meiryo" charset="-128"/>
                <a:cs typeface="Meiryo" charset="-128"/>
              </a:rPr>
              <a:t>定義</a:t>
            </a:r>
            <a:r>
              <a:rPr lang="en-US" altLang="ja-JP" sz="2000" b="1" dirty="0">
                <a:latin typeface="Meiryo" charset="-128"/>
                <a:ea typeface="Meiryo" charset="-128"/>
                <a:cs typeface="Meiryo" charset="-128"/>
              </a:rPr>
              <a:t>/</a:t>
            </a:r>
            <a:r>
              <a:rPr lang="ja-JP" altLang="en-US" sz="2000" b="1" dirty="0">
                <a:latin typeface="Meiryo" charset="-128"/>
                <a:ea typeface="Meiryo" charset="-128"/>
                <a:cs typeface="Meiryo" charset="-128"/>
              </a:rPr>
              <a:t>公理</a:t>
            </a:r>
            <a:r>
              <a:rPr lang="en-US" altLang="ja-JP" sz="2000" b="1" dirty="0">
                <a:latin typeface="Meiryo" charset="-128"/>
                <a:ea typeface="Meiryo" charset="-128"/>
                <a:cs typeface="Meiryo" charset="-128"/>
              </a:rPr>
              <a:t>/</a:t>
            </a:r>
            <a:r>
              <a:rPr lang="ja-JP" altLang="en-US" sz="2000" b="1" dirty="0">
                <a:latin typeface="Meiryo" charset="-128"/>
                <a:ea typeface="Meiryo" charset="-128"/>
                <a:cs typeface="Meiryo" charset="-128"/>
              </a:rPr>
              <a:t>仮説</a:t>
            </a:r>
            <a:r>
              <a:rPr lang="en-US" altLang="ja-JP" sz="2000" b="1" dirty="0">
                <a:latin typeface="Meiryo" charset="-128"/>
                <a:ea typeface="Meiryo" charset="-128"/>
                <a:cs typeface="Meiryo" charset="-128"/>
              </a:rPr>
              <a:t> </a:t>
            </a:r>
            <a:endParaRPr lang="ja-JP" altLang="en-US" sz="2000" b="1" dirty="0">
              <a:latin typeface="Meiryo" charset="-128"/>
              <a:ea typeface="Meiryo" charset="-128"/>
              <a:cs typeface="Meiryo" charset="-128"/>
            </a:endParaRPr>
          </a:p>
        </p:txBody>
      </p:sp>
      <p:grpSp>
        <p:nvGrpSpPr>
          <p:cNvPr id="7" name="Group 26"/>
          <p:cNvGrpSpPr/>
          <p:nvPr/>
        </p:nvGrpSpPr>
        <p:grpSpPr>
          <a:xfrm>
            <a:off x="661194" y="2165577"/>
            <a:ext cx="3089274" cy="1545669"/>
            <a:chOff x="967662" y="2455863"/>
            <a:chExt cx="3089274" cy="1545669"/>
          </a:xfrm>
        </p:grpSpPr>
        <p:grpSp>
          <p:nvGrpSpPr>
            <p:cNvPr id="8" name="Group 23"/>
            <p:cNvGrpSpPr/>
            <p:nvPr/>
          </p:nvGrpSpPr>
          <p:grpSpPr>
            <a:xfrm>
              <a:off x="1444625" y="2455863"/>
              <a:ext cx="1694735" cy="1066803"/>
              <a:chOff x="1444625" y="2455863"/>
              <a:chExt cx="1694735" cy="1066803"/>
            </a:xfrm>
          </p:grpSpPr>
          <p:cxnSp>
            <p:nvCxnSpPr>
              <p:cNvPr id="11" name="Straight Arrow Connector 21"/>
              <p:cNvCxnSpPr/>
              <p:nvPr/>
            </p:nvCxnSpPr>
            <p:spPr bwMode="auto">
              <a:xfrm rot="5400000">
                <a:off x="1141412" y="2759077"/>
                <a:ext cx="1066802" cy="460376"/>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22"/>
              <p:cNvCxnSpPr/>
              <p:nvPr/>
            </p:nvCxnSpPr>
            <p:spPr bwMode="auto">
              <a:xfrm rot="16200000" flipH="1">
                <a:off x="2150348" y="2533650"/>
                <a:ext cx="1066800" cy="911225"/>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9" name="TextBox 32"/>
            <p:cNvSpPr txBox="1">
              <a:spLocks noChangeArrowheads="1"/>
            </p:cNvSpPr>
            <p:nvPr/>
          </p:nvSpPr>
          <p:spPr bwMode="auto">
            <a:xfrm>
              <a:off x="967662" y="3632200"/>
              <a:ext cx="1412874" cy="369332"/>
            </a:xfrm>
            <a:prstGeom prst="rect">
              <a:avLst/>
            </a:prstGeom>
            <a:noFill/>
            <a:ln w="9525">
              <a:noFill/>
              <a:miter lim="800000"/>
              <a:headEnd/>
              <a:tailEnd/>
            </a:ln>
          </p:spPr>
          <p:txBody>
            <a:bodyPr wrap="square">
              <a:prstTxWarp prst="textNoShape">
                <a:avLst/>
              </a:prstTxWarp>
              <a:spAutoFit/>
            </a:bodyPr>
            <a:lstStyle/>
            <a:p>
              <a:r>
                <a:rPr lang="ja-JP" altLang="en-US" b="1" dirty="0">
                  <a:latin typeface="Meiryo" charset="-128"/>
                  <a:ea typeface="Meiryo" charset="-128"/>
                  <a:cs typeface="Meiryo" charset="-128"/>
                </a:rPr>
                <a:t>定理</a:t>
              </a:r>
            </a:p>
          </p:txBody>
        </p:sp>
        <p:sp>
          <p:nvSpPr>
            <p:cNvPr id="10" name="TextBox 34"/>
            <p:cNvSpPr txBox="1">
              <a:spLocks noChangeArrowheads="1"/>
            </p:cNvSpPr>
            <p:nvPr/>
          </p:nvSpPr>
          <p:spPr bwMode="auto">
            <a:xfrm>
              <a:off x="2456736" y="3632200"/>
              <a:ext cx="1600200" cy="369332"/>
            </a:xfrm>
            <a:prstGeom prst="rect">
              <a:avLst/>
            </a:prstGeom>
            <a:noFill/>
            <a:ln w="9525">
              <a:noFill/>
              <a:miter lim="800000"/>
              <a:headEnd/>
              <a:tailEnd/>
            </a:ln>
          </p:spPr>
          <p:txBody>
            <a:bodyPr wrap="square">
              <a:prstTxWarp prst="textNoShape">
                <a:avLst/>
              </a:prstTxWarp>
              <a:spAutoFit/>
            </a:bodyPr>
            <a:lstStyle/>
            <a:p>
              <a:r>
                <a:rPr lang="ja-JP" altLang="en-US" b="1" dirty="0">
                  <a:latin typeface="Meiryo" charset="-128"/>
                  <a:ea typeface="Meiryo" charset="-128"/>
                  <a:cs typeface="Meiryo" charset="-128"/>
                </a:rPr>
                <a:t>定理</a:t>
              </a:r>
            </a:p>
          </p:txBody>
        </p:sp>
      </p:grpSp>
      <p:grpSp>
        <p:nvGrpSpPr>
          <p:cNvPr id="13" name="Group 33"/>
          <p:cNvGrpSpPr/>
          <p:nvPr/>
        </p:nvGrpSpPr>
        <p:grpSpPr>
          <a:xfrm>
            <a:off x="661194" y="3906609"/>
            <a:ext cx="1980409" cy="2005250"/>
            <a:chOff x="1161336" y="4002882"/>
            <a:chExt cx="1980409" cy="2005250"/>
          </a:xfrm>
        </p:grpSpPr>
        <p:cxnSp>
          <p:nvCxnSpPr>
            <p:cNvPr id="14" name="Straight Arrow Connector 30"/>
            <p:cNvCxnSpPr/>
            <p:nvPr/>
          </p:nvCxnSpPr>
          <p:spPr bwMode="auto">
            <a:xfrm rot="5400000">
              <a:off x="723980" y="4820445"/>
              <a:ext cx="1636714" cy="158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31"/>
            <p:cNvCxnSpPr/>
            <p:nvPr/>
          </p:nvCxnSpPr>
          <p:spPr bwMode="auto">
            <a:xfrm rot="5400000">
              <a:off x="1638382" y="4135437"/>
              <a:ext cx="1635918" cy="137080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6" name="TextBox 36"/>
            <p:cNvSpPr txBox="1">
              <a:spLocks noChangeArrowheads="1"/>
            </p:cNvSpPr>
            <p:nvPr/>
          </p:nvSpPr>
          <p:spPr bwMode="auto">
            <a:xfrm>
              <a:off x="1161336" y="5638800"/>
              <a:ext cx="1447800" cy="369332"/>
            </a:xfrm>
            <a:prstGeom prst="rect">
              <a:avLst/>
            </a:prstGeom>
            <a:noFill/>
            <a:ln w="9525">
              <a:noFill/>
              <a:miter lim="800000"/>
              <a:headEnd/>
              <a:tailEnd/>
            </a:ln>
          </p:spPr>
          <p:txBody>
            <a:bodyPr wrap="square">
              <a:prstTxWarp prst="textNoShape">
                <a:avLst/>
              </a:prstTxWarp>
              <a:spAutoFit/>
            </a:bodyPr>
            <a:lstStyle/>
            <a:p>
              <a:r>
                <a:rPr lang="ja-JP" altLang="en-US" b="1" dirty="0">
                  <a:latin typeface="Meiryo" charset="-128"/>
                  <a:ea typeface="Meiryo" charset="-128"/>
                  <a:cs typeface="Meiryo" charset="-128"/>
                </a:rPr>
                <a:t>定理</a:t>
              </a:r>
            </a:p>
          </p:txBody>
        </p:sp>
      </p:grpSp>
      <p:sp>
        <p:nvSpPr>
          <p:cNvPr id="24" name="テキスト ボックス 23"/>
          <p:cNvSpPr txBox="1"/>
          <p:nvPr/>
        </p:nvSpPr>
        <p:spPr>
          <a:xfrm>
            <a:off x="473210" y="2047028"/>
            <a:ext cx="857927"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F=ma</a:t>
            </a:r>
            <a:endParaRPr kumimoji="1" lang="ja-JP" altLang="en-US" dirty="0">
              <a:latin typeface="メイリオ" panose="020B0604030504040204" pitchFamily="50" charset="-128"/>
              <a:ea typeface="メイリオ" panose="020B0604030504040204" pitchFamily="50" charset="-128"/>
            </a:endParaRPr>
          </a:p>
        </p:txBody>
      </p:sp>
      <p:grpSp>
        <p:nvGrpSpPr>
          <p:cNvPr id="27" name="図形グループ 26"/>
          <p:cNvGrpSpPr/>
          <p:nvPr/>
        </p:nvGrpSpPr>
        <p:grpSpPr>
          <a:xfrm>
            <a:off x="215913" y="3624262"/>
            <a:ext cx="3351489" cy="315189"/>
            <a:chOff x="215913" y="3624262"/>
            <a:chExt cx="3351489" cy="315189"/>
          </a:xfrm>
        </p:grpSpPr>
        <p:sp>
          <p:nvSpPr>
            <p:cNvPr id="25" name="テキスト ボックス 24"/>
            <p:cNvSpPr txBox="1"/>
            <p:nvPr/>
          </p:nvSpPr>
          <p:spPr>
            <a:xfrm>
              <a:off x="215913" y="3624262"/>
              <a:ext cx="1620957" cy="307777"/>
            </a:xfrm>
            <a:prstGeom prst="rect">
              <a:avLst/>
            </a:prstGeom>
            <a:noFill/>
          </p:spPr>
          <p:txBody>
            <a:bodyPr wrap="none" rtlCol="0">
              <a:spAutoFit/>
            </a:bodyPr>
            <a:lstStyle/>
            <a:p>
              <a:r>
                <a:rPr lang="ja-JP" altLang="en-US" sz="1400">
                  <a:latin typeface="メイリオ" panose="020B0604030504040204" pitchFamily="50" charset="-128"/>
                  <a:ea typeface="メイリオ" panose="020B0604030504040204" pitchFamily="50" charset="-128"/>
                </a:rPr>
                <a:t>エネルギー保存則</a:t>
              </a:r>
              <a:endParaRPr kumimoji="1" lang="ja-JP" altLang="en-US" sz="1400" dirty="0">
                <a:latin typeface="メイリオ" panose="020B0604030504040204" pitchFamily="50" charset="-128"/>
                <a:ea typeface="メイリオ" panose="020B0604030504040204" pitchFamily="50" charset="-128"/>
              </a:endParaRPr>
            </a:p>
          </p:txBody>
        </p:sp>
        <p:sp>
          <p:nvSpPr>
            <p:cNvPr id="26" name="テキスト ボックス 25"/>
            <p:cNvSpPr txBox="1"/>
            <p:nvPr/>
          </p:nvSpPr>
          <p:spPr>
            <a:xfrm>
              <a:off x="2485054" y="3631674"/>
              <a:ext cx="1082348" cy="307777"/>
            </a:xfrm>
            <a:prstGeom prst="rect">
              <a:avLst/>
            </a:prstGeom>
            <a:noFill/>
          </p:spPr>
          <p:txBody>
            <a:bodyPr wrap="none" rtlCol="0">
              <a:spAutoFit/>
            </a:bodyPr>
            <a:lstStyle/>
            <a:p>
              <a:r>
                <a:rPr kumimoji="1" lang="ja-JP" altLang="en-US" sz="1400">
                  <a:latin typeface="メイリオ" panose="020B0604030504040204" pitchFamily="50" charset="-128"/>
                  <a:ea typeface="メイリオ" panose="020B0604030504040204" pitchFamily="50" charset="-128"/>
                </a:rPr>
                <a:t>力積保存則</a:t>
              </a:r>
              <a:endParaRPr kumimoji="1" lang="ja-JP" altLang="en-US" sz="1400" dirty="0">
                <a:latin typeface="メイリオ" panose="020B0604030504040204" pitchFamily="50" charset="-128"/>
                <a:ea typeface="メイリオ" panose="020B0604030504040204" pitchFamily="50" charset="-128"/>
              </a:endParaRPr>
            </a:p>
          </p:txBody>
        </p:sp>
      </p:grpSp>
      <p:grpSp>
        <p:nvGrpSpPr>
          <p:cNvPr id="40" name="図形グループ 39"/>
          <p:cNvGrpSpPr/>
          <p:nvPr/>
        </p:nvGrpSpPr>
        <p:grpSpPr>
          <a:xfrm>
            <a:off x="215913" y="1355414"/>
            <a:ext cx="5052773" cy="5428109"/>
            <a:chOff x="215913" y="1355414"/>
            <a:chExt cx="5052773" cy="5428109"/>
          </a:xfrm>
        </p:grpSpPr>
        <p:sp>
          <p:nvSpPr>
            <p:cNvPr id="37" name="正方形/長方形 36"/>
            <p:cNvSpPr/>
            <p:nvPr/>
          </p:nvSpPr>
          <p:spPr>
            <a:xfrm>
              <a:off x="215913" y="1355414"/>
              <a:ext cx="5052773" cy="4925777"/>
            </a:xfrm>
            <a:prstGeom prst="rect">
              <a:avLst/>
            </a:prstGeom>
            <a:no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9" name="テキスト ボックス 38"/>
            <p:cNvSpPr txBox="1"/>
            <p:nvPr/>
          </p:nvSpPr>
          <p:spPr>
            <a:xfrm>
              <a:off x="2260154" y="6414191"/>
              <a:ext cx="646331" cy="369332"/>
            </a:xfrm>
            <a:prstGeom prst="rect">
              <a:avLst/>
            </a:prstGeom>
            <a:noFill/>
          </p:spPr>
          <p:txBody>
            <a:bodyPr wrap="none" rtlCol="0">
              <a:spAutoFit/>
            </a:bodyPr>
            <a:lstStyle/>
            <a:p>
              <a:r>
                <a:rPr kumimoji="1" lang="ja-JP" altLang="en-US" b="1">
                  <a:latin typeface="メイリオ" panose="020B0604030504040204" pitchFamily="50" charset="-128"/>
                  <a:ea typeface="メイリオ" panose="020B0604030504040204" pitchFamily="50" charset="-128"/>
                </a:rPr>
                <a:t>理論</a:t>
              </a:r>
              <a:endParaRPr kumimoji="1" lang="ja-JP" altLang="en-US" b="1" dirty="0">
                <a:latin typeface="メイリオ" panose="020B0604030504040204" pitchFamily="50" charset="-128"/>
                <a:ea typeface="メイリオ" panose="020B0604030504040204" pitchFamily="50" charset="-128"/>
              </a:endParaRPr>
            </a:p>
          </p:txBody>
        </p:sp>
      </p:grpSp>
      <p:pic>
        <p:nvPicPr>
          <p:cNvPr id="41" name="図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99963" y="5196113"/>
            <a:ext cx="1450505" cy="968861"/>
          </a:xfrm>
          <a:prstGeom prst="rect">
            <a:avLst/>
          </a:prstGeom>
        </p:spPr>
      </p:pic>
      <p:grpSp>
        <p:nvGrpSpPr>
          <p:cNvPr id="43" name="図形グループ 42"/>
          <p:cNvGrpSpPr/>
          <p:nvPr/>
        </p:nvGrpSpPr>
        <p:grpSpPr>
          <a:xfrm>
            <a:off x="1779628" y="2102255"/>
            <a:ext cx="3214377" cy="954107"/>
            <a:chOff x="4818474" y="1832521"/>
            <a:chExt cx="3214377" cy="954107"/>
          </a:xfrm>
        </p:grpSpPr>
        <p:sp>
          <p:nvSpPr>
            <p:cNvPr id="34" name="TextBox 37"/>
            <p:cNvSpPr txBox="1"/>
            <p:nvPr/>
          </p:nvSpPr>
          <p:spPr>
            <a:xfrm>
              <a:off x="5642930" y="1832521"/>
              <a:ext cx="2389921" cy="954107"/>
            </a:xfrm>
            <a:prstGeom prst="rect">
              <a:avLst/>
            </a:prstGeom>
            <a:noFill/>
            <a:ln w="25400">
              <a:solidFill>
                <a:srgbClr val="FF0000"/>
              </a:solidFill>
            </a:ln>
          </p:spPr>
          <p:txBody>
            <a:bodyPr wrap="square" rtlCol="0">
              <a:spAutoFit/>
            </a:bodyPr>
            <a:lstStyle/>
            <a:p>
              <a:r>
                <a:rPr kumimoji="1" lang="ja-JP" altLang="en-US" sz="1400" dirty="0">
                  <a:latin typeface="Meiryo" charset="-128"/>
                  <a:ea typeface="Meiryo" charset="-128"/>
                  <a:cs typeface="Meiryo" charset="-128"/>
                </a:rPr>
                <a:t>直接法</a:t>
              </a:r>
              <a:endParaRPr kumimoji="1" lang="en-US" altLang="ja-JP" sz="1400" dirty="0">
                <a:latin typeface="Meiryo" charset="-128"/>
                <a:ea typeface="Meiryo" charset="-128"/>
                <a:cs typeface="Meiryo" charset="-128"/>
              </a:endParaRPr>
            </a:p>
            <a:p>
              <a:r>
                <a:rPr lang="ja-JP" altLang="ja-JP" sz="1400" dirty="0"/>
                <a:t>背理法</a:t>
              </a:r>
              <a:endParaRPr lang="en-US" altLang="ja-JP" sz="1400" dirty="0"/>
            </a:p>
            <a:p>
              <a:r>
                <a:rPr lang="ja-JP" altLang="en-US" sz="1400" dirty="0">
                  <a:latin typeface="Meiryo" charset="-128"/>
                  <a:ea typeface="Meiryo" charset="-128"/>
                  <a:cs typeface="Meiryo" charset="-128"/>
                </a:rPr>
                <a:t>帰納法</a:t>
              </a:r>
              <a:endParaRPr lang="en-US" altLang="ja-JP" sz="1400" dirty="0">
                <a:latin typeface="Meiryo" charset="-128"/>
                <a:ea typeface="Meiryo" charset="-128"/>
                <a:cs typeface="Meiryo" charset="-128"/>
              </a:endParaRPr>
            </a:p>
            <a:p>
              <a:r>
                <a:rPr lang="ja-JP" altLang="en-US" sz="1400" dirty="0">
                  <a:latin typeface="Meiryo" charset="-128"/>
                  <a:ea typeface="Meiryo" charset="-128"/>
                  <a:cs typeface="Meiryo" charset="-128"/>
                </a:rPr>
                <a:t>演繹法</a:t>
              </a:r>
              <a:r>
                <a:rPr lang="en-US" altLang="ja-JP" sz="1400" dirty="0">
                  <a:latin typeface="Meiryo" charset="-128"/>
                  <a:ea typeface="Meiryo" charset="-128"/>
                  <a:cs typeface="Meiryo" charset="-128"/>
                </a:rPr>
                <a:t>  </a:t>
              </a:r>
              <a:r>
                <a:rPr lang="en-US" altLang="ja-JP" sz="1400" dirty="0" err="1">
                  <a:latin typeface="Meiryo" charset="-128"/>
                  <a:ea typeface="Meiryo" charset="-128"/>
                  <a:cs typeface="Meiryo" charset="-128"/>
                </a:rPr>
                <a:t>etc</a:t>
              </a:r>
              <a:endParaRPr lang="en-US" altLang="ja-JP" sz="1400" dirty="0">
                <a:latin typeface="Meiryo" charset="-128"/>
                <a:ea typeface="Meiryo" charset="-128"/>
                <a:cs typeface="Meiryo" charset="-128"/>
              </a:endParaRPr>
            </a:p>
          </p:txBody>
        </p:sp>
        <p:sp>
          <p:nvSpPr>
            <p:cNvPr id="42" name="テキスト ボックス 41"/>
            <p:cNvSpPr txBox="1"/>
            <p:nvPr/>
          </p:nvSpPr>
          <p:spPr>
            <a:xfrm>
              <a:off x="4818474" y="2111882"/>
              <a:ext cx="646331"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論理</a:t>
              </a:r>
            </a:p>
          </p:txBody>
        </p:sp>
      </p:grpSp>
      <p:grpSp>
        <p:nvGrpSpPr>
          <p:cNvPr id="17" name="図形グループ 16"/>
          <p:cNvGrpSpPr/>
          <p:nvPr/>
        </p:nvGrpSpPr>
        <p:grpSpPr>
          <a:xfrm>
            <a:off x="5772664" y="1722245"/>
            <a:ext cx="3909106" cy="4004949"/>
            <a:chOff x="5772664" y="1722245"/>
            <a:chExt cx="3909106" cy="4004949"/>
          </a:xfrm>
        </p:grpSpPr>
        <p:grpSp>
          <p:nvGrpSpPr>
            <p:cNvPr id="55" name="図形グループ 54"/>
            <p:cNvGrpSpPr/>
            <p:nvPr/>
          </p:nvGrpSpPr>
          <p:grpSpPr>
            <a:xfrm>
              <a:off x="5772664" y="2213594"/>
              <a:ext cx="3909106" cy="3513600"/>
              <a:chOff x="5950857" y="2677620"/>
              <a:chExt cx="3909106" cy="3049573"/>
            </a:xfrm>
          </p:grpSpPr>
          <p:sp>
            <p:nvSpPr>
              <p:cNvPr id="47" name="正方形/長方形 46"/>
              <p:cNvSpPr/>
              <p:nvPr/>
            </p:nvSpPr>
            <p:spPr>
              <a:xfrm>
                <a:off x="6502634" y="2938622"/>
                <a:ext cx="646331" cy="320556"/>
              </a:xfrm>
              <a:prstGeom prst="rect">
                <a:avLst/>
              </a:prstGeom>
            </p:spPr>
            <p:txBody>
              <a:bodyPr wrap="none">
                <a:spAutoFit/>
              </a:bodyPr>
              <a:lstStyle/>
              <a:p>
                <a:r>
                  <a:rPr lang="ja-JP" altLang="en-US" b="1">
                    <a:latin typeface="Meiryo" charset="-128"/>
                    <a:ea typeface="Meiryo" charset="-128"/>
                    <a:cs typeface="Meiryo" charset="-128"/>
                  </a:rPr>
                  <a:t>仮説</a:t>
                </a:r>
                <a:endParaRPr lang="ja-JP" altLang="en-US" dirty="0"/>
              </a:p>
            </p:txBody>
          </p:sp>
          <p:sp>
            <p:nvSpPr>
              <p:cNvPr id="49" name="正方形/長方形 48"/>
              <p:cNvSpPr/>
              <p:nvPr/>
            </p:nvSpPr>
            <p:spPr>
              <a:xfrm>
                <a:off x="6521000" y="5228804"/>
                <a:ext cx="646331" cy="320556"/>
              </a:xfrm>
              <a:prstGeom prst="rect">
                <a:avLst/>
              </a:prstGeom>
            </p:spPr>
            <p:txBody>
              <a:bodyPr wrap="none">
                <a:spAutoFit/>
              </a:bodyPr>
              <a:lstStyle/>
              <a:p>
                <a:r>
                  <a:rPr lang="ja-JP" altLang="en-US" b="1">
                    <a:latin typeface="Meiryo" charset="-128"/>
                    <a:ea typeface="Meiryo" charset="-128"/>
                    <a:cs typeface="Meiryo" charset="-128"/>
                  </a:rPr>
                  <a:t>結論</a:t>
                </a:r>
                <a:endParaRPr lang="ja-JP" altLang="en-US" dirty="0"/>
              </a:p>
            </p:txBody>
          </p:sp>
          <p:sp>
            <p:nvSpPr>
              <p:cNvPr id="52" name="下矢印 51"/>
              <p:cNvSpPr/>
              <p:nvPr/>
            </p:nvSpPr>
            <p:spPr>
              <a:xfrm>
                <a:off x="6521000" y="3526580"/>
                <a:ext cx="609600" cy="152439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700743" y="3968220"/>
                <a:ext cx="877163" cy="320556"/>
              </a:xfrm>
              <a:prstGeom prst="rect">
                <a:avLst/>
              </a:prstGeom>
            </p:spPr>
            <p:txBody>
              <a:bodyPr wrap="none">
                <a:spAutoFit/>
              </a:bodyPr>
              <a:lstStyle/>
              <a:p>
                <a:r>
                  <a:rPr lang="ja-JP" altLang="ja-JP" dirty="0"/>
                  <a:t>背理法</a:t>
                </a:r>
                <a:endParaRPr lang="en-US" altLang="ja-JP" b="1" dirty="0">
                  <a:solidFill>
                    <a:srgbClr val="FF0000"/>
                  </a:solidFill>
                  <a:latin typeface="Meiryo" charset="-128"/>
                  <a:ea typeface="Meiryo" charset="-128"/>
                  <a:cs typeface="Meiryo" charset="-128"/>
                </a:endParaRPr>
              </a:p>
            </p:txBody>
          </p:sp>
          <p:sp>
            <p:nvSpPr>
              <p:cNvPr id="54" name="正方形/長方形 53"/>
              <p:cNvSpPr/>
              <p:nvPr/>
            </p:nvSpPr>
            <p:spPr>
              <a:xfrm>
                <a:off x="5950857" y="2677620"/>
                <a:ext cx="3909106" cy="304957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p:cNvSpPr txBox="1"/>
            <p:nvPr/>
          </p:nvSpPr>
          <p:spPr>
            <a:xfrm>
              <a:off x="6647607" y="1722245"/>
              <a:ext cx="2031325" cy="338554"/>
            </a:xfrm>
            <a:prstGeom prst="rect">
              <a:avLst/>
            </a:prstGeom>
            <a:noFill/>
          </p:spPr>
          <p:txBody>
            <a:bodyPr wrap="none" rtlCol="0">
              <a:spAutoFit/>
            </a:bodyPr>
            <a:lstStyle/>
            <a:p>
              <a:r>
                <a:rPr kumimoji="1" lang="ja-JP" altLang="en-US" sz="1600" b="1">
                  <a:latin typeface="メイリオ" panose="020B0604030504040204" pitchFamily="50" charset="-128"/>
                  <a:ea typeface="メイリオ" panose="020B0604030504040204" pitchFamily="50" charset="-128"/>
                </a:rPr>
                <a:t>統計検定の論理構造</a:t>
              </a:r>
              <a:endParaRPr kumimoji="1" lang="ja-JP" altLang="en-US" sz="1600" b="1"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8205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量的データの要約</a:t>
            </a:r>
            <a:endParaRPr kumimoji="1" lang="ja-JP" altLang="en-US" dirty="0"/>
          </a:p>
        </p:txBody>
      </p:sp>
      <p:sp>
        <p:nvSpPr>
          <p:cNvPr id="10" name="下矢印 9"/>
          <p:cNvSpPr/>
          <p:nvPr/>
        </p:nvSpPr>
        <p:spPr>
          <a:xfrm>
            <a:off x="4053890" y="2900264"/>
            <a:ext cx="1636294" cy="690813"/>
          </a:xfrm>
          <a:prstGeom prst="downArrow">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3703107149"/>
              </p:ext>
            </p:extLst>
          </p:nvPr>
        </p:nvGraphicFramePr>
        <p:xfrm>
          <a:off x="1570038" y="3853181"/>
          <a:ext cx="6603999" cy="2231534"/>
        </p:xfrm>
        <a:graphic>
          <a:graphicData uri="http://schemas.openxmlformats.org/drawingml/2006/table">
            <a:tbl>
              <a:tblPr firstRow="1" bandRow="1">
                <a:tableStyleId>{5940675A-B579-460E-94D1-54222C63F5DA}</a:tableStyleId>
              </a:tblPr>
              <a:tblGrid>
                <a:gridCol w="2201333">
                  <a:extLst>
                    <a:ext uri="{9D8B030D-6E8A-4147-A177-3AD203B41FA5}">
                      <a16:colId xmlns:a16="http://schemas.microsoft.com/office/drawing/2014/main" val="20000"/>
                    </a:ext>
                  </a:extLst>
                </a:gridCol>
                <a:gridCol w="2201333">
                  <a:extLst>
                    <a:ext uri="{9D8B030D-6E8A-4147-A177-3AD203B41FA5}">
                      <a16:colId xmlns:a16="http://schemas.microsoft.com/office/drawing/2014/main" val="20001"/>
                    </a:ext>
                  </a:extLst>
                </a:gridCol>
                <a:gridCol w="2201333">
                  <a:extLst>
                    <a:ext uri="{9D8B030D-6E8A-4147-A177-3AD203B41FA5}">
                      <a16:colId xmlns:a16="http://schemas.microsoft.com/office/drawing/2014/main" val="20002"/>
                    </a:ext>
                  </a:extLst>
                </a:gridCol>
              </a:tblGrid>
              <a:tr h="370840">
                <a:tc>
                  <a:txBody>
                    <a:bodyPr/>
                    <a:lstStyle/>
                    <a:p>
                      <a:pPr algn="ctr"/>
                      <a:endParaRPr kumimoji="1" lang="ja-JP" altLang="en-US" sz="1600" dirty="0"/>
                    </a:p>
                  </a:txBody>
                  <a:tcPr/>
                </a:tc>
                <a:tc>
                  <a:txBody>
                    <a:bodyPr/>
                    <a:lstStyle/>
                    <a:p>
                      <a:pPr algn="ctr"/>
                      <a:r>
                        <a:rPr kumimoji="1" lang="en-US" altLang="ja-JP" sz="1800" dirty="0"/>
                        <a:t>A</a:t>
                      </a:r>
                      <a:r>
                        <a:rPr kumimoji="1" lang="ja-JP" altLang="en-US" sz="1800" dirty="0"/>
                        <a:t>社</a:t>
                      </a:r>
                    </a:p>
                  </a:txBody>
                  <a:tcPr/>
                </a:tc>
                <a:tc>
                  <a:txBody>
                    <a:bodyPr/>
                    <a:lstStyle/>
                    <a:p>
                      <a:pPr algn="ctr"/>
                      <a:r>
                        <a:rPr kumimoji="1" lang="en-US" altLang="ja-JP" sz="1800" dirty="0"/>
                        <a:t>B</a:t>
                      </a:r>
                      <a:r>
                        <a:rPr kumimoji="1" lang="ja-JP" altLang="en-US" sz="1800" dirty="0"/>
                        <a:t>社</a:t>
                      </a:r>
                    </a:p>
                  </a:txBody>
                  <a:tcPr/>
                </a:tc>
                <a:extLst>
                  <a:ext uri="{0D108BD9-81ED-4DB2-BD59-A6C34878D82A}">
                    <a16:rowId xmlns:a16="http://schemas.microsoft.com/office/drawing/2014/main" val="10000"/>
                  </a:ext>
                </a:extLst>
              </a:tr>
              <a:tr h="370840">
                <a:tc>
                  <a:txBody>
                    <a:bodyPr/>
                    <a:lstStyle/>
                    <a:p>
                      <a:pPr algn="ctr"/>
                      <a:r>
                        <a:rPr kumimoji="1" lang="ja-JP" altLang="en-US" dirty="0"/>
                        <a:t>平均値</a:t>
                      </a:r>
                    </a:p>
                  </a:txBody>
                  <a:tcPr/>
                </a:tc>
                <a:tc>
                  <a:txBody>
                    <a:bodyPr/>
                    <a:lstStyle/>
                    <a:p>
                      <a:pPr algn="ctr"/>
                      <a:r>
                        <a:rPr kumimoji="1" lang="ja-JP" altLang="en-US" dirty="0"/>
                        <a:t>１０７</a:t>
                      </a:r>
                    </a:p>
                  </a:txBody>
                  <a:tcPr/>
                </a:tc>
                <a:tc>
                  <a:txBody>
                    <a:bodyPr/>
                    <a:lstStyle/>
                    <a:p>
                      <a:pPr algn="ctr"/>
                      <a:r>
                        <a:rPr kumimoji="1" lang="ja-JP" altLang="en-US" dirty="0"/>
                        <a:t>１０７</a:t>
                      </a:r>
                      <a:endParaRPr kumimoji="1" lang="en-US" altLang="ja-JP" dirty="0"/>
                    </a:p>
                  </a:txBody>
                  <a:tcPr/>
                </a:tc>
                <a:extLst>
                  <a:ext uri="{0D108BD9-81ED-4DB2-BD59-A6C34878D82A}">
                    <a16:rowId xmlns:a16="http://schemas.microsoft.com/office/drawing/2014/main" val="10001"/>
                  </a:ext>
                </a:extLst>
              </a:tr>
              <a:tr h="370840">
                <a:tc>
                  <a:txBody>
                    <a:bodyPr/>
                    <a:lstStyle/>
                    <a:p>
                      <a:pPr algn="ctr"/>
                      <a:r>
                        <a:rPr kumimoji="1" lang="ja-JP" altLang="en-US" dirty="0"/>
                        <a:t>中央値</a:t>
                      </a:r>
                    </a:p>
                  </a:txBody>
                  <a:tcPr/>
                </a:tc>
                <a:tc>
                  <a:txBody>
                    <a:bodyPr/>
                    <a:lstStyle/>
                    <a:p>
                      <a:pPr algn="ctr"/>
                      <a:r>
                        <a:rPr kumimoji="1" lang="ja-JP" altLang="en-US" dirty="0"/>
                        <a:t>１００</a:t>
                      </a:r>
                    </a:p>
                  </a:txBody>
                  <a:tcPr/>
                </a:tc>
                <a:tc>
                  <a:txBody>
                    <a:bodyPr/>
                    <a:lstStyle/>
                    <a:p>
                      <a:pPr algn="ctr"/>
                      <a:r>
                        <a:rPr kumimoji="1" lang="ja-JP" altLang="en-US" dirty="0"/>
                        <a:t>１１２</a:t>
                      </a:r>
                    </a:p>
                  </a:txBody>
                  <a:tcPr/>
                </a:tc>
                <a:extLst>
                  <a:ext uri="{0D108BD9-81ED-4DB2-BD59-A6C34878D82A}">
                    <a16:rowId xmlns:a16="http://schemas.microsoft.com/office/drawing/2014/main" val="10002"/>
                  </a:ext>
                </a:extLst>
              </a:tr>
              <a:tr h="370840">
                <a:tc>
                  <a:txBody>
                    <a:bodyPr/>
                    <a:lstStyle/>
                    <a:p>
                      <a:pPr algn="ctr"/>
                      <a:r>
                        <a:rPr kumimoji="1" lang="ja-JP" altLang="en-US" dirty="0"/>
                        <a:t>最大値</a:t>
                      </a:r>
                    </a:p>
                  </a:txBody>
                  <a:tcPr/>
                </a:tc>
                <a:tc>
                  <a:txBody>
                    <a:bodyPr/>
                    <a:lstStyle/>
                    <a:p>
                      <a:pPr algn="ctr"/>
                      <a:r>
                        <a:rPr kumimoji="1" lang="ja-JP" altLang="en-US" dirty="0"/>
                        <a:t>２４０</a:t>
                      </a:r>
                    </a:p>
                  </a:txBody>
                  <a:tcPr/>
                </a:tc>
                <a:tc>
                  <a:txBody>
                    <a:bodyPr/>
                    <a:lstStyle/>
                    <a:p>
                      <a:pPr algn="ctr"/>
                      <a:r>
                        <a:rPr kumimoji="1" lang="ja-JP" altLang="en-US" dirty="0"/>
                        <a:t>１２０</a:t>
                      </a:r>
                    </a:p>
                  </a:txBody>
                  <a:tcPr/>
                </a:tc>
                <a:extLst>
                  <a:ext uri="{0D108BD9-81ED-4DB2-BD59-A6C34878D82A}">
                    <a16:rowId xmlns:a16="http://schemas.microsoft.com/office/drawing/2014/main" val="10003"/>
                  </a:ext>
                </a:extLst>
              </a:tr>
              <a:tr h="370840">
                <a:tc>
                  <a:txBody>
                    <a:bodyPr/>
                    <a:lstStyle/>
                    <a:p>
                      <a:pPr algn="ctr"/>
                      <a:r>
                        <a:rPr kumimoji="1" lang="ja-JP" altLang="en-US" dirty="0"/>
                        <a:t>最小値</a:t>
                      </a:r>
                    </a:p>
                  </a:txBody>
                  <a:tcPr/>
                </a:tc>
                <a:tc>
                  <a:txBody>
                    <a:bodyPr/>
                    <a:lstStyle/>
                    <a:p>
                      <a:pPr algn="ctr"/>
                      <a:r>
                        <a:rPr kumimoji="1" lang="ja-JP" altLang="en-US" dirty="0"/>
                        <a:t>２０</a:t>
                      </a:r>
                    </a:p>
                  </a:txBody>
                  <a:tcPr/>
                </a:tc>
                <a:tc>
                  <a:txBody>
                    <a:bodyPr/>
                    <a:lstStyle/>
                    <a:p>
                      <a:pPr algn="ctr"/>
                      <a:r>
                        <a:rPr kumimoji="1" lang="ja-JP" altLang="en-US" dirty="0"/>
                        <a:t>８７</a:t>
                      </a:r>
                    </a:p>
                  </a:txBody>
                  <a:tcPr/>
                </a:tc>
                <a:extLst>
                  <a:ext uri="{0D108BD9-81ED-4DB2-BD59-A6C34878D82A}">
                    <a16:rowId xmlns:a16="http://schemas.microsoft.com/office/drawing/2014/main" val="10004"/>
                  </a:ext>
                </a:extLst>
              </a:tr>
              <a:tr h="377334">
                <a:tc>
                  <a:txBody>
                    <a:bodyPr/>
                    <a:lstStyle/>
                    <a:p>
                      <a:pPr algn="ctr"/>
                      <a:r>
                        <a:rPr kumimoji="1" lang="ja-JP" altLang="en-US" dirty="0"/>
                        <a:t>標準偏差</a:t>
                      </a:r>
                    </a:p>
                  </a:txBody>
                  <a:tcPr/>
                </a:tc>
                <a:tc>
                  <a:txBody>
                    <a:bodyPr/>
                    <a:lstStyle/>
                    <a:p>
                      <a:pPr algn="ctr"/>
                      <a:r>
                        <a:rPr kumimoji="1" lang="ja-JP" altLang="en-US" dirty="0"/>
                        <a:t>７１</a:t>
                      </a:r>
                      <a:r>
                        <a:rPr kumimoji="1" lang="en-US" altLang="ja-JP" dirty="0"/>
                        <a:t>.</a:t>
                      </a:r>
                      <a:r>
                        <a:rPr kumimoji="1" lang="ja-JP" altLang="en-US" dirty="0"/>
                        <a:t>４</a:t>
                      </a:r>
                    </a:p>
                  </a:txBody>
                  <a:tcPr/>
                </a:tc>
                <a:tc>
                  <a:txBody>
                    <a:bodyPr/>
                    <a:lstStyle/>
                    <a:p>
                      <a:pPr algn="ctr"/>
                      <a:r>
                        <a:rPr kumimoji="1" lang="ja-JP" altLang="en-US" dirty="0"/>
                        <a:t>１１</a:t>
                      </a:r>
                      <a:r>
                        <a:rPr kumimoji="1" lang="en-US" altLang="ja-JP" dirty="0"/>
                        <a:t>.</a:t>
                      </a:r>
                      <a:r>
                        <a:rPr kumimoji="1" lang="ja-JP" altLang="en-US" dirty="0"/>
                        <a:t>７</a:t>
                      </a:r>
                    </a:p>
                  </a:txBody>
                  <a:tcPr/>
                </a:tc>
                <a:extLst>
                  <a:ext uri="{0D108BD9-81ED-4DB2-BD59-A6C34878D82A}">
                    <a16:rowId xmlns:a16="http://schemas.microsoft.com/office/drawing/2014/main" val="10005"/>
                  </a:ext>
                </a:extLst>
              </a:tr>
            </a:tbl>
          </a:graphicData>
        </a:graphic>
      </p:graphicFrame>
      <p:graphicFrame>
        <p:nvGraphicFramePr>
          <p:cNvPr id="8" name="表 7">
            <a:extLst>
              <a:ext uri="{FF2B5EF4-FFF2-40B4-BE49-F238E27FC236}">
                <a16:creationId xmlns:a16="http://schemas.microsoft.com/office/drawing/2014/main" id="{3CF4D3B4-26CE-5947-A100-37A5978A379E}"/>
              </a:ext>
            </a:extLst>
          </p:cNvPr>
          <p:cNvGraphicFramePr>
            <a:graphicFrameLocks noGrp="1"/>
          </p:cNvGraphicFramePr>
          <p:nvPr/>
        </p:nvGraphicFramePr>
        <p:xfrm>
          <a:off x="661194" y="1388099"/>
          <a:ext cx="7945440" cy="1381113"/>
        </p:xfrm>
        <a:graphic>
          <a:graphicData uri="http://schemas.openxmlformats.org/drawingml/2006/table">
            <a:tbl>
              <a:tblPr firstRow="1" bandRow="1">
                <a:tableStyleId>{2A488322-F2BA-4B5B-9748-0D474271808F}</a:tableStyleId>
              </a:tblPr>
              <a:tblGrid>
                <a:gridCol w="1600202">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01700">
                  <a:extLst>
                    <a:ext uri="{9D8B030D-6E8A-4147-A177-3AD203B41FA5}">
                      <a16:colId xmlns:a16="http://schemas.microsoft.com/office/drawing/2014/main" val="20005"/>
                    </a:ext>
                  </a:extLst>
                </a:gridCol>
                <a:gridCol w="901700">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tblGrid>
              <a:tr h="466713">
                <a:tc>
                  <a:txBody>
                    <a:bodyPr/>
                    <a:lstStyle/>
                    <a:p>
                      <a:pPr algn="ct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月曜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火曜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水曜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木曜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金曜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土曜</a:t>
                      </a:r>
                      <a:endParaRPr kumimoji="1" lang="ja-JP" altLang="en-US" sz="2400" dirty="0">
                        <a:latin typeface="Meiryo" charset="-128"/>
                        <a:ea typeface="Meiryo" charset="-128"/>
                        <a:cs typeface="Meiryo" charset="-128"/>
                      </a:endParaRPr>
                    </a:p>
                  </a:txBody>
                  <a:tcPr/>
                </a:tc>
                <a:tc>
                  <a:txBody>
                    <a:bodyPr/>
                    <a:lstStyle/>
                    <a:p>
                      <a:pPr algn="ctr"/>
                      <a:r>
                        <a:rPr kumimoji="1" lang="ja-JP" altLang="en-US" sz="2400" dirty="0"/>
                        <a:t>日曜</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0"/>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50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240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79</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1"/>
                  </a:ext>
                </a:extLst>
              </a:tr>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87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97</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120</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104</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112</a:t>
                      </a:r>
                      <a:endParaRPr kumimoji="1" lang="ja-JP" altLang="en-US" sz="2400" dirty="0">
                        <a:latin typeface="Meiryo" charset="-128"/>
                        <a:ea typeface="Meiryo" charset="-128"/>
                        <a:cs typeface="Meiryo" charset="-128"/>
                      </a:endParaRPr>
                    </a:p>
                  </a:txBody>
                  <a:tcPr/>
                </a:tc>
                <a:tc>
                  <a:txBody>
                    <a:bodyPr/>
                    <a:lstStyle/>
                    <a:p>
                      <a:pPr algn="ctr"/>
                      <a:r>
                        <a:rPr kumimoji="1" lang="en-US" altLang="ja-JP" sz="2400" dirty="0">
                          <a:latin typeface="Meiryo" charset="-128"/>
                          <a:ea typeface="Meiryo" charset="-128"/>
                          <a:cs typeface="Meiryo" charset="-128"/>
                        </a:rPr>
                        <a:t>117</a:t>
                      </a:r>
                      <a:endParaRPr kumimoji="1" lang="ja-JP" altLang="en-US" sz="2400" dirty="0">
                        <a:latin typeface="Meiryo" charset="-128"/>
                        <a:ea typeface="Meiryo" charset="-128"/>
                        <a:cs typeface="Meiryo" charset="-128"/>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67895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t>データを要約する</a:t>
            </a:r>
            <a:endParaRPr kumimoji="1" lang="ja-JP" altLang="en-US" dirty="0"/>
          </a:p>
        </p:txBody>
      </p:sp>
      <p:graphicFrame>
        <p:nvGraphicFramePr>
          <p:cNvPr id="8" name="表 7"/>
          <p:cNvGraphicFramePr>
            <a:graphicFrameLocks noGrp="1"/>
          </p:cNvGraphicFramePr>
          <p:nvPr>
            <p:extLst>
              <p:ext uri="{D42A27DB-BD31-4B8C-83A1-F6EECF244321}">
                <p14:modId xmlns:p14="http://schemas.microsoft.com/office/powerpoint/2010/main" val="3313276893"/>
              </p:ext>
            </p:extLst>
          </p:nvPr>
        </p:nvGraphicFramePr>
        <p:xfrm>
          <a:off x="339589" y="3136969"/>
          <a:ext cx="3693636" cy="2403220"/>
        </p:xfrm>
        <a:graphic>
          <a:graphicData uri="http://schemas.openxmlformats.org/drawingml/2006/table">
            <a:tbl>
              <a:tblPr firstRow="1" bandRow="1">
                <a:tableStyleId>{5940675A-B579-460E-94D1-54222C63F5DA}</a:tableStyleId>
              </a:tblPr>
              <a:tblGrid>
                <a:gridCol w="1231212">
                  <a:extLst>
                    <a:ext uri="{9D8B030D-6E8A-4147-A177-3AD203B41FA5}">
                      <a16:colId xmlns:a16="http://schemas.microsoft.com/office/drawing/2014/main" val="20000"/>
                    </a:ext>
                  </a:extLst>
                </a:gridCol>
                <a:gridCol w="1231212">
                  <a:extLst>
                    <a:ext uri="{9D8B030D-6E8A-4147-A177-3AD203B41FA5}">
                      <a16:colId xmlns:a16="http://schemas.microsoft.com/office/drawing/2014/main" val="20001"/>
                    </a:ext>
                  </a:extLst>
                </a:gridCol>
                <a:gridCol w="1231212">
                  <a:extLst>
                    <a:ext uri="{9D8B030D-6E8A-4147-A177-3AD203B41FA5}">
                      <a16:colId xmlns:a16="http://schemas.microsoft.com/office/drawing/2014/main" val="20002"/>
                    </a:ext>
                  </a:extLst>
                </a:gridCol>
              </a:tblGrid>
              <a:tr h="399371">
                <a:tc>
                  <a:txBody>
                    <a:bodyPr/>
                    <a:lstStyle/>
                    <a:p>
                      <a:pPr algn="ctr"/>
                      <a:endParaRPr kumimoji="1" lang="ja-JP" altLang="en-US" sz="1600" dirty="0">
                        <a:latin typeface="+mn-ea"/>
                        <a:ea typeface="+mn-ea"/>
                      </a:endParaRPr>
                    </a:p>
                  </a:txBody>
                  <a:tcPr/>
                </a:tc>
                <a:tc>
                  <a:txBody>
                    <a:bodyPr/>
                    <a:lstStyle/>
                    <a:p>
                      <a:pPr algn="ctr"/>
                      <a:r>
                        <a:rPr kumimoji="1" lang="en-US" altLang="ja-JP" sz="1600" dirty="0">
                          <a:latin typeface="+mn-ea"/>
                          <a:ea typeface="+mn-ea"/>
                        </a:rPr>
                        <a:t>A</a:t>
                      </a:r>
                      <a:r>
                        <a:rPr kumimoji="1" lang="ja-JP" altLang="en-US" sz="1600" dirty="0">
                          <a:latin typeface="+mn-ea"/>
                          <a:ea typeface="+mn-ea"/>
                        </a:rPr>
                        <a:t>社</a:t>
                      </a:r>
                    </a:p>
                  </a:txBody>
                  <a:tcPr/>
                </a:tc>
                <a:tc>
                  <a:txBody>
                    <a:bodyPr/>
                    <a:lstStyle/>
                    <a:p>
                      <a:pPr algn="ctr"/>
                      <a:r>
                        <a:rPr kumimoji="1" lang="en-US" altLang="ja-JP" sz="1600" dirty="0">
                          <a:latin typeface="+mn-ea"/>
                          <a:ea typeface="+mn-ea"/>
                        </a:rPr>
                        <a:t>B</a:t>
                      </a:r>
                      <a:r>
                        <a:rPr kumimoji="1" lang="ja-JP" altLang="en-US" sz="1600" dirty="0">
                          <a:latin typeface="+mn-ea"/>
                          <a:ea typeface="+mn-ea"/>
                        </a:rPr>
                        <a:t>社</a:t>
                      </a:r>
                    </a:p>
                  </a:txBody>
                  <a:tcPr/>
                </a:tc>
                <a:extLst>
                  <a:ext uri="{0D108BD9-81ED-4DB2-BD59-A6C34878D82A}">
                    <a16:rowId xmlns:a16="http://schemas.microsoft.com/office/drawing/2014/main" val="10000"/>
                  </a:ext>
                </a:extLst>
              </a:tr>
              <a:tr h="399371">
                <a:tc>
                  <a:txBody>
                    <a:bodyPr/>
                    <a:lstStyle/>
                    <a:p>
                      <a:pPr algn="ctr"/>
                      <a:r>
                        <a:rPr kumimoji="1" lang="ja-JP" altLang="en-US" dirty="0"/>
                        <a:t>平均値</a:t>
                      </a:r>
                    </a:p>
                  </a:txBody>
                  <a:tcPr/>
                </a:tc>
                <a:tc>
                  <a:txBody>
                    <a:bodyPr/>
                    <a:lstStyle/>
                    <a:p>
                      <a:pPr algn="ctr"/>
                      <a:r>
                        <a:rPr kumimoji="1" lang="ja-JP" altLang="en-US" dirty="0"/>
                        <a:t>１０７</a:t>
                      </a:r>
                    </a:p>
                  </a:txBody>
                  <a:tcPr/>
                </a:tc>
                <a:tc>
                  <a:txBody>
                    <a:bodyPr/>
                    <a:lstStyle/>
                    <a:p>
                      <a:pPr algn="ctr"/>
                      <a:r>
                        <a:rPr kumimoji="1" lang="ja-JP" altLang="en-US" dirty="0"/>
                        <a:t>１０７</a:t>
                      </a:r>
                      <a:endParaRPr kumimoji="1" lang="en-US" altLang="ja-JP" dirty="0"/>
                    </a:p>
                  </a:txBody>
                  <a:tcPr/>
                </a:tc>
                <a:extLst>
                  <a:ext uri="{0D108BD9-81ED-4DB2-BD59-A6C34878D82A}">
                    <a16:rowId xmlns:a16="http://schemas.microsoft.com/office/drawing/2014/main" val="10001"/>
                  </a:ext>
                </a:extLst>
              </a:tr>
              <a:tr h="399371">
                <a:tc>
                  <a:txBody>
                    <a:bodyPr/>
                    <a:lstStyle/>
                    <a:p>
                      <a:pPr algn="ctr"/>
                      <a:r>
                        <a:rPr kumimoji="1" lang="ja-JP" altLang="en-US" dirty="0"/>
                        <a:t>中央値</a:t>
                      </a:r>
                    </a:p>
                  </a:txBody>
                  <a:tcPr/>
                </a:tc>
                <a:tc>
                  <a:txBody>
                    <a:bodyPr/>
                    <a:lstStyle/>
                    <a:p>
                      <a:pPr algn="ctr"/>
                      <a:r>
                        <a:rPr kumimoji="1" lang="ja-JP" altLang="en-US" dirty="0"/>
                        <a:t>１００</a:t>
                      </a:r>
                    </a:p>
                  </a:txBody>
                  <a:tcPr/>
                </a:tc>
                <a:tc>
                  <a:txBody>
                    <a:bodyPr/>
                    <a:lstStyle/>
                    <a:p>
                      <a:pPr algn="ctr"/>
                      <a:r>
                        <a:rPr kumimoji="1" lang="ja-JP" altLang="en-US" dirty="0"/>
                        <a:t>１１２</a:t>
                      </a:r>
                    </a:p>
                  </a:txBody>
                  <a:tcPr/>
                </a:tc>
                <a:extLst>
                  <a:ext uri="{0D108BD9-81ED-4DB2-BD59-A6C34878D82A}">
                    <a16:rowId xmlns:a16="http://schemas.microsoft.com/office/drawing/2014/main" val="10002"/>
                  </a:ext>
                </a:extLst>
              </a:tr>
              <a:tr h="399371">
                <a:tc>
                  <a:txBody>
                    <a:bodyPr/>
                    <a:lstStyle/>
                    <a:p>
                      <a:pPr algn="ctr"/>
                      <a:r>
                        <a:rPr kumimoji="1" lang="ja-JP" altLang="en-US" dirty="0"/>
                        <a:t>最大値</a:t>
                      </a:r>
                    </a:p>
                  </a:txBody>
                  <a:tcPr/>
                </a:tc>
                <a:tc>
                  <a:txBody>
                    <a:bodyPr/>
                    <a:lstStyle/>
                    <a:p>
                      <a:pPr algn="ctr"/>
                      <a:r>
                        <a:rPr kumimoji="1" lang="ja-JP" altLang="en-US" dirty="0"/>
                        <a:t>２４０</a:t>
                      </a:r>
                    </a:p>
                  </a:txBody>
                  <a:tcPr/>
                </a:tc>
                <a:tc>
                  <a:txBody>
                    <a:bodyPr/>
                    <a:lstStyle/>
                    <a:p>
                      <a:pPr algn="ctr"/>
                      <a:r>
                        <a:rPr kumimoji="1" lang="ja-JP" altLang="en-US" dirty="0"/>
                        <a:t>１２０</a:t>
                      </a:r>
                    </a:p>
                  </a:txBody>
                  <a:tcPr/>
                </a:tc>
                <a:extLst>
                  <a:ext uri="{0D108BD9-81ED-4DB2-BD59-A6C34878D82A}">
                    <a16:rowId xmlns:a16="http://schemas.microsoft.com/office/drawing/2014/main" val="10003"/>
                  </a:ext>
                </a:extLst>
              </a:tr>
              <a:tr h="399371">
                <a:tc>
                  <a:txBody>
                    <a:bodyPr/>
                    <a:lstStyle/>
                    <a:p>
                      <a:pPr algn="ctr"/>
                      <a:r>
                        <a:rPr kumimoji="1" lang="ja-JP" altLang="en-US" dirty="0"/>
                        <a:t>最小値</a:t>
                      </a:r>
                    </a:p>
                  </a:txBody>
                  <a:tcPr/>
                </a:tc>
                <a:tc>
                  <a:txBody>
                    <a:bodyPr/>
                    <a:lstStyle/>
                    <a:p>
                      <a:pPr algn="ctr"/>
                      <a:r>
                        <a:rPr kumimoji="1" lang="ja-JP" altLang="en-US" dirty="0"/>
                        <a:t>２０</a:t>
                      </a:r>
                    </a:p>
                  </a:txBody>
                  <a:tcPr/>
                </a:tc>
                <a:tc>
                  <a:txBody>
                    <a:bodyPr/>
                    <a:lstStyle/>
                    <a:p>
                      <a:pPr algn="ctr"/>
                      <a:r>
                        <a:rPr kumimoji="1" lang="ja-JP" altLang="en-US" dirty="0"/>
                        <a:t>８７</a:t>
                      </a:r>
                    </a:p>
                  </a:txBody>
                  <a:tcPr/>
                </a:tc>
                <a:extLst>
                  <a:ext uri="{0D108BD9-81ED-4DB2-BD59-A6C34878D82A}">
                    <a16:rowId xmlns:a16="http://schemas.microsoft.com/office/drawing/2014/main" val="10004"/>
                  </a:ext>
                </a:extLst>
              </a:tr>
              <a:tr h="406365">
                <a:tc>
                  <a:txBody>
                    <a:bodyPr/>
                    <a:lstStyle/>
                    <a:p>
                      <a:pPr algn="ctr"/>
                      <a:r>
                        <a:rPr kumimoji="1" lang="ja-JP" altLang="en-US" dirty="0"/>
                        <a:t>標準偏差</a:t>
                      </a:r>
                    </a:p>
                  </a:txBody>
                  <a:tcPr/>
                </a:tc>
                <a:tc>
                  <a:txBody>
                    <a:bodyPr/>
                    <a:lstStyle/>
                    <a:p>
                      <a:pPr algn="ctr"/>
                      <a:r>
                        <a:rPr kumimoji="1" lang="ja-JP" altLang="en-US" dirty="0"/>
                        <a:t>７１</a:t>
                      </a:r>
                      <a:r>
                        <a:rPr kumimoji="1" lang="en-US" altLang="ja-JP" dirty="0"/>
                        <a:t>.</a:t>
                      </a:r>
                      <a:r>
                        <a:rPr kumimoji="1" lang="ja-JP" altLang="en-US" dirty="0"/>
                        <a:t>４</a:t>
                      </a:r>
                    </a:p>
                  </a:txBody>
                  <a:tcPr/>
                </a:tc>
                <a:tc>
                  <a:txBody>
                    <a:bodyPr/>
                    <a:lstStyle/>
                    <a:p>
                      <a:pPr algn="ctr"/>
                      <a:r>
                        <a:rPr kumimoji="1" lang="ja-JP" altLang="en-US" dirty="0"/>
                        <a:t>１１</a:t>
                      </a:r>
                      <a:r>
                        <a:rPr kumimoji="1" lang="en-US" altLang="ja-JP" dirty="0"/>
                        <a:t>.</a:t>
                      </a:r>
                      <a:r>
                        <a:rPr kumimoji="1" lang="ja-JP" altLang="en-US" dirty="0"/>
                        <a:t>７</a:t>
                      </a:r>
                    </a:p>
                  </a:txBody>
                  <a:tcPr/>
                </a:tc>
                <a:extLst>
                  <a:ext uri="{0D108BD9-81ED-4DB2-BD59-A6C34878D82A}">
                    <a16:rowId xmlns:a16="http://schemas.microsoft.com/office/drawing/2014/main" val="10005"/>
                  </a:ext>
                </a:extLst>
              </a:tr>
            </a:tbl>
          </a:graphicData>
        </a:graphic>
      </p:graphicFrame>
      <p:pic>
        <p:nvPicPr>
          <p:cNvPr id="6" name="図 5">
            <a:extLst>
              <a:ext uri="{FF2B5EF4-FFF2-40B4-BE49-F238E27FC236}">
                <a16:creationId xmlns:a16="http://schemas.microsoft.com/office/drawing/2014/main" id="{F99F5147-7931-FF4F-95BF-E49D61D41F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14825" y="4483083"/>
            <a:ext cx="5002211" cy="2062103"/>
          </a:xfrm>
          <a:prstGeom prst="rect">
            <a:avLst/>
          </a:prstGeom>
        </p:spPr>
      </p:pic>
      <p:pic>
        <p:nvPicPr>
          <p:cNvPr id="11" name="図 10">
            <a:extLst>
              <a:ext uri="{FF2B5EF4-FFF2-40B4-BE49-F238E27FC236}">
                <a16:creationId xmlns:a16="http://schemas.microsoft.com/office/drawing/2014/main" id="{EBC9698D-EADB-9D47-B960-0529C5063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14825" y="2359743"/>
            <a:ext cx="4876800" cy="2053759"/>
          </a:xfrm>
          <a:prstGeom prst="rect">
            <a:avLst/>
          </a:prstGeom>
        </p:spPr>
      </p:pic>
      <p:sp>
        <p:nvSpPr>
          <p:cNvPr id="9" name="正方形/長方形 8">
            <a:extLst>
              <a:ext uri="{FF2B5EF4-FFF2-40B4-BE49-F238E27FC236}">
                <a16:creationId xmlns:a16="http://schemas.microsoft.com/office/drawing/2014/main" id="{E5CB2131-3D90-BD4D-8AA1-6BFB124625AA}"/>
              </a:ext>
            </a:extLst>
          </p:cNvPr>
          <p:cNvSpPr/>
          <p:nvPr/>
        </p:nvSpPr>
        <p:spPr>
          <a:xfrm>
            <a:off x="308715" y="1366319"/>
            <a:ext cx="9317035" cy="830997"/>
          </a:xfrm>
          <a:prstGeom prst="rect">
            <a:avLst/>
          </a:prstGeom>
          <a:ln w="25400">
            <a:solidFill>
              <a:schemeClr val="tx1"/>
            </a:solidFill>
          </a:ln>
        </p:spPr>
        <p:txBody>
          <a:bodyPr wrap="square">
            <a:spAutoFit/>
          </a:bodyPr>
          <a:lstStyle/>
          <a:p>
            <a:r>
              <a:rPr lang="en-US" altLang="ja-JP" sz="2400" dirty="0">
                <a:latin typeface="Meiryo" charset="-128"/>
                <a:ea typeface="Meiryo" charset="-128"/>
                <a:cs typeface="Meiryo" charset="-128"/>
              </a:rPr>
              <a:t>A</a:t>
            </a:r>
            <a:r>
              <a:rPr lang="ja-JP" altLang="en-US" sz="2400" dirty="0">
                <a:latin typeface="Meiryo" charset="-128"/>
                <a:ea typeface="Meiryo" charset="-128"/>
                <a:cs typeface="Meiryo" charset="-128"/>
              </a:rPr>
              <a:t>社と</a:t>
            </a:r>
            <a:r>
              <a:rPr lang="en-US" altLang="ja-JP" sz="2400" dirty="0">
                <a:latin typeface="Meiryo" charset="-128"/>
                <a:ea typeface="Meiryo" charset="-128"/>
                <a:cs typeface="Meiryo" charset="-128"/>
              </a:rPr>
              <a:t>B</a:t>
            </a:r>
            <a:r>
              <a:rPr lang="ja-JP" altLang="en-US" sz="2400" dirty="0">
                <a:latin typeface="Meiryo" charset="-128"/>
                <a:ea typeface="Meiryo" charset="-128"/>
                <a:cs typeface="Meiryo" charset="-128"/>
              </a:rPr>
              <a:t>社の１週間における売上データです。どちらかの会社に融資するべきですか？その理由は？</a:t>
            </a:r>
            <a:endParaRPr lang="en-US" altLang="ja-JP" sz="2400" dirty="0">
              <a:latin typeface="Meiryo" charset="-128"/>
              <a:ea typeface="Meiryo" charset="-128"/>
              <a:cs typeface="Meiryo" charset="-128"/>
            </a:endParaRPr>
          </a:p>
        </p:txBody>
      </p:sp>
    </p:spTree>
    <p:extLst>
      <p:ext uri="{BB962C8B-B14F-4D97-AF65-F5344CB8AC3E}">
        <p14:creationId xmlns:p14="http://schemas.microsoft.com/office/powerpoint/2010/main" val="1719127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5D38D8F-E536-F64A-A7A1-E708EF23F2C8}"/>
              </a:ext>
            </a:extLst>
          </p:cNvPr>
          <p:cNvSpPr txBox="1">
            <a:spLocks/>
          </p:cNvSpPr>
          <p:nvPr/>
        </p:nvSpPr>
        <p:spPr>
          <a:xfrm>
            <a:off x="857250" y="3624680"/>
            <a:ext cx="8023860" cy="1780339"/>
          </a:xfrm>
          <a:prstGeom prst="rect">
            <a:avLst/>
          </a:prstGeom>
        </p:spPr>
        <p:txBody>
          <a:bodyPr anchor="ctr"/>
          <a:lstStyle>
            <a:lvl1pPr algn="l" defTabSz="914400"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pPr>
              <a:lnSpc>
                <a:spcPct val="150000"/>
              </a:lnSpc>
            </a:pPr>
            <a:r>
              <a:rPr lang="ja-JP" altLang="en-US" sz="2800" dirty="0"/>
              <a:t>データ分析の実例</a:t>
            </a:r>
          </a:p>
        </p:txBody>
      </p:sp>
    </p:spTree>
    <p:extLst>
      <p:ext uri="{BB962C8B-B14F-4D97-AF65-F5344CB8AC3E}">
        <p14:creationId xmlns:p14="http://schemas.microsoft.com/office/powerpoint/2010/main" val="2350717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a:t>問題：このデータから何がわかるのか？</a:t>
            </a:r>
            <a:endParaRPr lang="ja-JP" altLang="en-US" dirty="0"/>
          </a:p>
        </p:txBody>
      </p:sp>
      <p:graphicFrame>
        <p:nvGraphicFramePr>
          <p:cNvPr id="8" name="表 7">
            <a:extLst>
              <a:ext uri="{FF2B5EF4-FFF2-40B4-BE49-F238E27FC236}">
                <a16:creationId xmlns:a16="http://schemas.microsoft.com/office/drawing/2014/main" id="{9BB99EF1-52FA-FF4B-93A0-D8E6D50F34E0}"/>
              </a:ext>
            </a:extLst>
          </p:cNvPr>
          <p:cNvGraphicFramePr>
            <a:graphicFrameLocks noGrp="1"/>
          </p:cNvGraphicFramePr>
          <p:nvPr>
            <p:extLst>
              <p:ext uri="{D42A27DB-BD31-4B8C-83A1-F6EECF244321}">
                <p14:modId xmlns:p14="http://schemas.microsoft.com/office/powerpoint/2010/main" val="2530641344"/>
              </p:ext>
            </p:extLst>
          </p:nvPr>
        </p:nvGraphicFramePr>
        <p:xfrm>
          <a:off x="307343" y="1421249"/>
          <a:ext cx="9303383" cy="4570917"/>
        </p:xfrm>
        <a:graphic>
          <a:graphicData uri="http://schemas.openxmlformats.org/drawingml/2006/table">
            <a:tbl>
              <a:tblPr firstRow="1" bandRow="1">
                <a:tableStyleId>{5940675A-B579-460E-94D1-54222C63F5DA}</a:tableStyleId>
              </a:tblPr>
              <a:tblGrid>
                <a:gridCol w="687583">
                  <a:extLst>
                    <a:ext uri="{9D8B030D-6E8A-4147-A177-3AD203B41FA5}">
                      <a16:colId xmlns:a16="http://schemas.microsoft.com/office/drawing/2014/main" val="399748674"/>
                    </a:ext>
                  </a:extLst>
                </a:gridCol>
                <a:gridCol w="861580">
                  <a:extLst>
                    <a:ext uri="{9D8B030D-6E8A-4147-A177-3AD203B41FA5}">
                      <a16:colId xmlns:a16="http://schemas.microsoft.com/office/drawing/2014/main" val="2500139037"/>
                    </a:ext>
                  </a:extLst>
                </a:gridCol>
                <a:gridCol w="861580">
                  <a:extLst>
                    <a:ext uri="{9D8B030D-6E8A-4147-A177-3AD203B41FA5}">
                      <a16:colId xmlns:a16="http://schemas.microsoft.com/office/drawing/2014/main" val="630165504"/>
                    </a:ext>
                  </a:extLst>
                </a:gridCol>
                <a:gridCol w="1163797">
                  <a:extLst>
                    <a:ext uri="{9D8B030D-6E8A-4147-A177-3AD203B41FA5}">
                      <a16:colId xmlns:a16="http://schemas.microsoft.com/office/drawing/2014/main" val="2153793147"/>
                    </a:ext>
                  </a:extLst>
                </a:gridCol>
                <a:gridCol w="828136">
                  <a:extLst>
                    <a:ext uri="{9D8B030D-6E8A-4147-A177-3AD203B41FA5}">
                      <a16:colId xmlns:a16="http://schemas.microsoft.com/office/drawing/2014/main" val="1047604582"/>
                    </a:ext>
                  </a:extLst>
                </a:gridCol>
                <a:gridCol w="793630">
                  <a:extLst>
                    <a:ext uri="{9D8B030D-6E8A-4147-A177-3AD203B41FA5}">
                      <a16:colId xmlns:a16="http://schemas.microsoft.com/office/drawing/2014/main" val="463950944"/>
                    </a:ext>
                  </a:extLst>
                </a:gridCol>
                <a:gridCol w="660757">
                  <a:extLst>
                    <a:ext uri="{9D8B030D-6E8A-4147-A177-3AD203B41FA5}">
                      <a16:colId xmlns:a16="http://schemas.microsoft.com/office/drawing/2014/main" val="3315347278"/>
                    </a:ext>
                  </a:extLst>
                </a:gridCol>
                <a:gridCol w="861580">
                  <a:extLst>
                    <a:ext uri="{9D8B030D-6E8A-4147-A177-3AD203B41FA5}">
                      <a16:colId xmlns:a16="http://schemas.microsoft.com/office/drawing/2014/main" val="3139415091"/>
                    </a:ext>
                  </a:extLst>
                </a:gridCol>
                <a:gridCol w="861580">
                  <a:extLst>
                    <a:ext uri="{9D8B030D-6E8A-4147-A177-3AD203B41FA5}">
                      <a16:colId xmlns:a16="http://schemas.microsoft.com/office/drawing/2014/main" val="356042456"/>
                    </a:ext>
                  </a:extLst>
                </a:gridCol>
                <a:gridCol w="861580">
                  <a:extLst>
                    <a:ext uri="{9D8B030D-6E8A-4147-A177-3AD203B41FA5}">
                      <a16:colId xmlns:a16="http://schemas.microsoft.com/office/drawing/2014/main" val="399642361"/>
                    </a:ext>
                  </a:extLst>
                </a:gridCol>
                <a:gridCol w="861580">
                  <a:extLst>
                    <a:ext uri="{9D8B030D-6E8A-4147-A177-3AD203B41FA5}">
                      <a16:colId xmlns:a16="http://schemas.microsoft.com/office/drawing/2014/main" val="855147736"/>
                    </a:ext>
                  </a:extLst>
                </a:gridCol>
              </a:tblGrid>
              <a:tr h="465387">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3705654132"/>
                  </a:ext>
                </a:extLst>
              </a:tr>
              <a:tr h="37323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104281543"/>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2028004386"/>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618708508"/>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3998260361"/>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2021676456"/>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5637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IT</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63186931"/>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5305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668848242"/>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4823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266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sales</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019626040"/>
                  </a:ext>
                </a:extLst>
              </a:tr>
              <a:tr h="37323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9335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0.49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163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sales</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high</a:t>
                      </a:r>
                    </a:p>
                  </a:txBody>
                  <a:tcPr marL="9525" marR="9525" marT="9525" marB="0" anchor="b"/>
                </a:tc>
                <a:extLst>
                  <a:ext uri="{0D108BD9-81ED-4DB2-BD59-A6C34878D82A}">
                    <a16:rowId xmlns:a16="http://schemas.microsoft.com/office/drawing/2014/main" val="4043562809"/>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12400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250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sales</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890909844"/>
                  </a:ext>
                </a:extLst>
              </a:tr>
              <a:tr h="37323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254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671261091"/>
                  </a:ext>
                </a:extLst>
              </a:tr>
            </a:tbl>
          </a:graphicData>
        </a:graphic>
      </p:graphicFrame>
    </p:spTree>
    <p:extLst>
      <p:ext uri="{BB962C8B-B14F-4D97-AF65-F5344CB8AC3E}">
        <p14:creationId xmlns:p14="http://schemas.microsoft.com/office/powerpoint/2010/main" val="859114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a:extLst>
              <a:ext uri="{FF2B5EF4-FFF2-40B4-BE49-F238E27FC236}">
                <a16:creationId xmlns:a16="http://schemas.microsoft.com/office/drawing/2014/main" id="{F8059BFF-644D-4AAC-9C88-EE459307AD1C}"/>
              </a:ext>
            </a:extLst>
          </p:cNvPr>
          <p:cNvGraphicFramePr>
            <a:graphicFrameLocks noGrp="1"/>
          </p:cNvGraphicFramePr>
          <p:nvPr/>
        </p:nvGraphicFramePr>
        <p:xfrm>
          <a:off x="370014" y="1176455"/>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5" name="左中かっこ 4"/>
          <p:cNvSpPr/>
          <p:nvPr/>
        </p:nvSpPr>
        <p:spPr>
          <a:xfrm rot="16200000">
            <a:off x="2974243" y="869870"/>
            <a:ext cx="521706" cy="5730160"/>
          </a:xfrm>
          <a:prstGeom prst="leftBrace">
            <a:avLst>
              <a:gd name="adj1" fmla="val 232556"/>
              <a:gd name="adj2" fmla="val 44972"/>
            </a:avLst>
          </a:prstGeom>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463" dirty="0">
              <a:latin typeface="Meiryo" charset="-128"/>
              <a:ea typeface="Meiryo" charset="-128"/>
              <a:cs typeface="Meiryo" charset="-128"/>
            </a:endParaRPr>
          </a:p>
        </p:txBody>
      </p:sp>
      <p:sp>
        <p:nvSpPr>
          <p:cNvPr id="6" name="テキスト ボックス 5"/>
          <p:cNvSpPr txBox="1"/>
          <p:nvPr/>
        </p:nvSpPr>
        <p:spPr>
          <a:xfrm>
            <a:off x="2230078" y="4226402"/>
            <a:ext cx="2556389" cy="392415"/>
          </a:xfrm>
          <a:prstGeom prst="rect">
            <a:avLst/>
          </a:prstGeom>
          <a:noFill/>
        </p:spPr>
        <p:txBody>
          <a:bodyPr wrap="square" rtlCol="0">
            <a:spAutoFit/>
          </a:bodyPr>
          <a:lstStyle/>
          <a:p>
            <a:r>
              <a:rPr lang="ja-JP" altLang="en-US" sz="1950" dirty="0">
                <a:latin typeface="Meiryo" charset="-128"/>
                <a:ea typeface="Meiryo" charset="-128"/>
                <a:cs typeface="Meiryo" charset="-128"/>
              </a:rPr>
              <a:t>数量データ</a:t>
            </a:r>
          </a:p>
        </p:txBody>
      </p:sp>
      <p:sp>
        <p:nvSpPr>
          <p:cNvPr id="7" name="左中かっこ 6"/>
          <p:cNvSpPr/>
          <p:nvPr/>
        </p:nvSpPr>
        <p:spPr>
          <a:xfrm rot="16200000">
            <a:off x="7650964" y="2036041"/>
            <a:ext cx="521708" cy="3397816"/>
          </a:xfrm>
          <a:prstGeom prst="leftBrace">
            <a:avLst>
              <a:gd name="adj1" fmla="val 70794"/>
              <a:gd name="adj2" fmla="val 25669"/>
            </a:avLst>
          </a:prstGeom>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1463" dirty="0">
              <a:latin typeface="Meiryo" charset="-128"/>
              <a:ea typeface="Meiryo" charset="-128"/>
              <a:cs typeface="Meiryo" charset="-128"/>
            </a:endParaRPr>
          </a:p>
        </p:txBody>
      </p:sp>
      <p:sp>
        <p:nvSpPr>
          <p:cNvPr id="8" name="テキスト ボックス 7"/>
          <p:cNvSpPr txBox="1"/>
          <p:nvPr/>
        </p:nvSpPr>
        <p:spPr>
          <a:xfrm>
            <a:off x="6430069" y="4226401"/>
            <a:ext cx="3136731" cy="392415"/>
          </a:xfrm>
          <a:prstGeom prst="rect">
            <a:avLst/>
          </a:prstGeom>
          <a:noFill/>
        </p:spPr>
        <p:txBody>
          <a:bodyPr wrap="square" rtlCol="0">
            <a:spAutoFit/>
          </a:bodyPr>
          <a:lstStyle/>
          <a:p>
            <a:r>
              <a:rPr lang="ja-JP" altLang="en-US" sz="1950" dirty="0">
                <a:latin typeface="Meiryo" charset="-128"/>
                <a:ea typeface="Meiryo" charset="-128"/>
                <a:cs typeface="Meiryo" charset="-128"/>
              </a:rPr>
              <a:t>質的データ</a:t>
            </a:r>
          </a:p>
        </p:txBody>
      </p:sp>
      <p:sp>
        <p:nvSpPr>
          <p:cNvPr id="10" name="正方形/長方形 9"/>
          <p:cNvSpPr/>
          <p:nvPr/>
        </p:nvSpPr>
        <p:spPr>
          <a:xfrm>
            <a:off x="2230078" y="4618817"/>
            <a:ext cx="2345674" cy="2031325"/>
          </a:xfrm>
          <a:prstGeom prst="rect">
            <a:avLst/>
          </a:prstGeom>
          <a:noFill/>
          <a:ln w="25400">
            <a:solidFill>
              <a:schemeClr val="tx1"/>
            </a:solidFill>
          </a:ln>
        </p:spPr>
        <p:txBody>
          <a:bodyPr wrap="square" anchor="ctr">
            <a:spAutoFit/>
          </a:bodyPr>
          <a:lstStyle/>
          <a:p>
            <a:pPr marL="342900" indent="-342900">
              <a:buFont typeface="Arial" charset="0"/>
              <a:buChar char="•"/>
            </a:pPr>
            <a:r>
              <a:rPr lang="ja-JP" altLang="en-US" dirty="0">
                <a:latin typeface="Meiryo" charset="-128"/>
                <a:ea typeface="Meiryo" charset="-128"/>
                <a:cs typeface="Meiryo" charset="-128"/>
              </a:rPr>
              <a:t>平均値　</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中央値　</a:t>
            </a:r>
            <a:r>
              <a:rPr lang="en-US" altLang="ja-JP" dirty="0">
                <a:latin typeface="Meiryo" charset="-128"/>
                <a:ea typeface="Meiryo" charset="-128"/>
                <a:cs typeface="Meiryo" charset="-128"/>
              </a:rPr>
              <a:t> </a:t>
            </a:r>
            <a:r>
              <a:rPr lang="ja-JP" altLang="en-US" dirty="0">
                <a:latin typeface="Meiryo" charset="-128"/>
                <a:ea typeface="Meiryo" charset="-128"/>
                <a:cs typeface="Meiryo" charset="-128"/>
              </a:rPr>
              <a:t>　</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最大値</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最小値</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標準偏差</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２５％、７５点</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ヒストグラム</a:t>
            </a:r>
            <a:endParaRPr lang="en-US" altLang="ja-JP" dirty="0">
              <a:latin typeface="Meiryo" charset="-128"/>
              <a:ea typeface="Meiryo" charset="-128"/>
              <a:cs typeface="Meiryo" charset="-128"/>
            </a:endParaRPr>
          </a:p>
        </p:txBody>
      </p:sp>
      <p:sp>
        <p:nvSpPr>
          <p:cNvPr id="11" name="正方形/長方形 10"/>
          <p:cNvSpPr/>
          <p:nvPr/>
        </p:nvSpPr>
        <p:spPr>
          <a:xfrm>
            <a:off x="6430069" y="4618816"/>
            <a:ext cx="2345675" cy="792428"/>
          </a:xfrm>
          <a:prstGeom prst="rect">
            <a:avLst/>
          </a:prstGeom>
          <a:noFill/>
          <a:ln w="25400">
            <a:solidFill>
              <a:schemeClr val="tx1"/>
            </a:solidFill>
          </a:ln>
        </p:spPr>
        <p:txBody>
          <a:bodyPr wrap="square" anchor="ctr">
            <a:noAutofit/>
          </a:bodyPr>
          <a:lstStyle/>
          <a:p>
            <a:pPr marL="342900" indent="-342900">
              <a:buFont typeface="Arial" charset="0"/>
              <a:buChar char="•"/>
            </a:pPr>
            <a:r>
              <a:rPr lang="ja-JP" altLang="en-US" dirty="0">
                <a:latin typeface="Meiryo" charset="-128"/>
                <a:ea typeface="Meiryo" charset="-128"/>
                <a:cs typeface="Meiryo" charset="-128"/>
              </a:rPr>
              <a:t>円グラフ</a:t>
            </a:r>
            <a:endParaRPr lang="en-US" altLang="ja-JP" dirty="0">
              <a:latin typeface="Meiryo" charset="-128"/>
              <a:ea typeface="Meiryo" charset="-128"/>
              <a:cs typeface="Meiryo" charset="-128"/>
            </a:endParaRPr>
          </a:p>
          <a:p>
            <a:pPr marL="342900" indent="-342900">
              <a:buFont typeface="Arial" charset="0"/>
              <a:buChar char="•"/>
            </a:pPr>
            <a:r>
              <a:rPr lang="ja-JP" altLang="en-US" dirty="0">
                <a:latin typeface="Meiryo" charset="-128"/>
                <a:ea typeface="Meiryo" charset="-128"/>
                <a:cs typeface="Meiryo" charset="-128"/>
              </a:rPr>
              <a:t>クロス集計</a:t>
            </a:r>
            <a:endParaRPr lang="en-US" altLang="ja-JP" dirty="0">
              <a:latin typeface="Meiryo" charset="-128"/>
              <a:ea typeface="Meiryo" charset="-128"/>
              <a:cs typeface="Meiryo" charset="-128"/>
            </a:endParaRPr>
          </a:p>
        </p:txBody>
      </p:sp>
      <p:sp>
        <p:nvSpPr>
          <p:cNvPr id="12" name="タイトル 1">
            <a:extLst>
              <a:ext uri="{FF2B5EF4-FFF2-40B4-BE49-F238E27FC236}">
                <a16:creationId xmlns:a16="http://schemas.microsoft.com/office/drawing/2014/main" id="{8B70D430-6A75-4276-AF53-A994CE107A70}"/>
              </a:ext>
            </a:extLst>
          </p:cNvPr>
          <p:cNvSpPr txBox="1">
            <a:spLocks/>
          </p:cNvSpPr>
          <p:nvPr/>
        </p:nvSpPr>
        <p:spPr>
          <a:xfrm>
            <a:off x="165299" y="307148"/>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a:t>データの分類</a:t>
            </a:r>
            <a:endParaRPr lang="ja-JP" altLang="en-US" sz="2800" b="1" dirty="0"/>
          </a:p>
        </p:txBody>
      </p:sp>
    </p:spTree>
    <p:extLst>
      <p:ext uri="{BB962C8B-B14F-4D97-AF65-F5344CB8AC3E}">
        <p14:creationId xmlns:p14="http://schemas.microsoft.com/office/powerpoint/2010/main" val="30077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8121CB95-24E4-CF44-85D8-A54EEF9C94E3}"/>
              </a:ext>
            </a:extLst>
          </p:cNvPr>
          <p:cNvSpPr txBox="1">
            <a:spLocks/>
          </p:cNvSpPr>
          <p:nvPr/>
        </p:nvSpPr>
        <p:spPr>
          <a:xfrm>
            <a:off x="1060163" y="3360941"/>
            <a:ext cx="4489133" cy="18129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データの要約</a:t>
            </a:r>
            <a:endParaRPr lang="en-US" altLang="ja-JP" dirty="0"/>
          </a:p>
          <a:p>
            <a:pPr marL="0" indent="0">
              <a:buNone/>
            </a:pPr>
            <a:r>
              <a:rPr lang="ja-JP" altLang="en-US" dirty="0"/>
              <a:t>データ間の関係性</a:t>
            </a:r>
            <a:endParaRPr lang="en-US" altLang="ja-JP" dirty="0"/>
          </a:p>
          <a:p>
            <a:pPr marL="0" indent="0">
              <a:buNone/>
            </a:pPr>
            <a:r>
              <a:rPr lang="ja-JP" altLang="en-US" dirty="0"/>
              <a:t>予測する</a:t>
            </a:r>
            <a:endParaRPr lang="en-US" altLang="ja-JP" dirty="0"/>
          </a:p>
          <a:p>
            <a:pPr marL="0" indent="0">
              <a:buNone/>
            </a:pPr>
            <a:r>
              <a:rPr lang="ja-JP" altLang="en-US" dirty="0"/>
              <a:t>結果の検証</a:t>
            </a:r>
          </a:p>
        </p:txBody>
      </p:sp>
      <p:sp>
        <p:nvSpPr>
          <p:cNvPr id="6" name="テキスト ボックス 5">
            <a:extLst>
              <a:ext uri="{FF2B5EF4-FFF2-40B4-BE49-F238E27FC236}">
                <a16:creationId xmlns:a16="http://schemas.microsoft.com/office/drawing/2014/main" id="{AE5DCFB5-784C-2F4D-8F79-E82A4BFED254}"/>
              </a:ext>
            </a:extLst>
          </p:cNvPr>
          <p:cNvSpPr txBox="1"/>
          <p:nvPr/>
        </p:nvSpPr>
        <p:spPr>
          <a:xfrm>
            <a:off x="438356" y="1314022"/>
            <a:ext cx="3454400" cy="461665"/>
          </a:xfrm>
          <a:prstGeom prst="rect">
            <a:avLst/>
          </a:prstGeom>
          <a:solidFill>
            <a:srgbClr val="FF0000"/>
          </a:solid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rPr>
              <a:t>データを分析する前に</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C3E6027-6897-BF4B-ACA9-D36A29CBB7C9}"/>
              </a:ext>
            </a:extLst>
          </p:cNvPr>
          <p:cNvSpPr txBox="1"/>
          <p:nvPr/>
        </p:nvSpPr>
        <p:spPr>
          <a:xfrm>
            <a:off x="1055758" y="1907297"/>
            <a:ext cx="449353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何を目的として分析するのか？</a:t>
            </a:r>
          </a:p>
        </p:txBody>
      </p:sp>
      <p:sp>
        <p:nvSpPr>
          <p:cNvPr id="8" name="テキスト ボックス 7">
            <a:extLst>
              <a:ext uri="{FF2B5EF4-FFF2-40B4-BE49-F238E27FC236}">
                <a16:creationId xmlns:a16="http://schemas.microsoft.com/office/drawing/2014/main" id="{4142AC15-75A6-8943-96AB-C45287B6332A}"/>
              </a:ext>
            </a:extLst>
          </p:cNvPr>
          <p:cNvSpPr txBox="1"/>
          <p:nvPr/>
        </p:nvSpPr>
        <p:spPr>
          <a:xfrm>
            <a:off x="438356" y="2767666"/>
            <a:ext cx="3623734" cy="461665"/>
          </a:xfrm>
          <a:prstGeom prst="rect">
            <a:avLst/>
          </a:prstGeom>
          <a:solidFill>
            <a:srgbClr val="FF0000"/>
          </a:solid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rPr>
              <a:t>データを分析するとは</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05651C8F-A3E2-5541-BD75-0F5A65182FD0}"/>
              </a:ext>
            </a:extLst>
          </p:cNvPr>
          <p:cNvSpPr txBox="1"/>
          <p:nvPr/>
        </p:nvSpPr>
        <p:spPr>
          <a:xfrm>
            <a:off x="438356" y="5421782"/>
            <a:ext cx="3623734" cy="461665"/>
          </a:xfrm>
          <a:prstGeom prst="rect">
            <a:avLst/>
          </a:prstGeom>
          <a:solidFill>
            <a:srgbClr val="FF0000"/>
          </a:solidFill>
        </p:spPr>
        <p:txBody>
          <a:bodyPr wrap="square" rtlCol="0">
            <a:spAutoFit/>
          </a:bodyPr>
          <a:lstStyle/>
          <a:p>
            <a:r>
              <a:rPr lang="ja-JP" altLang="en-US" sz="2400" b="1">
                <a:solidFill>
                  <a:schemeClr val="bg1"/>
                </a:solidFill>
                <a:latin typeface="メイリオ" panose="020B0604030504040204" pitchFamily="50" charset="-128"/>
                <a:ea typeface="メイリオ" panose="020B0604030504040204" pitchFamily="50" charset="-128"/>
              </a:rPr>
              <a:t>問題解決のための哲学</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479D0A54-E30D-D845-9EB2-2EB3323CC31D}"/>
              </a:ext>
            </a:extLst>
          </p:cNvPr>
          <p:cNvSpPr txBox="1"/>
          <p:nvPr/>
        </p:nvSpPr>
        <p:spPr>
          <a:xfrm>
            <a:off x="1044738" y="6087580"/>
            <a:ext cx="1723549" cy="461665"/>
          </a:xfrm>
          <a:prstGeom prst="rect">
            <a:avLst/>
          </a:prstGeom>
          <a:noFill/>
        </p:spPr>
        <p:txBody>
          <a:bodyPr wrap="none" rtlCol="0">
            <a:spAutoFit/>
          </a:bodyPr>
          <a:lstStyle/>
          <a:p>
            <a:r>
              <a:rPr kumimoji="1" lang="ja-JP" altLang="en-US" sz="2400">
                <a:latin typeface="メイリオ" panose="020B0604030504040204" pitchFamily="50" charset="-128"/>
                <a:ea typeface="メイリオ" panose="020B0604030504040204" pitchFamily="50" charset="-128"/>
              </a:rPr>
              <a:t>分解と統合</a:t>
            </a:r>
            <a:endParaRPr kumimoji="1" lang="ja-JP" altLang="en-US" sz="2400" dirty="0">
              <a:latin typeface="メイリオ" panose="020B0604030504040204" pitchFamily="50" charset="-128"/>
              <a:ea typeface="メイリオ" panose="020B0604030504040204" pitchFamily="50" charset="-128"/>
            </a:endParaRPr>
          </a:p>
        </p:txBody>
      </p:sp>
      <p:sp>
        <p:nvSpPr>
          <p:cNvPr id="11" name="タイトル 1">
            <a:extLst>
              <a:ext uri="{FF2B5EF4-FFF2-40B4-BE49-F238E27FC236}">
                <a16:creationId xmlns:a16="http://schemas.microsoft.com/office/drawing/2014/main" id="{A46D51A5-28C2-4F80-B4EA-4E66752D4F34}"/>
              </a:ext>
            </a:extLst>
          </p:cNvPr>
          <p:cNvSpPr txBox="1">
            <a:spLocks/>
          </p:cNvSpPr>
          <p:nvPr/>
        </p:nvSpPr>
        <p:spPr>
          <a:xfrm>
            <a:off x="173755" y="315733"/>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Tree>
    <p:extLst>
      <p:ext uri="{BB962C8B-B14F-4D97-AF65-F5344CB8AC3E}">
        <p14:creationId xmlns:p14="http://schemas.microsoft.com/office/powerpoint/2010/main" val="1633758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11">
            <a:extLst>
              <a:ext uri="{FF2B5EF4-FFF2-40B4-BE49-F238E27FC236}">
                <a16:creationId xmlns:a16="http://schemas.microsoft.com/office/drawing/2014/main" id="{E77DFDAC-2BEE-4497-BE29-B24B0DDBDB80}"/>
              </a:ext>
            </a:extLst>
          </p:cNvPr>
          <p:cNvGraphicFramePr>
            <a:graphicFrameLocks noGrp="1"/>
          </p:cNvGraphicFramePr>
          <p:nvPr/>
        </p:nvGraphicFramePr>
        <p:xfrm>
          <a:off x="363255" y="2619431"/>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6" name="テキスト ボックス 5">
            <a:extLst>
              <a:ext uri="{FF2B5EF4-FFF2-40B4-BE49-F238E27FC236}">
                <a16:creationId xmlns:a16="http://schemas.microsoft.com/office/drawing/2014/main" id="{31F3A780-746C-C648-BF66-F70959EFB377}"/>
              </a:ext>
            </a:extLst>
          </p:cNvPr>
          <p:cNvSpPr txBox="1"/>
          <p:nvPr/>
        </p:nvSpPr>
        <p:spPr>
          <a:xfrm>
            <a:off x="504599" y="1359163"/>
            <a:ext cx="3454400" cy="461665"/>
          </a:xfrm>
          <a:prstGeom prst="rect">
            <a:avLst/>
          </a:prstGeom>
          <a:solidFill>
            <a:srgbClr val="FF0000"/>
          </a:solidFill>
        </p:spPr>
        <p:txBody>
          <a:bodyPr wrap="square" rtlCol="0">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データを分析する前に</a:t>
            </a:r>
          </a:p>
        </p:txBody>
      </p:sp>
      <p:sp>
        <p:nvSpPr>
          <p:cNvPr id="7" name="テキスト ボックス 6">
            <a:extLst>
              <a:ext uri="{FF2B5EF4-FFF2-40B4-BE49-F238E27FC236}">
                <a16:creationId xmlns:a16="http://schemas.microsoft.com/office/drawing/2014/main" id="{2ECDF3F5-EAD1-1041-8E09-198A177F06A9}"/>
              </a:ext>
            </a:extLst>
          </p:cNvPr>
          <p:cNvSpPr txBox="1"/>
          <p:nvPr/>
        </p:nvSpPr>
        <p:spPr>
          <a:xfrm>
            <a:off x="1132678" y="1960487"/>
            <a:ext cx="449353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何を目的として分析するのか？</a:t>
            </a:r>
          </a:p>
        </p:txBody>
      </p:sp>
      <p:sp>
        <p:nvSpPr>
          <p:cNvPr id="8" name="正方形/長方形 7">
            <a:extLst>
              <a:ext uri="{FF2B5EF4-FFF2-40B4-BE49-F238E27FC236}">
                <a16:creationId xmlns:a16="http://schemas.microsoft.com/office/drawing/2014/main" id="{7A4C0D84-3C76-8A48-A12A-E49BDABFDB22}"/>
              </a:ext>
            </a:extLst>
          </p:cNvPr>
          <p:cNvSpPr/>
          <p:nvPr/>
        </p:nvSpPr>
        <p:spPr>
          <a:xfrm>
            <a:off x="964504" y="2528208"/>
            <a:ext cx="856178" cy="247639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4E99E89-C621-094F-9FA1-B6569E70D7A4}"/>
              </a:ext>
            </a:extLst>
          </p:cNvPr>
          <p:cNvSpPr txBox="1"/>
          <p:nvPr/>
        </p:nvSpPr>
        <p:spPr>
          <a:xfrm>
            <a:off x="890965" y="5409170"/>
            <a:ext cx="5724644"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社員は会社に満足しているのだろうか？</a:t>
            </a:r>
          </a:p>
        </p:txBody>
      </p:sp>
      <p:sp>
        <p:nvSpPr>
          <p:cNvPr id="10" name="テキスト ボックス 9">
            <a:extLst>
              <a:ext uri="{FF2B5EF4-FFF2-40B4-BE49-F238E27FC236}">
                <a16:creationId xmlns:a16="http://schemas.microsoft.com/office/drawing/2014/main" id="{B55098CE-D430-BF4B-A2F9-171F8F1571F6}"/>
              </a:ext>
            </a:extLst>
          </p:cNvPr>
          <p:cNvSpPr txBox="1"/>
          <p:nvPr/>
        </p:nvSpPr>
        <p:spPr>
          <a:xfrm>
            <a:off x="883988" y="5994427"/>
            <a:ext cx="2262158" cy="369332"/>
          </a:xfrm>
          <a:prstGeom prst="rect">
            <a:avLst/>
          </a:prstGeom>
          <a:noFill/>
        </p:spPr>
        <p:txBody>
          <a:bodyPr wrap="none" rtlCol="0">
            <a:spAutoFit/>
          </a:bodyPr>
          <a:lstStyle/>
          <a:p>
            <a:r>
              <a:rPr kumimoji="1" lang="ja-JP" altLang="en-US">
                <a:latin typeface="メイリオ" panose="020B0604030504040204" pitchFamily="50" charset="-128"/>
                <a:ea typeface="メイリオ" panose="020B0604030504040204" pitchFamily="50" charset="-128"/>
              </a:rPr>
              <a:t>（レベル１　集計）</a:t>
            </a:r>
            <a:endParaRPr kumimoji="1" lang="ja-JP" altLang="en-US" dirty="0">
              <a:latin typeface="メイリオ" panose="020B0604030504040204" pitchFamily="50" charset="-128"/>
              <a:ea typeface="メイリオ" panose="020B0604030504040204" pitchFamily="50" charset="-128"/>
            </a:endParaRPr>
          </a:p>
        </p:txBody>
      </p:sp>
      <p:sp>
        <p:nvSpPr>
          <p:cNvPr id="11" name="タイトル 1">
            <a:extLst>
              <a:ext uri="{FF2B5EF4-FFF2-40B4-BE49-F238E27FC236}">
                <a16:creationId xmlns:a16="http://schemas.microsoft.com/office/drawing/2014/main" id="{A6E5EDB0-D61D-47F4-A901-F411C101A59B}"/>
              </a:ext>
            </a:extLst>
          </p:cNvPr>
          <p:cNvSpPr txBox="1">
            <a:spLocks/>
          </p:cNvSpPr>
          <p:nvPr/>
        </p:nvSpPr>
        <p:spPr>
          <a:xfrm>
            <a:off x="175604" y="330265"/>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Tree>
    <p:extLst>
      <p:ext uri="{BB962C8B-B14F-4D97-AF65-F5344CB8AC3E}">
        <p14:creationId xmlns:p14="http://schemas.microsoft.com/office/powerpoint/2010/main" val="60827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a:extLst>
              <a:ext uri="{FF2B5EF4-FFF2-40B4-BE49-F238E27FC236}">
                <a16:creationId xmlns:a16="http://schemas.microsoft.com/office/drawing/2014/main" id="{93072788-076A-4B41-822C-CD2B3098D1BC}"/>
              </a:ext>
            </a:extLst>
          </p:cNvPr>
          <p:cNvGraphicFramePr>
            <a:graphicFrameLocks noGrp="1"/>
          </p:cNvGraphicFramePr>
          <p:nvPr/>
        </p:nvGraphicFramePr>
        <p:xfrm>
          <a:off x="363255" y="2619431"/>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8" name="正方形/長方形 7">
            <a:extLst>
              <a:ext uri="{FF2B5EF4-FFF2-40B4-BE49-F238E27FC236}">
                <a16:creationId xmlns:a16="http://schemas.microsoft.com/office/drawing/2014/main" id="{7A4C0D84-3C76-8A48-A12A-E49BDABFDB22}"/>
              </a:ext>
            </a:extLst>
          </p:cNvPr>
          <p:cNvSpPr/>
          <p:nvPr/>
        </p:nvSpPr>
        <p:spPr>
          <a:xfrm>
            <a:off x="974015" y="2518864"/>
            <a:ext cx="829734" cy="242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FED7F1F-6FA0-6940-97C7-BAE07CC30B16}"/>
              </a:ext>
            </a:extLst>
          </p:cNvPr>
          <p:cNvSpPr txBox="1"/>
          <p:nvPr/>
        </p:nvSpPr>
        <p:spPr>
          <a:xfrm>
            <a:off x="363255" y="1776083"/>
            <a:ext cx="2646878" cy="461665"/>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量的データの集計</a:t>
            </a:r>
          </a:p>
        </p:txBody>
      </p:sp>
      <p:sp>
        <p:nvSpPr>
          <p:cNvPr id="6" name="タイトル 1">
            <a:extLst>
              <a:ext uri="{FF2B5EF4-FFF2-40B4-BE49-F238E27FC236}">
                <a16:creationId xmlns:a16="http://schemas.microsoft.com/office/drawing/2014/main" id="{5F6D84D2-13AE-45D6-A561-AA93D0F99230}"/>
              </a:ext>
            </a:extLst>
          </p:cNvPr>
          <p:cNvSpPr txBox="1">
            <a:spLocks/>
          </p:cNvSpPr>
          <p:nvPr/>
        </p:nvSpPr>
        <p:spPr>
          <a:xfrm>
            <a:off x="165299" y="314972"/>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Tree>
    <p:extLst>
      <p:ext uri="{BB962C8B-B14F-4D97-AF65-F5344CB8AC3E}">
        <p14:creationId xmlns:p14="http://schemas.microsoft.com/office/powerpoint/2010/main" val="3301557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20441499-658F-7343-986F-C80E5ECA4922}"/>
              </a:ext>
            </a:extLst>
          </p:cNvPr>
          <p:cNvSpPr txBox="1">
            <a:spLocks/>
          </p:cNvSpPr>
          <p:nvPr/>
        </p:nvSpPr>
        <p:spPr>
          <a:xfrm>
            <a:off x="4546948" y="1385809"/>
            <a:ext cx="4489133" cy="46166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データの要約</a:t>
            </a:r>
            <a:endParaRPr lang="en-US" altLang="ja-JP" dirty="0"/>
          </a:p>
        </p:txBody>
      </p:sp>
      <p:sp>
        <p:nvSpPr>
          <p:cNvPr id="6" name="テキスト ボックス 5">
            <a:extLst>
              <a:ext uri="{FF2B5EF4-FFF2-40B4-BE49-F238E27FC236}">
                <a16:creationId xmlns:a16="http://schemas.microsoft.com/office/drawing/2014/main" id="{C2F32524-D72F-AD42-901A-A3846C728C70}"/>
              </a:ext>
            </a:extLst>
          </p:cNvPr>
          <p:cNvSpPr txBox="1"/>
          <p:nvPr/>
        </p:nvSpPr>
        <p:spPr>
          <a:xfrm>
            <a:off x="286257" y="1440490"/>
            <a:ext cx="3623734" cy="461665"/>
          </a:xfrm>
          <a:prstGeom prst="rect">
            <a:avLst/>
          </a:prstGeom>
          <a:solidFill>
            <a:srgbClr val="FF0000"/>
          </a:solidFill>
        </p:spPr>
        <p:txBody>
          <a:bodyPr wrap="square" rtlCol="0" anchor="ctr">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データを分析するとは</a:t>
            </a:r>
          </a:p>
        </p:txBody>
      </p:sp>
      <p:sp>
        <p:nvSpPr>
          <p:cNvPr id="7" name="テキスト ボックス 6">
            <a:extLst>
              <a:ext uri="{FF2B5EF4-FFF2-40B4-BE49-F238E27FC236}">
                <a16:creationId xmlns:a16="http://schemas.microsoft.com/office/drawing/2014/main" id="{A5C0E907-ADBE-8A40-9CCE-E5C9FD59332E}"/>
              </a:ext>
            </a:extLst>
          </p:cNvPr>
          <p:cNvSpPr txBox="1"/>
          <p:nvPr/>
        </p:nvSpPr>
        <p:spPr>
          <a:xfrm>
            <a:off x="442568" y="2486602"/>
            <a:ext cx="95410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満足度</a:t>
            </a:r>
          </a:p>
        </p:txBody>
      </p:sp>
      <p:graphicFrame>
        <p:nvGraphicFramePr>
          <p:cNvPr id="8" name="表 7">
            <a:extLst>
              <a:ext uri="{FF2B5EF4-FFF2-40B4-BE49-F238E27FC236}">
                <a16:creationId xmlns:a16="http://schemas.microsoft.com/office/drawing/2014/main" id="{7179832B-A1B0-8844-9CAA-9D47515417E5}"/>
              </a:ext>
            </a:extLst>
          </p:cNvPr>
          <p:cNvGraphicFramePr>
            <a:graphicFrameLocks noGrp="1"/>
          </p:cNvGraphicFramePr>
          <p:nvPr/>
        </p:nvGraphicFramePr>
        <p:xfrm>
          <a:off x="505198" y="2906038"/>
          <a:ext cx="2591146" cy="2680566"/>
        </p:xfrm>
        <a:graphic>
          <a:graphicData uri="http://schemas.openxmlformats.org/drawingml/2006/table">
            <a:tbl>
              <a:tblPr firstRow="1" bandRow="1">
                <a:tableStyleId>{5940675A-B579-460E-94D1-54222C63F5DA}</a:tableStyleId>
              </a:tblPr>
              <a:tblGrid>
                <a:gridCol w="1295573">
                  <a:extLst>
                    <a:ext uri="{9D8B030D-6E8A-4147-A177-3AD203B41FA5}">
                      <a16:colId xmlns:a16="http://schemas.microsoft.com/office/drawing/2014/main" val="20000"/>
                    </a:ext>
                  </a:extLst>
                </a:gridCol>
                <a:gridCol w="1295573">
                  <a:extLst>
                    <a:ext uri="{9D8B030D-6E8A-4147-A177-3AD203B41FA5}">
                      <a16:colId xmlns:a16="http://schemas.microsoft.com/office/drawing/2014/main" val="20001"/>
                    </a:ext>
                  </a:extLst>
                </a:gridCol>
              </a:tblGrid>
              <a:tr h="446761">
                <a:tc>
                  <a:txBody>
                    <a:bodyPr/>
                    <a:lstStyle/>
                    <a:p>
                      <a:pPr algn="ctr" fontAlgn="ctr"/>
                      <a:r>
                        <a:rPr lang="ja-JP" altLang="en-US" sz="1600" b="0" i="1" u="none" strike="noStrike" dirty="0">
                          <a:solidFill>
                            <a:srgbClr val="000000"/>
                          </a:solidFill>
                          <a:effectLst/>
                          <a:latin typeface="Meiryo" charset="-128"/>
                          <a:ea typeface="Meiryo" charset="-128"/>
                          <a:cs typeface="Meiryo" charset="-128"/>
                        </a:rPr>
                        <a:t>データ区間</a:t>
                      </a:r>
                    </a:p>
                  </a:txBody>
                  <a:tcPr marL="6350" marR="6350" marT="6350" marB="0" anchor="ctr">
                    <a:solidFill>
                      <a:schemeClr val="accent5">
                        <a:lumMod val="20000"/>
                        <a:lumOff val="80000"/>
                      </a:schemeClr>
                    </a:solidFill>
                  </a:tcPr>
                </a:tc>
                <a:tc>
                  <a:txBody>
                    <a:bodyPr/>
                    <a:lstStyle/>
                    <a:p>
                      <a:pPr algn="ctr" fontAlgn="ctr"/>
                      <a:r>
                        <a:rPr lang="ja-JP" altLang="en-US" sz="1600" b="0" i="1" u="none" strike="noStrike" dirty="0">
                          <a:solidFill>
                            <a:srgbClr val="000000"/>
                          </a:solidFill>
                          <a:effectLst/>
                          <a:latin typeface="Meiryo" charset="-128"/>
                          <a:ea typeface="Meiryo" charset="-128"/>
                          <a:cs typeface="Meiryo" charset="-128"/>
                        </a:rPr>
                        <a:t>頻度</a:t>
                      </a:r>
                    </a:p>
                  </a:txBody>
                  <a:tcPr marL="6350" marR="6350" marT="6350" marB="0" anchor="ctr">
                    <a:solidFill>
                      <a:schemeClr val="accent5">
                        <a:lumMod val="20000"/>
                        <a:lumOff val="80000"/>
                      </a:schemeClr>
                    </a:solidFill>
                  </a:tcPr>
                </a:tc>
                <a:extLst>
                  <a:ext uri="{0D108BD9-81ED-4DB2-BD59-A6C34878D82A}">
                    <a16:rowId xmlns:a16="http://schemas.microsoft.com/office/drawing/2014/main" val="10000"/>
                  </a:ext>
                </a:extLst>
              </a:tr>
              <a:tr h="446761">
                <a:tc>
                  <a:txBody>
                    <a:bodyPr/>
                    <a:lstStyle/>
                    <a:p>
                      <a:pPr algn="ctr" fontAlgn="ctr"/>
                      <a:r>
                        <a:rPr lang="en-US" sz="1600" b="0" i="0" u="none" strike="noStrike" dirty="0">
                          <a:solidFill>
                            <a:srgbClr val="000000"/>
                          </a:solidFill>
                          <a:effectLst/>
                          <a:latin typeface="Meiryo" charset="-128"/>
                          <a:ea typeface="Meiryo" charset="-128"/>
                          <a:cs typeface="Meiryo" charset="-128"/>
                        </a:rPr>
                        <a:t>0~0.2</a:t>
                      </a:r>
                    </a:p>
                  </a:txBody>
                  <a:tcPr marL="6350" marR="6350" marT="6350" marB="0" anchor="ctr"/>
                </a:tc>
                <a:tc>
                  <a:txBody>
                    <a:bodyPr/>
                    <a:lstStyle/>
                    <a:p>
                      <a:pPr algn="ctr" fontAlgn="ctr"/>
                      <a:r>
                        <a:rPr lang="is-IS" sz="1600" b="0" i="0" u="none" strike="noStrike" dirty="0">
                          <a:solidFill>
                            <a:srgbClr val="000000"/>
                          </a:solidFill>
                          <a:effectLst/>
                          <a:latin typeface="Meiryo" charset="-128"/>
                          <a:ea typeface="Meiryo" charset="-128"/>
                          <a:cs typeface="Meiryo" charset="-128"/>
                        </a:rPr>
                        <a:t>1478</a:t>
                      </a:r>
                    </a:p>
                  </a:txBody>
                  <a:tcPr marL="6350" marR="6350" marT="6350" marB="0" anchor="ctr"/>
                </a:tc>
                <a:extLst>
                  <a:ext uri="{0D108BD9-81ED-4DB2-BD59-A6C34878D82A}">
                    <a16:rowId xmlns:a16="http://schemas.microsoft.com/office/drawing/2014/main" val="10001"/>
                  </a:ext>
                </a:extLst>
              </a:tr>
              <a:tr h="446761">
                <a:tc>
                  <a:txBody>
                    <a:bodyPr/>
                    <a:lstStyle/>
                    <a:p>
                      <a:pPr algn="ctr" fontAlgn="ctr"/>
                      <a:r>
                        <a:rPr lang="en-US" sz="1600" b="0" i="0" u="none" strike="noStrike" dirty="0">
                          <a:solidFill>
                            <a:srgbClr val="000000"/>
                          </a:solidFill>
                          <a:effectLst/>
                          <a:latin typeface="Meiryo" charset="-128"/>
                          <a:ea typeface="Meiryo" charset="-128"/>
                          <a:cs typeface="Meiryo" charset="-128"/>
                        </a:rPr>
                        <a:t>0.2~0.4</a:t>
                      </a:r>
                    </a:p>
                  </a:txBody>
                  <a:tcPr marL="6350" marR="6350" marT="6350" marB="0" anchor="ctr"/>
                </a:tc>
                <a:tc>
                  <a:txBody>
                    <a:bodyPr/>
                    <a:lstStyle/>
                    <a:p>
                      <a:pPr algn="ctr" fontAlgn="ctr"/>
                      <a:r>
                        <a:rPr lang="is-IS" sz="1600" b="0" i="0" u="none" strike="noStrike" dirty="0">
                          <a:solidFill>
                            <a:srgbClr val="000000"/>
                          </a:solidFill>
                          <a:effectLst/>
                          <a:latin typeface="Meiryo" charset="-128"/>
                          <a:ea typeface="Meiryo" charset="-128"/>
                          <a:cs typeface="Meiryo" charset="-128"/>
                        </a:rPr>
                        <a:t>1646</a:t>
                      </a:r>
                    </a:p>
                  </a:txBody>
                  <a:tcPr marL="6350" marR="6350" marT="6350" marB="0" anchor="ctr"/>
                </a:tc>
                <a:extLst>
                  <a:ext uri="{0D108BD9-81ED-4DB2-BD59-A6C34878D82A}">
                    <a16:rowId xmlns:a16="http://schemas.microsoft.com/office/drawing/2014/main" val="10002"/>
                  </a:ext>
                </a:extLst>
              </a:tr>
              <a:tr h="446761">
                <a:tc>
                  <a:txBody>
                    <a:bodyPr/>
                    <a:lstStyle/>
                    <a:p>
                      <a:pPr algn="ctr" fontAlgn="ctr"/>
                      <a:r>
                        <a:rPr lang="en-US" sz="1600" b="0" i="0" u="none" strike="noStrike" dirty="0">
                          <a:solidFill>
                            <a:srgbClr val="000000"/>
                          </a:solidFill>
                          <a:effectLst/>
                          <a:latin typeface="Meiryo" charset="-128"/>
                          <a:ea typeface="Meiryo" charset="-128"/>
                          <a:cs typeface="Meiryo" charset="-128"/>
                        </a:rPr>
                        <a:t>0.4~0.6</a:t>
                      </a:r>
                    </a:p>
                  </a:txBody>
                  <a:tcPr marL="6350" marR="6350" marT="6350" marB="0" anchor="ctr"/>
                </a:tc>
                <a:tc>
                  <a:txBody>
                    <a:bodyPr/>
                    <a:lstStyle/>
                    <a:p>
                      <a:pPr algn="ctr" fontAlgn="ctr"/>
                      <a:r>
                        <a:rPr lang="is-IS" sz="1600" b="0" i="0" u="none" strike="noStrike" dirty="0">
                          <a:solidFill>
                            <a:srgbClr val="000000"/>
                          </a:solidFill>
                          <a:effectLst/>
                          <a:latin typeface="Meiryo" charset="-128"/>
                          <a:ea typeface="Meiryo" charset="-128"/>
                          <a:cs typeface="Meiryo" charset="-128"/>
                        </a:rPr>
                        <a:t>3605</a:t>
                      </a:r>
                    </a:p>
                  </a:txBody>
                  <a:tcPr marL="6350" marR="6350" marT="6350" marB="0" anchor="ctr"/>
                </a:tc>
                <a:extLst>
                  <a:ext uri="{0D108BD9-81ED-4DB2-BD59-A6C34878D82A}">
                    <a16:rowId xmlns:a16="http://schemas.microsoft.com/office/drawing/2014/main" val="10003"/>
                  </a:ext>
                </a:extLst>
              </a:tr>
              <a:tr h="446761">
                <a:tc>
                  <a:txBody>
                    <a:bodyPr/>
                    <a:lstStyle/>
                    <a:p>
                      <a:pPr algn="ctr" fontAlgn="ctr"/>
                      <a:r>
                        <a:rPr lang="en-US" sz="1600" b="0" i="0" u="none" strike="noStrike">
                          <a:solidFill>
                            <a:srgbClr val="000000"/>
                          </a:solidFill>
                          <a:effectLst/>
                          <a:latin typeface="Meiryo" charset="-128"/>
                          <a:ea typeface="Meiryo" charset="-128"/>
                          <a:cs typeface="Meiryo" charset="-128"/>
                        </a:rPr>
                        <a:t>0.6~0.8</a:t>
                      </a:r>
                    </a:p>
                  </a:txBody>
                  <a:tcPr marL="6350" marR="6350" marT="6350" marB="0" anchor="ctr"/>
                </a:tc>
                <a:tc>
                  <a:txBody>
                    <a:bodyPr/>
                    <a:lstStyle/>
                    <a:p>
                      <a:pPr algn="ctr" fontAlgn="ctr"/>
                      <a:r>
                        <a:rPr lang="is-IS" sz="1600" b="0" i="0" u="none" strike="noStrike" dirty="0">
                          <a:solidFill>
                            <a:srgbClr val="000000"/>
                          </a:solidFill>
                          <a:effectLst/>
                          <a:latin typeface="Meiryo" charset="-128"/>
                          <a:ea typeface="Meiryo" charset="-128"/>
                          <a:cs typeface="Meiryo" charset="-128"/>
                        </a:rPr>
                        <a:t>4268</a:t>
                      </a:r>
                    </a:p>
                  </a:txBody>
                  <a:tcPr marL="6350" marR="6350" marT="6350" marB="0" anchor="ctr"/>
                </a:tc>
                <a:extLst>
                  <a:ext uri="{0D108BD9-81ED-4DB2-BD59-A6C34878D82A}">
                    <a16:rowId xmlns:a16="http://schemas.microsoft.com/office/drawing/2014/main" val="10004"/>
                  </a:ext>
                </a:extLst>
              </a:tr>
              <a:tr h="446761">
                <a:tc>
                  <a:txBody>
                    <a:bodyPr/>
                    <a:lstStyle/>
                    <a:p>
                      <a:pPr algn="ctr" fontAlgn="ctr"/>
                      <a:r>
                        <a:rPr lang="en-US" sz="1600" b="0" i="0" u="none" strike="noStrike" dirty="0">
                          <a:solidFill>
                            <a:srgbClr val="000000"/>
                          </a:solidFill>
                          <a:effectLst/>
                          <a:latin typeface="Meiryo" charset="-128"/>
                          <a:ea typeface="Meiryo" charset="-128"/>
                          <a:cs typeface="Meiryo" charset="-128"/>
                        </a:rPr>
                        <a:t>0.8~1.0</a:t>
                      </a:r>
                    </a:p>
                  </a:txBody>
                  <a:tcPr marL="6350" marR="6350" marT="6350" marB="0" anchor="ctr"/>
                </a:tc>
                <a:tc>
                  <a:txBody>
                    <a:bodyPr/>
                    <a:lstStyle/>
                    <a:p>
                      <a:pPr algn="ctr" fontAlgn="ctr"/>
                      <a:r>
                        <a:rPr lang="fi-FI" sz="1600" b="0" i="0" u="none" strike="noStrike" dirty="0">
                          <a:solidFill>
                            <a:srgbClr val="000000"/>
                          </a:solidFill>
                          <a:effectLst/>
                          <a:latin typeface="Meiryo" charset="-128"/>
                          <a:ea typeface="Meiryo" charset="-128"/>
                          <a:cs typeface="Meiryo" charset="-128"/>
                        </a:rPr>
                        <a:t>4002</a:t>
                      </a:r>
                    </a:p>
                  </a:txBody>
                  <a:tcPr marL="6350" marR="6350" marT="6350" marB="0" anchor="ctr"/>
                </a:tc>
                <a:extLst>
                  <a:ext uri="{0D108BD9-81ED-4DB2-BD59-A6C34878D82A}">
                    <a16:rowId xmlns:a16="http://schemas.microsoft.com/office/drawing/2014/main" val="10005"/>
                  </a:ext>
                </a:extLst>
              </a:tr>
            </a:tbl>
          </a:graphicData>
        </a:graphic>
      </p:graphicFrame>
      <p:pic>
        <p:nvPicPr>
          <p:cNvPr id="3" name="図 2">
            <a:extLst>
              <a:ext uri="{FF2B5EF4-FFF2-40B4-BE49-F238E27FC236}">
                <a16:creationId xmlns:a16="http://schemas.microsoft.com/office/drawing/2014/main" id="{1BD5B6E3-FB51-934F-B9AE-905482C01C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0126" y="2553320"/>
            <a:ext cx="5727873" cy="3620028"/>
          </a:xfrm>
          <a:prstGeom prst="rect">
            <a:avLst/>
          </a:prstGeom>
        </p:spPr>
      </p:pic>
      <p:sp>
        <p:nvSpPr>
          <p:cNvPr id="9" name="タイトル 1">
            <a:extLst>
              <a:ext uri="{FF2B5EF4-FFF2-40B4-BE49-F238E27FC236}">
                <a16:creationId xmlns:a16="http://schemas.microsoft.com/office/drawing/2014/main" id="{4BC82C57-4E23-4CC0-8A23-C4D9A476F474}"/>
              </a:ext>
            </a:extLst>
          </p:cNvPr>
          <p:cNvSpPr txBox="1">
            <a:spLocks/>
          </p:cNvSpPr>
          <p:nvPr/>
        </p:nvSpPr>
        <p:spPr>
          <a:xfrm>
            <a:off x="131074" y="332682"/>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
        <p:nvSpPr>
          <p:cNvPr id="11" name="正方形/長方形 10">
            <a:extLst>
              <a:ext uri="{FF2B5EF4-FFF2-40B4-BE49-F238E27FC236}">
                <a16:creationId xmlns:a16="http://schemas.microsoft.com/office/drawing/2014/main" id="{F659BD2E-350E-4240-B992-0D621FD2836E}"/>
              </a:ext>
            </a:extLst>
          </p:cNvPr>
          <p:cNvSpPr/>
          <p:nvPr/>
        </p:nvSpPr>
        <p:spPr>
          <a:xfrm>
            <a:off x="4546948" y="4747364"/>
            <a:ext cx="942832" cy="83924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94F8771-57D5-46A9-9702-A3D71B960666}"/>
              </a:ext>
            </a:extLst>
          </p:cNvPr>
          <p:cNvSpPr/>
          <p:nvPr/>
        </p:nvSpPr>
        <p:spPr>
          <a:xfrm>
            <a:off x="5525082" y="4632644"/>
            <a:ext cx="942832" cy="95197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1C44323-B2A4-493B-9903-F8B2ADD2AA0E}"/>
              </a:ext>
            </a:extLst>
          </p:cNvPr>
          <p:cNvSpPr/>
          <p:nvPr/>
        </p:nvSpPr>
        <p:spPr>
          <a:xfrm>
            <a:off x="6508772" y="3503347"/>
            <a:ext cx="942832" cy="2088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716E57AF-3B01-4B4F-B483-77AAA5F116FC}"/>
              </a:ext>
            </a:extLst>
          </p:cNvPr>
          <p:cNvSpPr/>
          <p:nvPr/>
        </p:nvSpPr>
        <p:spPr>
          <a:xfrm>
            <a:off x="7486906" y="3131506"/>
            <a:ext cx="942832" cy="245311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A694204-8738-43A6-9073-899291D41CE4}"/>
              </a:ext>
            </a:extLst>
          </p:cNvPr>
          <p:cNvSpPr/>
          <p:nvPr/>
        </p:nvSpPr>
        <p:spPr>
          <a:xfrm>
            <a:off x="8470596" y="3279834"/>
            <a:ext cx="942832" cy="230478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7562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 16">
            <a:extLst>
              <a:ext uri="{FF2B5EF4-FFF2-40B4-BE49-F238E27FC236}">
                <a16:creationId xmlns:a16="http://schemas.microsoft.com/office/drawing/2014/main" id="{0ADCE397-571D-4DDD-B621-EF96B99A8285}"/>
              </a:ext>
            </a:extLst>
          </p:cNvPr>
          <p:cNvGraphicFramePr>
            <a:graphicFrameLocks noGrp="1"/>
          </p:cNvGraphicFramePr>
          <p:nvPr/>
        </p:nvGraphicFramePr>
        <p:xfrm>
          <a:off x="363255" y="2619431"/>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9" name="テキスト ボックス 8">
            <a:extLst>
              <a:ext uri="{FF2B5EF4-FFF2-40B4-BE49-F238E27FC236}">
                <a16:creationId xmlns:a16="http://schemas.microsoft.com/office/drawing/2014/main" id="{64E99E89-C621-094F-9FA1-B6569E70D7A4}"/>
              </a:ext>
            </a:extLst>
          </p:cNvPr>
          <p:cNvSpPr txBox="1"/>
          <p:nvPr/>
        </p:nvSpPr>
        <p:spPr>
          <a:xfrm>
            <a:off x="288867" y="5239515"/>
            <a:ext cx="9417963" cy="461665"/>
          </a:xfrm>
          <a:prstGeom prst="rect">
            <a:avLst/>
          </a:prstGeom>
          <a:noFill/>
        </p:spPr>
        <p:txBody>
          <a:bodyPr wrap="none" rtlCol="0">
            <a:spAutoFit/>
          </a:bodyPr>
          <a:lstStyle/>
          <a:p>
            <a:r>
              <a:rPr lang="ja-JP" altLang="en-US" sz="2400" dirty="0">
                <a:latin typeface="メイリオ" panose="020B0604030504040204" pitchFamily="50" charset="-128"/>
                <a:ea typeface="メイリオ" panose="020B0604030504040204" pitchFamily="50" charset="-128"/>
              </a:rPr>
              <a:t>このデータからどの社員が退職するか予測することは可能なのか？</a:t>
            </a:r>
            <a:endParaRPr kumimoji="1" lang="ja-JP" altLang="en-US"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EFB6CAA-9021-D544-A6D8-DDD7DEE48BEA}"/>
              </a:ext>
            </a:extLst>
          </p:cNvPr>
          <p:cNvSpPr txBox="1"/>
          <p:nvPr/>
        </p:nvSpPr>
        <p:spPr>
          <a:xfrm>
            <a:off x="363255" y="5701180"/>
            <a:ext cx="6125227" cy="646331"/>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（レベル２　検定）</a:t>
            </a:r>
            <a:endParaRPr kumimoji="1" lang="en-US" altLang="ja-JP" dirty="0">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レベル３　予測モデルの</a:t>
            </a:r>
            <a:r>
              <a:rPr kumimoji="1" lang="ja-JP" altLang="en-US">
                <a:latin typeface="メイリオ" panose="020B0604030504040204" pitchFamily="50" charset="-128"/>
                <a:ea typeface="メイリオ" panose="020B0604030504040204" pitchFamily="50" charset="-128"/>
              </a:rPr>
              <a:t>設計）</a:t>
            </a:r>
            <a:endParaRPr kumimoji="1" lang="en-US" altLang="ja-JP"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32929D6B-80C8-47EE-8ABB-968AA18D0D94}"/>
              </a:ext>
            </a:extLst>
          </p:cNvPr>
          <p:cNvSpPr/>
          <p:nvPr/>
        </p:nvSpPr>
        <p:spPr>
          <a:xfrm>
            <a:off x="6138523" y="2521026"/>
            <a:ext cx="864000" cy="247639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04D3B98-DAE0-4A6D-9E91-F73E2745DA35}"/>
              </a:ext>
            </a:extLst>
          </p:cNvPr>
          <p:cNvSpPr txBox="1"/>
          <p:nvPr/>
        </p:nvSpPr>
        <p:spPr>
          <a:xfrm>
            <a:off x="791157" y="1892637"/>
            <a:ext cx="4493538"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何を目的として分析するのか？</a:t>
            </a:r>
          </a:p>
        </p:txBody>
      </p:sp>
      <p:sp>
        <p:nvSpPr>
          <p:cNvPr id="15" name="テキスト ボックス 14">
            <a:extLst>
              <a:ext uri="{FF2B5EF4-FFF2-40B4-BE49-F238E27FC236}">
                <a16:creationId xmlns:a16="http://schemas.microsoft.com/office/drawing/2014/main" id="{6A065D0D-C30D-4F80-BF94-B2EDEAAA9E3A}"/>
              </a:ext>
            </a:extLst>
          </p:cNvPr>
          <p:cNvSpPr txBox="1"/>
          <p:nvPr/>
        </p:nvSpPr>
        <p:spPr>
          <a:xfrm>
            <a:off x="175604" y="1291313"/>
            <a:ext cx="3454400" cy="461665"/>
          </a:xfrm>
          <a:prstGeom prst="rect">
            <a:avLst/>
          </a:prstGeom>
          <a:solidFill>
            <a:srgbClr val="FF0000"/>
          </a:solidFill>
        </p:spPr>
        <p:txBody>
          <a:bodyPr wrap="square" rtlCol="0">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データを分析する前に</a:t>
            </a:r>
          </a:p>
        </p:txBody>
      </p:sp>
      <p:sp>
        <p:nvSpPr>
          <p:cNvPr id="16" name="タイトル 1">
            <a:extLst>
              <a:ext uri="{FF2B5EF4-FFF2-40B4-BE49-F238E27FC236}">
                <a16:creationId xmlns:a16="http://schemas.microsoft.com/office/drawing/2014/main" id="{6C1FC009-475C-410B-9056-8765BE1AB3DD}"/>
              </a:ext>
            </a:extLst>
          </p:cNvPr>
          <p:cNvSpPr txBox="1">
            <a:spLocks/>
          </p:cNvSpPr>
          <p:nvPr/>
        </p:nvSpPr>
        <p:spPr>
          <a:xfrm>
            <a:off x="175604" y="302980"/>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Tree>
    <p:extLst>
      <p:ext uri="{BB962C8B-B14F-4D97-AF65-F5344CB8AC3E}">
        <p14:creationId xmlns:p14="http://schemas.microsoft.com/office/powerpoint/2010/main" val="4138874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9260" y="418134"/>
            <a:ext cx="9477375" cy="673100"/>
          </a:xfrm>
        </p:spPr>
        <p:txBody>
          <a:bodyPr>
            <a:normAutofit/>
          </a:bodyPr>
          <a:lstStyle/>
          <a:p>
            <a:r>
              <a:rPr lang="ja-JP" altLang="en-US" b="1">
                <a:latin typeface="Meiryo" charset="-128"/>
                <a:ea typeface="Meiryo" charset="-128"/>
                <a:cs typeface="Meiryo" charset="-128"/>
              </a:rPr>
              <a:t>科学に</a:t>
            </a:r>
            <a:r>
              <a:rPr lang="ja-JP" altLang="en-US" b="1" dirty="0">
                <a:latin typeface="Meiryo" charset="-128"/>
                <a:ea typeface="Meiryo" charset="-128"/>
                <a:cs typeface="Meiryo" charset="-128"/>
              </a:rPr>
              <a:t>よる</a:t>
            </a:r>
            <a:r>
              <a:rPr lang="ja-JP" altLang="en-US" b="1">
                <a:latin typeface="Meiryo" charset="-128"/>
                <a:ea typeface="Meiryo" charset="-128"/>
                <a:cs typeface="Meiryo" charset="-128"/>
              </a:rPr>
              <a:t>問題解決方法とは？</a:t>
            </a:r>
            <a:endParaRPr kumimoji="1" lang="ja-JP" altLang="en-US" b="1" dirty="0">
              <a:latin typeface="Meiryo" charset="-128"/>
              <a:ea typeface="Meiryo" charset="-128"/>
              <a:cs typeface="Meiryo" charset="-128"/>
            </a:endParaRPr>
          </a:p>
        </p:txBody>
      </p:sp>
      <p:grpSp>
        <p:nvGrpSpPr>
          <p:cNvPr id="11" name="図形グループ 10"/>
          <p:cNvGrpSpPr/>
          <p:nvPr/>
        </p:nvGrpSpPr>
        <p:grpSpPr>
          <a:xfrm>
            <a:off x="478901" y="1844684"/>
            <a:ext cx="5084291" cy="3249275"/>
            <a:chOff x="-1661413" y="2101672"/>
            <a:chExt cx="6257589" cy="3999107"/>
          </a:xfrm>
        </p:grpSpPr>
        <p:sp>
          <p:nvSpPr>
            <p:cNvPr id="9" name="テキスト ボックス 8"/>
            <p:cNvSpPr txBox="1"/>
            <p:nvPr/>
          </p:nvSpPr>
          <p:spPr>
            <a:xfrm>
              <a:off x="-1206747" y="2101672"/>
              <a:ext cx="5802923" cy="3899528"/>
            </a:xfrm>
            <a:prstGeom prst="rect">
              <a:avLst/>
            </a:prstGeom>
            <a:noFill/>
          </p:spPr>
          <p:txBody>
            <a:bodyPr wrap="square" rtlCol="0">
              <a:spAutoFit/>
            </a:bodyPr>
            <a:lstStyle/>
            <a:p>
              <a:endParaRPr lang="en-US" altLang="ja-JP" sz="1950" b="1" dirty="0">
                <a:latin typeface="Meiryo" charset="-128"/>
                <a:ea typeface="Meiryo" charset="-128"/>
                <a:cs typeface="Meiryo" charset="-128"/>
              </a:endParaRPr>
            </a:p>
            <a:p>
              <a:r>
                <a:rPr lang="ja-JP" altLang="en-US" sz="1950" b="1" dirty="0">
                  <a:latin typeface="Meiryo" charset="-128"/>
                  <a:ea typeface="Meiryo" charset="-128"/>
                  <a:cs typeface="Meiryo" charset="-128"/>
                </a:rPr>
                <a:t>化学</a:t>
              </a:r>
              <a:endParaRPr lang="en-US" altLang="ja-JP" sz="1950" b="1" dirty="0">
                <a:latin typeface="Meiryo" charset="-128"/>
                <a:ea typeface="Meiryo" charset="-128"/>
                <a:cs typeface="Meiryo" charset="-128"/>
              </a:endParaRPr>
            </a:p>
            <a:p>
              <a:endParaRPr lang="en-US" altLang="ja-JP" sz="1950" b="1" dirty="0">
                <a:latin typeface="Meiryo" charset="-128"/>
                <a:ea typeface="Meiryo" charset="-128"/>
                <a:cs typeface="Meiryo" charset="-128"/>
              </a:endParaRPr>
            </a:p>
            <a:p>
              <a:r>
                <a:rPr lang="ja-JP" altLang="en-US" sz="1950" b="1" dirty="0">
                  <a:latin typeface="Meiryo" charset="-128"/>
                  <a:ea typeface="Meiryo" charset="-128"/>
                  <a:cs typeface="Meiryo" charset="-128"/>
                </a:rPr>
                <a:t>医療</a:t>
              </a:r>
              <a:r>
                <a:rPr lang="en-US" altLang="ja-JP" sz="1950" b="1" dirty="0">
                  <a:latin typeface="Meiryo" charset="-128"/>
                  <a:ea typeface="Meiryo" charset="-128"/>
                  <a:cs typeface="Meiryo" charset="-128"/>
                </a:rPr>
                <a:t> </a:t>
              </a:r>
            </a:p>
            <a:p>
              <a:endParaRPr lang="en-US" altLang="ja-JP" sz="1950" b="1" dirty="0">
                <a:latin typeface="Meiryo" charset="-128"/>
                <a:ea typeface="Meiryo" charset="-128"/>
                <a:cs typeface="Meiryo" charset="-128"/>
              </a:endParaRPr>
            </a:p>
            <a:p>
              <a:r>
                <a:rPr lang="ja-JP" altLang="en-US" sz="1950" b="1" dirty="0">
                  <a:latin typeface="Meiryo" charset="-128"/>
                  <a:ea typeface="Meiryo" charset="-128"/>
                  <a:cs typeface="Meiryo" charset="-128"/>
                </a:rPr>
                <a:t>数学</a:t>
              </a:r>
              <a:endParaRPr lang="en-US" altLang="ja-JP" sz="1950" b="1" dirty="0">
                <a:latin typeface="Meiryo" charset="-128"/>
                <a:ea typeface="Meiryo" charset="-128"/>
                <a:cs typeface="Meiryo" charset="-128"/>
              </a:endParaRPr>
            </a:p>
            <a:p>
              <a:endParaRPr lang="en-US" altLang="ja-JP" sz="1950" b="1" dirty="0">
                <a:latin typeface="Meiryo" charset="-128"/>
                <a:ea typeface="Meiryo" charset="-128"/>
                <a:cs typeface="Meiryo" charset="-128"/>
              </a:endParaRPr>
            </a:p>
            <a:p>
              <a:r>
                <a:rPr lang="ja-JP" altLang="en-US" sz="1950" b="1" dirty="0">
                  <a:latin typeface="Meiryo" charset="-128"/>
                  <a:ea typeface="Meiryo" charset="-128"/>
                  <a:cs typeface="Meiryo" charset="-128"/>
                </a:rPr>
                <a:t>ビジネス</a:t>
              </a:r>
              <a:endParaRPr lang="en-US" altLang="ja-JP" sz="1950" b="1" dirty="0">
                <a:latin typeface="Meiryo" charset="-128"/>
                <a:ea typeface="Meiryo" charset="-128"/>
                <a:cs typeface="Meiryo" charset="-128"/>
              </a:endParaRPr>
            </a:p>
            <a:p>
              <a:endParaRPr lang="en-US" altLang="ja-JP" sz="1463" dirty="0">
                <a:latin typeface="Meiryo" charset="-128"/>
                <a:ea typeface="Meiryo" charset="-128"/>
                <a:cs typeface="Meiryo" charset="-128"/>
              </a:endParaRPr>
            </a:p>
            <a:p>
              <a:endParaRPr lang="en-US" altLang="ja-JP" sz="1463" dirty="0">
                <a:latin typeface="Meiryo" charset="-128"/>
                <a:ea typeface="Meiryo" charset="-128"/>
                <a:cs typeface="Meiryo" charset="-128"/>
              </a:endParaRPr>
            </a:p>
            <a:p>
              <a:endParaRPr lang="ja-JP" altLang="en-US" sz="1463" dirty="0">
                <a:latin typeface="Meiryo" charset="-128"/>
                <a:ea typeface="Meiryo" charset="-128"/>
                <a:cs typeface="Meiryo" charset="-128"/>
              </a:endParaRPr>
            </a:p>
          </p:txBody>
        </p:sp>
        <p:sp>
          <p:nvSpPr>
            <p:cNvPr id="10" name="角丸四角形 9"/>
            <p:cNvSpPr/>
            <p:nvPr/>
          </p:nvSpPr>
          <p:spPr>
            <a:xfrm>
              <a:off x="-1661413" y="2247835"/>
              <a:ext cx="2743200" cy="3852944"/>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63">
                <a:latin typeface="Meiryo" charset="-128"/>
                <a:ea typeface="Meiryo" charset="-128"/>
                <a:cs typeface="Meiryo" charset="-128"/>
              </a:endParaRPr>
            </a:p>
          </p:txBody>
        </p:sp>
      </p:grpSp>
      <p:grpSp>
        <p:nvGrpSpPr>
          <p:cNvPr id="14" name="図形グループ 13"/>
          <p:cNvGrpSpPr/>
          <p:nvPr/>
        </p:nvGrpSpPr>
        <p:grpSpPr>
          <a:xfrm>
            <a:off x="2950932" y="2594942"/>
            <a:ext cx="4614112" cy="3709580"/>
            <a:chOff x="2915753" y="2016140"/>
            <a:chExt cx="4614112" cy="3709580"/>
          </a:xfrm>
        </p:grpSpPr>
        <p:pic>
          <p:nvPicPr>
            <p:cNvPr id="4" name="図 3"/>
            <p:cNvPicPr>
              <a:picLocks noChangeAspect="1"/>
            </p:cNvPicPr>
            <p:nvPr/>
          </p:nvPicPr>
          <p:blipFill>
            <a:blip r:embed="rId3"/>
            <a:stretch>
              <a:fillRect/>
            </a:stretch>
          </p:blipFill>
          <p:spPr>
            <a:xfrm>
              <a:off x="4577679" y="2016140"/>
              <a:ext cx="2952186" cy="2872255"/>
            </a:xfrm>
            <a:prstGeom prst="rect">
              <a:avLst/>
            </a:prstGeom>
          </p:spPr>
        </p:pic>
        <p:sp>
          <p:nvSpPr>
            <p:cNvPr id="6" name="コンテンツ プレースホルダー 2"/>
            <p:cNvSpPr txBox="1">
              <a:spLocks/>
            </p:cNvSpPr>
            <p:nvPr/>
          </p:nvSpPr>
          <p:spPr>
            <a:xfrm>
              <a:off x="5208146" y="5282873"/>
              <a:ext cx="2321719" cy="442847"/>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buNone/>
              </a:pPr>
              <a:r>
                <a:rPr lang="ja-JP" altLang="en-US" sz="1625" b="1" dirty="0">
                  <a:latin typeface="Meiryo" charset="-128"/>
                  <a:ea typeface="Meiryo" charset="-128"/>
                  <a:cs typeface="Meiryo" charset="-128"/>
                </a:rPr>
                <a:t>ルネ・デカルト</a:t>
              </a:r>
              <a:endParaRPr lang="en-US" altLang="ja-JP" sz="1625" b="1" dirty="0">
                <a:latin typeface="Meiryo" charset="-128"/>
                <a:ea typeface="Meiryo" charset="-128"/>
                <a:cs typeface="Meiryo" charset="-128"/>
              </a:endParaRPr>
            </a:p>
            <a:p>
              <a:pPr marL="0" indent="0">
                <a:buNone/>
              </a:pPr>
              <a:r>
                <a:rPr lang="ja-JP" altLang="en-US" sz="1625" b="1" dirty="0">
                  <a:latin typeface="Meiryo" charset="-128"/>
                  <a:ea typeface="Meiryo" charset="-128"/>
                  <a:cs typeface="Meiryo" charset="-128"/>
                </a:rPr>
                <a:t>（</a:t>
              </a:r>
              <a:r>
                <a:rPr lang="en-US" altLang="ja-JP" sz="1625" b="1" dirty="0">
                  <a:latin typeface="Meiryo" charset="-128"/>
                  <a:ea typeface="Meiryo" charset="-128"/>
                  <a:cs typeface="Meiryo" charset="-128"/>
                </a:rPr>
                <a:t>1596-1650)</a:t>
              </a:r>
              <a:endParaRPr lang="ja-JP" altLang="en-US" sz="1625" b="1" dirty="0">
                <a:latin typeface="Meiryo" charset="-128"/>
                <a:ea typeface="Meiryo" charset="-128"/>
                <a:cs typeface="Meiryo" charset="-128"/>
              </a:endParaRPr>
            </a:p>
          </p:txBody>
        </p:sp>
        <p:sp>
          <p:nvSpPr>
            <p:cNvPr id="8" name="右矢印 7"/>
            <p:cNvSpPr/>
            <p:nvPr/>
          </p:nvSpPr>
          <p:spPr>
            <a:xfrm>
              <a:off x="2915753" y="2478126"/>
              <a:ext cx="1418744" cy="10024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コネクタ 6"/>
          <p:cNvCxnSpPr/>
          <p:nvPr/>
        </p:nvCxnSpPr>
        <p:spPr>
          <a:xfrm>
            <a:off x="1285875" y="4330041"/>
            <a:ext cx="0" cy="5583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77663" y="5562092"/>
            <a:ext cx="2031325" cy="646331"/>
          </a:xfrm>
          <a:prstGeom prst="rect">
            <a:avLst/>
          </a:prstGeom>
          <a:noFill/>
        </p:spPr>
        <p:txBody>
          <a:bodyPr wrap="none" rtlCol="0">
            <a:spAutoFit/>
          </a:bodyPr>
          <a:lstStyle/>
          <a:p>
            <a:r>
              <a:rPr lang="ja-JP" altLang="en-US" b="1" dirty="0">
                <a:latin typeface="Meiryo" charset="-128"/>
                <a:ea typeface="Meiryo" charset="-128"/>
                <a:cs typeface="Meiryo" charset="-128"/>
              </a:rPr>
              <a:t>問題解決の為の</a:t>
            </a:r>
            <a:endParaRPr lang="en-US" altLang="ja-JP" b="1" dirty="0">
              <a:latin typeface="Meiryo" charset="-128"/>
              <a:ea typeface="Meiryo" charset="-128"/>
              <a:cs typeface="Meiryo" charset="-128"/>
            </a:endParaRPr>
          </a:p>
          <a:p>
            <a:r>
              <a:rPr lang="ja-JP" altLang="en-US" b="1" dirty="0">
                <a:latin typeface="Meiryo" charset="-128"/>
                <a:ea typeface="Meiryo" charset="-128"/>
                <a:cs typeface="Meiryo" charset="-128"/>
              </a:rPr>
              <a:t>共通アプローチ？</a:t>
            </a:r>
            <a:endParaRPr kumimoji="1" lang="ja-JP" altLang="en-US" dirty="0">
              <a:latin typeface="メイリオ" panose="020B0604030504040204" pitchFamily="50" charset="-128"/>
              <a:ea typeface="メイリオ" panose="020B0604030504040204" pitchFamily="50" charset="-128"/>
            </a:endParaRPr>
          </a:p>
        </p:txBody>
      </p:sp>
      <p:sp>
        <p:nvSpPr>
          <p:cNvPr id="15" name="雲形吹き出し 14"/>
          <p:cNvSpPr/>
          <p:nvPr/>
        </p:nvSpPr>
        <p:spPr>
          <a:xfrm>
            <a:off x="5932608" y="1091234"/>
            <a:ext cx="3914775" cy="1266204"/>
          </a:xfrm>
          <a:prstGeom prst="cloudCallout">
            <a:avLst>
              <a:gd name="adj1" fmla="val -21928"/>
              <a:gd name="adj2" fmla="val 9861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Meiryo" charset="-128"/>
                <a:ea typeface="Meiryo" charset="-128"/>
                <a:cs typeface="Meiryo" charset="-128"/>
              </a:rPr>
              <a:t>「分解と統合」の哲学</a:t>
            </a:r>
          </a:p>
        </p:txBody>
      </p:sp>
    </p:spTree>
    <p:extLst>
      <p:ext uri="{BB962C8B-B14F-4D97-AF65-F5344CB8AC3E}">
        <p14:creationId xmlns:p14="http://schemas.microsoft.com/office/powerpoint/2010/main" val="18632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C8E536E-87FD-46F5-882F-15F9D565759F}"/>
              </a:ext>
            </a:extLst>
          </p:cNvPr>
          <p:cNvGraphicFramePr>
            <a:graphicFrameLocks noGrp="1"/>
          </p:cNvGraphicFramePr>
          <p:nvPr/>
        </p:nvGraphicFramePr>
        <p:xfrm>
          <a:off x="363255" y="2619431"/>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7" name="タイトル 1">
            <a:extLst>
              <a:ext uri="{FF2B5EF4-FFF2-40B4-BE49-F238E27FC236}">
                <a16:creationId xmlns:a16="http://schemas.microsoft.com/office/drawing/2014/main" id="{09706273-AA06-4BE2-8944-B89F41147E83}"/>
              </a:ext>
            </a:extLst>
          </p:cNvPr>
          <p:cNvSpPr txBox="1">
            <a:spLocks/>
          </p:cNvSpPr>
          <p:nvPr/>
        </p:nvSpPr>
        <p:spPr>
          <a:xfrm>
            <a:off x="165299" y="327851"/>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
        <p:nvSpPr>
          <p:cNvPr id="10" name="正方形/長方形 9">
            <a:extLst>
              <a:ext uri="{FF2B5EF4-FFF2-40B4-BE49-F238E27FC236}">
                <a16:creationId xmlns:a16="http://schemas.microsoft.com/office/drawing/2014/main" id="{3C45AD3F-B8D4-491E-9ABD-6C38586A9F41}"/>
              </a:ext>
            </a:extLst>
          </p:cNvPr>
          <p:cNvSpPr/>
          <p:nvPr/>
        </p:nvSpPr>
        <p:spPr>
          <a:xfrm>
            <a:off x="6143088" y="2519714"/>
            <a:ext cx="829734" cy="242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4260CEE-F746-4208-848C-608763273106}"/>
              </a:ext>
            </a:extLst>
          </p:cNvPr>
          <p:cNvSpPr txBox="1"/>
          <p:nvPr/>
        </p:nvSpPr>
        <p:spPr>
          <a:xfrm>
            <a:off x="5374687" y="1777358"/>
            <a:ext cx="2646878" cy="461665"/>
          </a:xfrm>
          <a:prstGeom prst="rect">
            <a:avLst/>
          </a:prstGeom>
          <a:noFill/>
        </p:spPr>
        <p:txBody>
          <a:bodyPr wrap="none" rtlCol="0">
            <a:spAutoFit/>
          </a:bodyPr>
          <a:lstStyle/>
          <a:p>
            <a:r>
              <a:rPr lang="ja-JP" altLang="en-US" sz="2400" b="1" dirty="0">
                <a:latin typeface="メイリオ" panose="020B0604030504040204" pitchFamily="50" charset="-128"/>
                <a:ea typeface="メイリオ" panose="020B0604030504040204" pitchFamily="50" charset="-128"/>
              </a:rPr>
              <a:t>質的データの集計</a:t>
            </a:r>
          </a:p>
        </p:txBody>
      </p:sp>
    </p:spTree>
    <p:extLst>
      <p:ext uri="{BB962C8B-B14F-4D97-AF65-F5344CB8AC3E}">
        <p14:creationId xmlns:p14="http://schemas.microsoft.com/office/powerpoint/2010/main" val="2231425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p:cNvGraphicFramePr>
            <a:graphicFrameLocks noGrp="1"/>
          </p:cNvGraphicFramePr>
          <p:nvPr/>
        </p:nvGraphicFramePr>
        <p:xfrm>
          <a:off x="854517" y="1570353"/>
          <a:ext cx="2604746" cy="741680"/>
        </p:xfrm>
        <a:graphic>
          <a:graphicData uri="http://schemas.openxmlformats.org/drawingml/2006/table">
            <a:tbl>
              <a:tblPr firstRow="1" bandRow="1">
                <a:tableStyleId>{5940675A-B579-460E-94D1-54222C63F5DA}</a:tableStyleId>
              </a:tblPr>
              <a:tblGrid>
                <a:gridCol w="1302373">
                  <a:extLst>
                    <a:ext uri="{9D8B030D-6E8A-4147-A177-3AD203B41FA5}">
                      <a16:colId xmlns:a16="http://schemas.microsoft.com/office/drawing/2014/main" val="20000"/>
                    </a:ext>
                  </a:extLst>
                </a:gridCol>
                <a:gridCol w="1302373">
                  <a:extLst>
                    <a:ext uri="{9D8B030D-6E8A-4147-A177-3AD203B41FA5}">
                      <a16:colId xmlns:a16="http://schemas.microsoft.com/office/drawing/2014/main" val="20001"/>
                    </a:ext>
                  </a:extLst>
                </a:gridCol>
              </a:tblGrid>
              <a:tr h="370840">
                <a:tc>
                  <a:txBody>
                    <a:bodyPr/>
                    <a:lstStyle/>
                    <a:p>
                      <a:pPr algn="ctr"/>
                      <a:r>
                        <a:rPr kumimoji="1" lang="ja-JP" altLang="en-US" dirty="0"/>
                        <a:t>退職</a:t>
                      </a:r>
                    </a:p>
                  </a:txBody>
                  <a:tcPr>
                    <a:solidFill>
                      <a:schemeClr val="accent5">
                        <a:lumMod val="20000"/>
                        <a:lumOff val="80000"/>
                      </a:schemeClr>
                    </a:solidFill>
                  </a:tcPr>
                </a:tc>
                <a:tc>
                  <a:txBody>
                    <a:bodyPr/>
                    <a:lstStyle/>
                    <a:p>
                      <a:pPr algn="ctr"/>
                      <a:r>
                        <a:rPr kumimoji="1" lang="ja-JP" altLang="en-US" dirty="0"/>
                        <a:t>在職</a:t>
                      </a:r>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kumimoji="1" lang="en-US" altLang="ja-JP" dirty="0"/>
                        <a:t>3571</a:t>
                      </a:r>
                      <a:endParaRPr kumimoji="1" lang="ja-JP" altLang="en-US" dirty="0"/>
                    </a:p>
                  </a:txBody>
                  <a:tcPr/>
                </a:tc>
                <a:tc>
                  <a:txBody>
                    <a:bodyPr/>
                    <a:lstStyle/>
                    <a:p>
                      <a:pPr algn="ctr"/>
                      <a:r>
                        <a:rPr kumimoji="1" lang="en-US" altLang="ja-JP" dirty="0"/>
                        <a:t>11428</a:t>
                      </a:r>
                      <a:endParaRPr kumimoji="1" lang="ja-JP" altLang="en-US" dirty="0"/>
                    </a:p>
                  </a:txBody>
                  <a:tcPr/>
                </a:tc>
                <a:extLst>
                  <a:ext uri="{0D108BD9-81ED-4DB2-BD59-A6C34878D82A}">
                    <a16:rowId xmlns:a16="http://schemas.microsoft.com/office/drawing/2014/main" val="10001"/>
                  </a:ext>
                </a:extLst>
              </a:tr>
            </a:tbl>
          </a:graphicData>
        </a:graphic>
      </p:graphicFrame>
      <p:graphicFrame>
        <p:nvGraphicFramePr>
          <p:cNvPr id="9" name="表 8"/>
          <p:cNvGraphicFramePr>
            <a:graphicFrameLocks noGrp="1"/>
          </p:cNvGraphicFramePr>
          <p:nvPr/>
        </p:nvGraphicFramePr>
        <p:xfrm>
          <a:off x="854517" y="2459118"/>
          <a:ext cx="2604746" cy="370840"/>
        </p:xfrm>
        <a:graphic>
          <a:graphicData uri="http://schemas.openxmlformats.org/drawingml/2006/table">
            <a:tbl>
              <a:tblPr firstRow="1" bandRow="1">
                <a:tableStyleId>{5940675A-B579-460E-94D1-54222C63F5DA}</a:tableStyleId>
              </a:tblPr>
              <a:tblGrid>
                <a:gridCol w="1302373">
                  <a:extLst>
                    <a:ext uri="{9D8B030D-6E8A-4147-A177-3AD203B41FA5}">
                      <a16:colId xmlns:a16="http://schemas.microsoft.com/office/drawing/2014/main" val="20000"/>
                    </a:ext>
                  </a:extLst>
                </a:gridCol>
                <a:gridCol w="1302373">
                  <a:extLst>
                    <a:ext uri="{9D8B030D-6E8A-4147-A177-3AD203B41FA5}">
                      <a16:colId xmlns:a16="http://schemas.microsoft.com/office/drawing/2014/main" val="20001"/>
                    </a:ext>
                  </a:extLst>
                </a:gridCol>
              </a:tblGrid>
              <a:tr h="370840">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dirty="0"/>
                        <a:t>23.8</a:t>
                      </a:r>
                      <a:r>
                        <a:rPr kumimoji="1" lang="ja-JP" altLang="en-US" dirty="0"/>
                        <a:t>％</a:t>
                      </a:r>
                    </a:p>
                  </a:txBody>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dirty="0"/>
                        <a:t>76.2%</a:t>
                      </a:r>
                      <a:endParaRPr kumimoji="1" lang="ja-JP" altLang="en-US" dirty="0"/>
                    </a:p>
                  </a:txBody>
                  <a:tcPr/>
                </a:tc>
                <a:extLst>
                  <a:ext uri="{0D108BD9-81ED-4DB2-BD59-A6C34878D82A}">
                    <a16:rowId xmlns:a16="http://schemas.microsoft.com/office/drawing/2014/main" val="10000"/>
                  </a:ext>
                </a:extLst>
              </a:tr>
            </a:tbl>
          </a:graphicData>
        </a:graphic>
      </p:graphicFrame>
      <p:grpSp>
        <p:nvGrpSpPr>
          <p:cNvPr id="14" name="図形グループ 13"/>
          <p:cNvGrpSpPr/>
          <p:nvPr/>
        </p:nvGrpSpPr>
        <p:grpSpPr>
          <a:xfrm>
            <a:off x="5473924" y="1941193"/>
            <a:ext cx="3958176" cy="3454122"/>
            <a:chOff x="5082224" y="1417983"/>
            <a:chExt cx="4326819" cy="4378032"/>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82224" y="1417983"/>
              <a:ext cx="4326819" cy="4378032"/>
            </a:xfrm>
            <a:prstGeom prst="rect">
              <a:avLst/>
            </a:prstGeom>
          </p:spPr>
        </p:pic>
        <p:sp>
          <p:nvSpPr>
            <p:cNvPr id="11" name="テキスト ボックス 10"/>
            <p:cNvSpPr txBox="1"/>
            <p:nvPr/>
          </p:nvSpPr>
          <p:spPr>
            <a:xfrm>
              <a:off x="6058635" y="2236492"/>
              <a:ext cx="931665" cy="646331"/>
            </a:xfrm>
            <a:prstGeom prst="rect">
              <a:avLst/>
            </a:prstGeom>
            <a:noFill/>
          </p:spPr>
          <p:txBody>
            <a:bodyPr wrap="none" rtlCol="0">
              <a:spAutoFit/>
            </a:bodyPr>
            <a:lstStyle/>
            <a:p>
              <a:r>
                <a:rPr kumimoji="1" lang="ja-JP" altLang="en-US" dirty="0">
                  <a:solidFill>
                    <a:schemeClr val="bg1"/>
                  </a:solidFill>
                  <a:latin typeface="メイリオ" panose="020B0604030504040204" pitchFamily="50" charset="-128"/>
                  <a:ea typeface="メイリオ" panose="020B0604030504040204" pitchFamily="50" charset="-128"/>
                </a:rPr>
                <a:t>退職</a:t>
              </a:r>
              <a:endParaRPr kumimoji="1" lang="en-US" altLang="ja-JP" dirty="0">
                <a:solidFill>
                  <a:schemeClr val="bg1"/>
                </a:solidFill>
                <a:latin typeface="メイリオ" panose="020B0604030504040204" pitchFamily="50" charset="-128"/>
                <a:ea typeface="メイリオ" panose="020B0604030504040204" pitchFamily="50" charset="-128"/>
              </a:endParaRPr>
            </a:p>
            <a:p>
              <a:r>
                <a:rPr kumimoji="1" lang="en-US" altLang="ja-JP" dirty="0">
                  <a:solidFill>
                    <a:schemeClr val="bg1"/>
                  </a:solidFill>
                  <a:latin typeface="メイリオ" panose="020B0604030504040204" pitchFamily="50" charset="-128"/>
                  <a:ea typeface="メイリオ" panose="020B0604030504040204" pitchFamily="50" charset="-128"/>
                </a:rPr>
                <a:t>23.8%</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488401" y="3501123"/>
              <a:ext cx="1010213" cy="646331"/>
            </a:xfrm>
            <a:prstGeom prst="rect">
              <a:avLst/>
            </a:prstGeom>
            <a:noFill/>
          </p:spPr>
          <p:txBody>
            <a:bodyPr wrap="none" rtlCol="0">
              <a:spAutoFit/>
            </a:bodyPr>
            <a:lstStyle/>
            <a:p>
              <a:r>
                <a:rPr kumimoji="1" lang="ja-JP" altLang="en-US" dirty="0">
                  <a:solidFill>
                    <a:schemeClr val="bg1"/>
                  </a:solidFill>
                  <a:latin typeface="メイリオ" panose="020B0604030504040204" pitchFamily="50" charset="-128"/>
                  <a:ea typeface="メイリオ" panose="020B0604030504040204" pitchFamily="50" charset="-128"/>
                </a:rPr>
                <a:t>在職</a:t>
              </a:r>
              <a:endParaRPr kumimoji="1" lang="en-US" altLang="ja-JP" dirty="0">
                <a:solidFill>
                  <a:schemeClr val="bg1"/>
                </a:solidFill>
                <a:latin typeface="メイリオ" panose="020B0604030504040204" pitchFamily="50" charset="-128"/>
                <a:ea typeface="メイリオ" panose="020B0604030504040204" pitchFamily="50" charset="-128"/>
              </a:endParaRPr>
            </a:p>
            <a:p>
              <a:r>
                <a:rPr kumimoji="1" lang="en-US" altLang="ja-JP" dirty="0">
                  <a:solidFill>
                    <a:schemeClr val="bg1"/>
                  </a:solidFill>
                  <a:latin typeface="メイリオ" panose="020B0604030504040204" pitchFamily="50" charset="-128"/>
                  <a:ea typeface="メイリオ" panose="020B0604030504040204" pitchFamily="50" charset="-128"/>
                </a:rPr>
                <a:t>76.2 %</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grpSp>
      <p:grpSp>
        <p:nvGrpSpPr>
          <p:cNvPr id="17" name="図形グループ 16"/>
          <p:cNvGrpSpPr/>
          <p:nvPr/>
        </p:nvGrpSpPr>
        <p:grpSpPr>
          <a:xfrm>
            <a:off x="854517" y="3116017"/>
            <a:ext cx="4429055" cy="3283026"/>
            <a:chOff x="977832" y="3174560"/>
            <a:chExt cx="4429055" cy="3283026"/>
          </a:xfrm>
        </p:grpSpPr>
        <p:pic>
          <p:nvPicPr>
            <p:cNvPr id="13" name="図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7832" y="3174560"/>
              <a:ext cx="4429055" cy="3165940"/>
            </a:xfrm>
            <a:prstGeom prst="rect">
              <a:avLst/>
            </a:prstGeom>
          </p:spPr>
        </p:pic>
        <p:sp>
          <p:nvSpPr>
            <p:cNvPr id="15" name="テキスト ボックス 14"/>
            <p:cNvSpPr txBox="1"/>
            <p:nvPr/>
          </p:nvSpPr>
          <p:spPr>
            <a:xfrm>
              <a:off x="2318498" y="6077485"/>
              <a:ext cx="646331" cy="369332"/>
            </a:xfrm>
            <a:prstGeom prst="rect">
              <a:avLst/>
            </a:prstGeom>
            <a:solidFill>
              <a:schemeClr val="bg1"/>
            </a:solidFill>
          </p:spPr>
          <p:txBody>
            <a:bodyPr wrap="none" rtlCol="0">
              <a:spAutoFit/>
            </a:bodyPr>
            <a:lstStyle/>
            <a:p>
              <a:r>
                <a:rPr kumimoji="1" lang="ja-JP" altLang="en-US">
                  <a:latin typeface="メイリオ" panose="020B0604030504040204" pitchFamily="50" charset="-128"/>
                  <a:ea typeface="メイリオ" panose="020B0604030504040204" pitchFamily="50" charset="-128"/>
                </a:rPr>
                <a:t>在職</a:t>
              </a:r>
              <a:endParaRPr kumimoji="1" lang="ja-JP" altLang="en-US"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4087664" y="6088254"/>
              <a:ext cx="646331" cy="369332"/>
            </a:xfrm>
            <a:prstGeom prst="rect">
              <a:avLst/>
            </a:prstGeom>
            <a:solidFill>
              <a:schemeClr val="bg1"/>
            </a:solid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退職</a:t>
              </a:r>
            </a:p>
          </p:txBody>
        </p:sp>
      </p:grpSp>
      <p:sp>
        <p:nvSpPr>
          <p:cNvPr id="18" name="タイトル 1">
            <a:extLst>
              <a:ext uri="{FF2B5EF4-FFF2-40B4-BE49-F238E27FC236}">
                <a16:creationId xmlns:a16="http://schemas.microsoft.com/office/drawing/2014/main" id="{1A0E814F-C29F-492B-A393-08358A655C0A}"/>
              </a:ext>
            </a:extLst>
          </p:cNvPr>
          <p:cNvSpPr txBox="1">
            <a:spLocks/>
          </p:cNvSpPr>
          <p:nvPr/>
        </p:nvSpPr>
        <p:spPr>
          <a:xfrm>
            <a:off x="117753" y="329171"/>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データの可視化</a:t>
            </a:r>
          </a:p>
        </p:txBody>
      </p:sp>
    </p:spTree>
    <p:extLst>
      <p:ext uri="{BB962C8B-B14F-4D97-AF65-F5344CB8AC3E}">
        <p14:creationId xmlns:p14="http://schemas.microsoft.com/office/powerpoint/2010/main" val="112794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D2045B51-D607-A84E-A0EF-0CFA30DF9C39}"/>
              </a:ext>
            </a:extLst>
          </p:cNvPr>
          <p:cNvSpPr txBox="1">
            <a:spLocks/>
          </p:cNvSpPr>
          <p:nvPr/>
        </p:nvSpPr>
        <p:spPr>
          <a:xfrm>
            <a:off x="320321" y="1921247"/>
            <a:ext cx="4489133" cy="18129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データ間の関係性</a:t>
            </a:r>
            <a:endParaRPr lang="en-US" altLang="ja-JP" dirty="0"/>
          </a:p>
        </p:txBody>
      </p:sp>
      <p:sp>
        <p:nvSpPr>
          <p:cNvPr id="6" name="テキスト ボックス 5">
            <a:extLst>
              <a:ext uri="{FF2B5EF4-FFF2-40B4-BE49-F238E27FC236}">
                <a16:creationId xmlns:a16="http://schemas.microsoft.com/office/drawing/2014/main" id="{D63D3827-AA37-5044-BC60-36E38C61A1DE}"/>
              </a:ext>
            </a:extLst>
          </p:cNvPr>
          <p:cNvSpPr txBox="1"/>
          <p:nvPr/>
        </p:nvSpPr>
        <p:spPr>
          <a:xfrm>
            <a:off x="320321" y="1285212"/>
            <a:ext cx="3623734" cy="461665"/>
          </a:xfrm>
          <a:prstGeom prst="rect">
            <a:avLst/>
          </a:prstGeom>
          <a:solidFill>
            <a:srgbClr val="FF0000"/>
          </a:solid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rPr>
              <a:t>データを分析するとは</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10" name="タイトル 1">
            <a:extLst>
              <a:ext uri="{FF2B5EF4-FFF2-40B4-BE49-F238E27FC236}">
                <a16:creationId xmlns:a16="http://schemas.microsoft.com/office/drawing/2014/main" id="{4D1D8593-C453-4FCA-BF9B-A57A0525E44F}"/>
              </a:ext>
            </a:extLst>
          </p:cNvPr>
          <p:cNvSpPr txBox="1">
            <a:spLocks/>
          </p:cNvSpPr>
          <p:nvPr/>
        </p:nvSpPr>
        <p:spPr>
          <a:xfrm>
            <a:off x="139542" y="312879"/>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graphicFrame>
        <p:nvGraphicFramePr>
          <p:cNvPr id="11" name="表 10">
            <a:extLst>
              <a:ext uri="{FF2B5EF4-FFF2-40B4-BE49-F238E27FC236}">
                <a16:creationId xmlns:a16="http://schemas.microsoft.com/office/drawing/2014/main" id="{132AAB15-D51A-4E2A-9E81-816091E0797A}"/>
              </a:ext>
            </a:extLst>
          </p:cNvPr>
          <p:cNvGraphicFramePr>
            <a:graphicFrameLocks noGrp="1"/>
          </p:cNvGraphicFramePr>
          <p:nvPr/>
        </p:nvGraphicFramePr>
        <p:xfrm>
          <a:off x="363255" y="2619431"/>
          <a:ext cx="9222424" cy="2229485"/>
        </p:xfrm>
        <a:graphic>
          <a:graphicData uri="http://schemas.openxmlformats.org/drawingml/2006/table">
            <a:tbl>
              <a:tblPr firstRow="1" bandRow="1">
                <a:tableStyleId>{5940675A-B579-460E-94D1-54222C63F5DA}</a:tableStyleId>
              </a:tblPr>
              <a:tblGrid>
                <a:gridCol w="606624">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12" name="正方形/長方形 11">
            <a:extLst>
              <a:ext uri="{FF2B5EF4-FFF2-40B4-BE49-F238E27FC236}">
                <a16:creationId xmlns:a16="http://schemas.microsoft.com/office/drawing/2014/main" id="{E4A70D26-6A51-462B-9192-51D297DAB7F0}"/>
              </a:ext>
            </a:extLst>
          </p:cNvPr>
          <p:cNvSpPr/>
          <p:nvPr/>
        </p:nvSpPr>
        <p:spPr>
          <a:xfrm>
            <a:off x="6133577" y="2519714"/>
            <a:ext cx="868472" cy="242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B39ECB3-0544-4BA0-B5CF-10241A6312CD}"/>
              </a:ext>
            </a:extLst>
          </p:cNvPr>
          <p:cNvSpPr/>
          <p:nvPr/>
        </p:nvSpPr>
        <p:spPr>
          <a:xfrm>
            <a:off x="949889" y="2519714"/>
            <a:ext cx="868472" cy="24289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2013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09457EB-2560-B648-AA17-9141FD280595}"/>
              </a:ext>
            </a:extLst>
          </p:cNvPr>
          <p:cNvSpPr txBox="1"/>
          <p:nvPr/>
        </p:nvSpPr>
        <p:spPr>
          <a:xfrm>
            <a:off x="669555" y="1294906"/>
            <a:ext cx="3623734" cy="461665"/>
          </a:xfrm>
          <a:prstGeom prst="rect">
            <a:avLst/>
          </a:prstGeom>
          <a:solidFill>
            <a:srgbClr val="FF0000"/>
          </a:solidFill>
        </p:spPr>
        <p:txBody>
          <a:bodyPr wrap="square" rtlCol="0">
            <a:spAutoFit/>
          </a:bodyPr>
          <a:lstStyle/>
          <a:p>
            <a:r>
              <a:rPr lang="ja-JP" altLang="en-US" sz="2400" b="1">
                <a:solidFill>
                  <a:schemeClr val="bg1"/>
                </a:solidFill>
                <a:latin typeface="メイリオ" panose="020B0604030504040204" pitchFamily="50" charset="-128"/>
                <a:ea typeface="メイリオ" panose="020B0604030504040204" pitchFamily="50" charset="-128"/>
              </a:rPr>
              <a:t>問題解決のための哲学</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41F57A8-3AC4-0346-AE04-82B02759FBE0}"/>
              </a:ext>
            </a:extLst>
          </p:cNvPr>
          <p:cNvSpPr txBox="1"/>
          <p:nvPr/>
        </p:nvSpPr>
        <p:spPr>
          <a:xfrm>
            <a:off x="1092578" y="1891414"/>
            <a:ext cx="1723549"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分解と統合</a:t>
            </a:r>
          </a:p>
        </p:txBody>
      </p:sp>
      <p:pic>
        <p:nvPicPr>
          <p:cNvPr id="9" name="図 8">
            <a:extLst>
              <a:ext uri="{FF2B5EF4-FFF2-40B4-BE49-F238E27FC236}">
                <a16:creationId xmlns:a16="http://schemas.microsoft.com/office/drawing/2014/main" id="{8776B415-4931-4B47-BF81-799DBA6C62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7496" y="2538322"/>
            <a:ext cx="6011333" cy="3620028"/>
          </a:xfrm>
          <a:prstGeom prst="rect">
            <a:avLst/>
          </a:prstGeom>
        </p:spPr>
      </p:pic>
      <p:sp>
        <p:nvSpPr>
          <p:cNvPr id="10" name="テキスト ボックス 9">
            <a:extLst>
              <a:ext uri="{FF2B5EF4-FFF2-40B4-BE49-F238E27FC236}">
                <a16:creationId xmlns:a16="http://schemas.microsoft.com/office/drawing/2014/main" id="{9F288B5C-18CE-D240-BE61-6116FC2D8E2F}"/>
              </a:ext>
            </a:extLst>
          </p:cNvPr>
          <p:cNvSpPr txBox="1"/>
          <p:nvPr/>
        </p:nvSpPr>
        <p:spPr>
          <a:xfrm>
            <a:off x="1741448" y="3429000"/>
            <a:ext cx="466794" cy="769441"/>
          </a:xfrm>
          <a:prstGeom prst="rect">
            <a:avLst/>
          </a:prstGeom>
          <a:noFill/>
        </p:spPr>
        <p:txBody>
          <a:bodyPr wrap="none" rtlCol="0">
            <a:spAutoFit/>
          </a:bodyPr>
          <a:lstStyle/>
          <a:p>
            <a:r>
              <a:rPr lang="ja-JP" altLang="en-US" sz="2200" dirty="0">
                <a:latin typeface="メイリオ" panose="020B0604030504040204" pitchFamily="50" charset="-128"/>
                <a:ea typeface="メイリオ" panose="020B0604030504040204" pitchFamily="50" charset="-128"/>
              </a:rPr>
              <a:t>人</a:t>
            </a:r>
            <a:endParaRPr lang="en-US" altLang="ja-JP" sz="2200" dirty="0">
              <a:latin typeface="メイリオ" panose="020B0604030504040204" pitchFamily="50" charset="-128"/>
              <a:ea typeface="メイリオ" panose="020B0604030504040204" pitchFamily="50" charset="-128"/>
            </a:endParaRPr>
          </a:p>
          <a:p>
            <a:r>
              <a:rPr lang="ja-JP" altLang="en-US" sz="2200" dirty="0">
                <a:latin typeface="メイリオ" panose="020B0604030504040204" pitchFamily="50" charset="-128"/>
                <a:ea typeface="メイリオ" panose="020B0604030504040204" pitchFamily="50" charset="-128"/>
              </a:rPr>
              <a:t>数</a:t>
            </a:r>
            <a:endParaRPr lang="en-US" altLang="ja-JP" sz="22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A83B885D-0E63-C441-8054-B4E967E47CDD}"/>
              </a:ext>
            </a:extLst>
          </p:cNvPr>
          <p:cNvSpPr txBox="1"/>
          <p:nvPr/>
        </p:nvSpPr>
        <p:spPr>
          <a:xfrm>
            <a:off x="5126446" y="6158350"/>
            <a:ext cx="1583186"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満足度</a:t>
            </a:r>
            <a:endParaRPr lang="en-US" altLang="ja-JP" sz="2200" dirty="0">
              <a:latin typeface="メイリオ" panose="020B0604030504040204" pitchFamily="50" charset="-128"/>
              <a:ea typeface="メイリオ" panose="020B0604030504040204" pitchFamily="50" charset="-128"/>
            </a:endParaRPr>
          </a:p>
        </p:txBody>
      </p:sp>
      <p:sp>
        <p:nvSpPr>
          <p:cNvPr id="12" name="右矢印 11">
            <a:extLst>
              <a:ext uri="{FF2B5EF4-FFF2-40B4-BE49-F238E27FC236}">
                <a16:creationId xmlns:a16="http://schemas.microsoft.com/office/drawing/2014/main" id="{3265BB3A-2BEE-5149-AC4B-80C233E03ED0}"/>
              </a:ext>
            </a:extLst>
          </p:cNvPr>
          <p:cNvSpPr/>
          <p:nvPr/>
        </p:nvSpPr>
        <p:spPr>
          <a:xfrm>
            <a:off x="4702067" y="1540043"/>
            <a:ext cx="1524545" cy="62387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5DDB634-241E-3044-9A47-6CA29FB4A76B}"/>
              </a:ext>
            </a:extLst>
          </p:cNvPr>
          <p:cNvSpPr txBox="1"/>
          <p:nvPr/>
        </p:nvSpPr>
        <p:spPr>
          <a:xfrm>
            <a:off x="6477445" y="1621147"/>
            <a:ext cx="295465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具体的にどうする？</a:t>
            </a:r>
          </a:p>
        </p:txBody>
      </p:sp>
      <p:sp>
        <p:nvSpPr>
          <p:cNvPr id="14" name="タイトル 1">
            <a:extLst>
              <a:ext uri="{FF2B5EF4-FFF2-40B4-BE49-F238E27FC236}">
                <a16:creationId xmlns:a16="http://schemas.microsoft.com/office/drawing/2014/main" id="{4AFA6ED9-6CF0-4ED2-98C8-CCACEDE760CA}"/>
              </a:ext>
            </a:extLst>
          </p:cNvPr>
          <p:cNvSpPr txBox="1">
            <a:spLocks/>
          </p:cNvSpPr>
          <p:nvPr/>
        </p:nvSpPr>
        <p:spPr>
          <a:xfrm>
            <a:off x="123528" y="328983"/>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
        <p:nvSpPr>
          <p:cNvPr id="15" name="正方形/長方形 14">
            <a:extLst>
              <a:ext uri="{FF2B5EF4-FFF2-40B4-BE49-F238E27FC236}">
                <a16:creationId xmlns:a16="http://schemas.microsoft.com/office/drawing/2014/main" id="{47EFBDAC-1329-4C29-AAB1-006A112CD492}"/>
              </a:ext>
            </a:extLst>
          </p:cNvPr>
          <p:cNvSpPr/>
          <p:nvPr/>
        </p:nvSpPr>
        <p:spPr>
          <a:xfrm>
            <a:off x="3169082" y="4716889"/>
            <a:ext cx="942832" cy="83924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111BDE6-9619-44AA-A218-185791FA4A7C}"/>
              </a:ext>
            </a:extLst>
          </p:cNvPr>
          <p:cNvSpPr/>
          <p:nvPr/>
        </p:nvSpPr>
        <p:spPr>
          <a:xfrm>
            <a:off x="4135519" y="4622104"/>
            <a:ext cx="942832" cy="9340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806459F-4300-4767-AA18-EB97D70950DC}"/>
              </a:ext>
            </a:extLst>
          </p:cNvPr>
          <p:cNvSpPr/>
          <p:nvPr/>
        </p:nvSpPr>
        <p:spPr>
          <a:xfrm>
            <a:off x="5113653" y="3462073"/>
            <a:ext cx="942832" cy="20987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2B1E04-260D-4C6B-803D-D230EB24FC49}"/>
              </a:ext>
            </a:extLst>
          </p:cNvPr>
          <p:cNvSpPr/>
          <p:nvPr/>
        </p:nvSpPr>
        <p:spPr>
          <a:xfrm>
            <a:off x="6109040" y="3089202"/>
            <a:ext cx="942832" cy="24602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26C36822-6291-40FF-809E-29B4A54854C0}"/>
              </a:ext>
            </a:extLst>
          </p:cNvPr>
          <p:cNvSpPr/>
          <p:nvPr/>
        </p:nvSpPr>
        <p:spPr>
          <a:xfrm>
            <a:off x="7092730" y="3226988"/>
            <a:ext cx="942832" cy="23224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9811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42B6F67-12A8-C548-A04A-E92AF29A48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2480" y="2053708"/>
            <a:ext cx="6011333" cy="3620028"/>
          </a:xfrm>
          <a:prstGeom prst="rect">
            <a:avLst/>
          </a:prstGeom>
        </p:spPr>
      </p:pic>
      <p:sp>
        <p:nvSpPr>
          <p:cNvPr id="6" name="テキスト ボックス 5">
            <a:extLst>
              <a:ext uri="{FF2B5EF4-FFF2-40B4-BE49-F238E27FC236}">
                <a16:creationId xmlns:a16="http://schemas.microsoft.com/office/drawing/2014/main" id="{5BAC2F3E-0ECE-C641-9F88-FBF9CA7D2A0F}"/>
              </a:ext>
            </a:extLst>
          </p:cNvPr>
          <p:cNvSpPr txBox="1"/>
          <p:nvPr/>
        </p:nvSpPr>
        <p:spPr>
          <a:xfrm>
            <a:off x="905993" y="3032725"/>
            <a:ext cx="492443" cy="830997"/>
          </a:xfrm>
          <a:prstGeom prst="rect">
            <a:avLst/>
          </a:prstGeom>
          <a:noFill/>
        </p:spPr>
        <p:txBody>
          <a:bodyPr wrap="none" rtlCol="0">
            <a:spAutoFit/>
          </a:bodyPr>
          <a:lstStyle/>
          <a:p>
            <a:r>
              <a:rPr lang="ja-JP" altLang="en-US" sz="2400">
                <a:latin typeface="メイリオ" panose="020B0604030504040204" pitchFamily="50" charset="-128"/>
                <a:ea typeface="メイリオ" panose="020B0604030504040204" pitchFamily="50" charset="-128"/>
              </a:rPr>
              <a:t>人</a:t>
            </a:r>
            <a:endParaRPr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数</a:t>
            </a:r>
            <a:endParaRPr lang="en-US" altLang="ja-JP" sz="24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1B81D9A7-7C6D-2546-B2FA-E130FCE3929D}"/>
              </a:ext>
            </a:extLst>
          </p:cNvPr>
          <p:cNvSpPr txBox="1"/>
          <p:nvPr/>
        </p:nvSpPr>
        <p:spPr>
          <a:xfrm>
            <a:off x="5124553" y="5741804"/>
            <a:ext cx="1583186"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満足度</a:t>
            </a:r>
            <a:endParaRPr lang="en-US" altLang="ja-JP" sz="2400" dirty="0">
              <a:latin typeface="メイリオ" panose="020B0604030504040204" pitchFamily="50" charset="-128"/>
              <a:ea typeface="メイリオ" panose="020B0604030504040204" pitchFamily="50" charset="-128"/>
            </a:endParaRPr>
          </a:p>
        </p:txBody>
      </p:sp>
      <p:sp>
        <p:nvSpPr>
          <p:cNvPr id="10" name="タイトル 1">
            <a:extLst>
              <a:ext uri="{FF2B5EF4-FFF2-40B4-BE49-F238E27FC236}">
                <a16:creationId xmlns:a16="http://schemas.microsoft.com/office/drawing/2014/main" id="{E82F90E1-7E06-4EB5-A5AA-5D9D6A737965}"/>
              </a:ext>
            </a:extLst>
          </p:cNvPr>
          <p:cNvSpPr txBox="1">
            <a:spLocks/>
          </p:cNvSpPr>
          <p:nvPr/>
        </p:nvSpPr>
        <p:spPr>
          <a:xfrm>
            <a:off x="218286" y="332347"/>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
        <p:nvSpPr>
          <p:cNvPr id="13" name="正方形/長方形 12">
            <a:extLst>
              <a:ext uri="{FF2B5EF4-FFF2-40B4-BE49-F238E27FC236}">
                <a16:creationId xmlns:a16="http://schemas.microsoft.com/office/drawing/2014/main" id="{CAF093C8-B066-4838-B0C3-E5B3D5A25419}"/>
              </a:ext>
            </a:extLst>
          </p:cNvPr>
          <p:cNvSpPr/>
          <p:nvPr/>
        </p:nvSpPr>
        <p:spPr>
          <a:xfrm>
            <a:off x="2503729" y="4244478"/>
            <a:ext cx="988330" cy="83924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B4900F2-FB60-4207-8DAB-C4803F839B5A}"/>
              </a:ext>
            </a:extLst>
          </p:cNvPr>
          <p:cNvSpPr/>
          <p:nvPr/>
        </p:nvSpPr>
        <p:spPr>
          <a:xfrm>
            <a:off x="3534944" y="4150230"/>
            <a:ext cx="988330" cy="9340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5981A7D-5864-4ABA-95B7-3F3489463875}"/>
              </a:ext>
            </a:extLst>
          </p:cNvPr>
          <p:cNvSpPr/>
          <p:nvPr/>
        </p:nvSpPr>
        <p:spPr>
          <a:xfrm>
            <a:off x="4560603" y="2989662"/>
            <a:ext cx="988330" cy="20987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C098239-DD2E-4DA0-9113-9A28CE0AE325}"/>
              </a:ext>
            </a:extLst>
          </p:cNvPr>
          <p:cNvSpPr/>
          <p:nvPr/>
        </p:nvSpPr>
        <p:spPr>
          <a:xfrm>
            <a:off x="5586262" y="2621518"/>
            <a:ext cx="988330" cy="24602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68D5CFEB-D595-4965-9631-18883519D2F4}"/>
              </a:ext>
            </a:extLst>
          </p:cNvPr>
          <p:cNvSpPr/>
          <p:nvPr/>
        </p:nvSpPr>
        <p:spPr>
          <a:xfrm>
            <a:off x="6617477" y="2793304"/>
            <a:ext cx="988330" cy="228842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E460E55-42C1-C740-B052-988AA14E1A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9786" y="2012365"/>
            <a:ext cx="6743734" cy="3661371"/>
          </a:xfrm>
          <a:prstGeom prst="rect">
            <a:avLst/>
          </a:prstGeom>
        </p:spPr>
      </p:pic>
      <p:pic>
        <p:nvPicPr>
          <p:cNvPr id="9" name="図 8">
            <a:extLst>
              <a:ext uri="{FF2B5EF4-FFF2-40B4-BE49-F238E27FC236}">
                <a16:creationId xmlns:a16="http://schemas.microsoft.com/office/drawing/2014/main" id="{4D1059B2-E39E-C545-8B7B-9EF5CE14990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69786" y="1549373"/>
            <a:ext cx="6796577" cy="3996130"/>
          </a:xfrm>
          <a:prstGeom prst="rect">
            <a:avLst/>
          </a:prstGeom>
        </p:spPr>
      </p:pic>
      <p:grpSp>
        <p:nvGrpSpPr>
          <p:cNvPr id="3" name="グループ化 2">
            <a:extLst>
              <a:ext uri="{FF2B5EF4-FFF2-40B4-BE49-F238E27FC236}">
                <a16:creationId xmlns:a16="http://schemas.microsoft.com/office/drawing/2014/main" id="{4A966A7F-D0CF-1F4C-BC70-13260AC04894}"/>
              </a:ext>
            </a:extLst>
          </p:cNvPr>
          <p:cNvGrpSpPr/>
          <p:nvPr/>
        </p:nvGrpSpPr>
        <p:grpSpPr>
          <a:xfrm>
            <a:off x="8557808" y="2989662"/>
            <a:ext cx="708878" cy="2043768"/>
            <a:chOff x="8557808" y="2989662"/>
            <a:chExt cx="708878" cy="2043768"/>
          </a:xfrm>
        </p:grpSpPr>
        <p:sp>
          <p:nvSpPr>
            <p:cNvPr id="2" name="テキスト ボックス 1">
              <a:extLst>
                <a:ext uri="{FF2B5EF4-FFF2-40B4-BE49-F238E27FC236}">
                  <a16:creationId xmlns:a16="http://schemas.microsoft.com/office/drawing/2014/main" id="{96C112DA-B7E8-054A-9525-6A4657D31166}"/>
                </a:ext>
              </a:extLst>
            </p:cNvPr>
            <p:cNvSpPr txBox="1"/>
            <p:nvPr/>
          </p:nvSpPr>
          <p:spPr>
            <a:xfrm>
              <a:off x="8557808" y="4664098"/>
              <a:ext cx="646331" cy="369332"/>
            </a:xfrm>
            <a:prstGeom prst="rect">
              <a:avLst/>
            </a:prstGeom>
            <a:solidFill>
              <a:srgbClr val="FF0000"/>
            </a:solidFill>
          </p:spPr>
          <p:txBody>
            <a:bodyPr wrap="none" rtlCol="0">
              <a:spAutoFit/>
            </a:bodyPr>
            <a:lstStyle/>
            <a:p>
              <a:r>
                <a:rPr kumimoji="1" lang="ja-JP" altLang="en-US">
                  <a:solidFill>
                    <a:schemeClr val="bg1"/>
                  </a:solidFill>
                  <a:latin typeface="メイリオ" panose="020B0604030504040204" pitchFamily="50" charset="-128"/>
                  <a:ea typeface="メイリオ" panose="020B0604030504040204" pitchFamily="50" charset="-128"/>
                </a:rPr>
                <a:t>退職</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6BA0602-EBD7-9A48-8F9A-AA736D983A8B}"/>
                </a:ext>
              </a:extLst>
            </p:cNvPr>
            <p:cNvSpPr txBox="1"/>
            <p:nvPr/>
          </p:nvSpPr>
          <p:spPr>
            <a:xfrm>
              <a:off x="8620355" y="2989662"/>
              <a:ext cx="646331" cy="369332"/>
            </a:xfrm>
            <a:prstGeom prst="rect">
              <a:avLst/>
            </a:prstGeom>
            <a:solidFill>
              <a:schemeClr val="accent5"/>
            </a:solidFill>
          </p:spPr>
          <p:txBody>
            <a:bodyPr wrap="none" rtlCol="0">
              <a:spAutoFit/>
            </a:bodyPr>
            <a:lstStyle/>
            <a:p>
              <a:r>
                <a:rPr kumimoji="1" lang="ja-JP" altLang="en-US">
                  <a:solidFill>
                    <a:schemeClr val="bg1"/>
                  </a:solidFill>
                  <a:latin typeface="メイリオ" panose="020B0604030504040204" pitchFamily="50" charset="-128"/>
                  <a:ea typeface="メイリオ" panose="020B0604030504040204" pitchFamily="50" charset="-128"/>
                </a:rPr>
                <a:t>在職</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72736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2C37B7B-A5D7-1A4B-8A32-ACD0016529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3045" y="2710901"/>
            <a:ext cx="6604000" cy="3786717"/>
          </a:xfrm>
          <a:prstGeom prst="rect">
            <a:avLst/>
          </a:prstGeom>
        </p:spPr>
      </p:pic>
      <p:sp>
        <p:nvSpPr>
          <p:cNvPr id="11" name="テキスト ボックス 10">
            <a:extLst>
              <a:ext uri="{FF2B5EF4-FFF2-40B4-BE49-F238E27FC236}">
                <a16:creationId xmlns:a16="http://schemas.microsoft.com/office/drawing/2014/main" id="{DE13A289-9DE5-7C44-A9DE-42CEFFB3DA4F}"/>
              </a:ext>
            </a:extLst>
          </p:cNvPr>
          <p:cNvSpPr txBox="1"/>
          <p:nvPr/>
        </p:nvSpPr>
        <p:spPr>
          <a:xfrm>
            <a:off x="660632" y="2034777"/>
            <a:ext cx="8802410" cy="461665"/>
          </a:xfrm>
          <a:prstGeom prst="rect">
            <a:avLst/>
          </a:prstGeom>
          <a:noFill/>
        </p:spPr>
        <p:txBody>
          <a:bodyPr wrap="none" rtlCol="0">
            <a:spAutoFit/>
          </a:bodyPr>
          <a:lstStyle/>
          <a:p>
            <a:r>
              <a:rPr kumimoji="1" lang="ja-JP" altLang="en-US" sz="2400">
                <a:latin typeface="メイリオ" panose="020B0604030504040204" pitchFamily="50" charset="-128"/>
                <a:ea typeface="メイリオ" panose="020B0604030504040204" pitchFamily="50" charset="-128"/>
              </a:rPr>
              <a:t>統計学的に退職者と在職者で満足度に差があるのかを検証する</a:t>
            </a:r>
            <a:endParaRPr kumimoji="1" lang="ja-JP" altLang="en-US" sz="2400"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01E1A6A2-88D7-6B4D-B75A-BC714813208B}"/>
              </a:ext>
            </a:extLst>
          </p:cNvPr>
          <p:cNvSpPr txBox="1">
            <a:spLocks/>
          </p:cNvSpPr>
          <p:nvPr/>
        </p:nvSpPr>
        <p:spPr>
          <a:xfrm>
            <a:off x="4423688" y="1267641"/>
            <a:ext cx="4489133" cy="461666"/>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検定</a:t>
            </a:r>
            <a:endParaRPr lang="ja-JP" altLang="en-US" dirty="0"/>
          </a:p>
        </p:txBody>
      </p:sp>
      <p:sp>
        <p:nvSpPr>
          <p:cNvPr id="13" name="テキスト ボックス 12">
            <a:extLst>
              <a:ext uri="{FF2B5EF4-FFF2-40B4-BE49-F238E27FC236}">
                <a16:creationId xmlns:a16="http://schemas.microsoft.com/office/drawing/2014/main" id="{A0CCDB6A-B78C-4C48-9DAE-7B85FA23C562}"/>
              </a:ext>
            </a:extLst>
          </p:cNvPr>
          <p:cNvSpPr txBox="1"/>
          <p:nvPr/>
        </p:nvSpPr>
        <p:spPr>
          <a:xfrm>
            <a:off x="660632" y="1245919"/>
            <a:ext cx="3623734" cy="461665"/>
          </a:xfrm>
          <a:prstGeom prst="rect">
            <a:avLst/>
          </a:prstGeom>
          <a:solidFill>
            <a:srgbClr val="FF0000"/>
          </a:solid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rPr>
              <a:t>データを分析するとは</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AC52E83E-4857-A344-AC8C-0EB9C42D5FBA}"/>
              </a:ext>
            </a:extLst>
          </p:cNvPr>
          <p:cNvSpPr/>
          <p:nvPr/>
        </p:nvSpPr>
        <p:spPr>
          <a:xfrm>
            <a:off x="863470" y="5780066"/>
            <a:ext cx="4489133" cy="33263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1">
            <a:extLst>
              <a:ext uri="{FF2B5EF4-FFF2-40B4-BE49-F238E27FC236}">
                <a16:creationId xmlns:a16="http://schemas.microsoft.com/office/drawing/2014/main" id="{068A00D5-8600-4861-B1DC-709E6A2C9B83}"/>
              </a:ext>
            </a:extLst>
          </p:cNvPr>
          <p:cNvSpPr txBox="1">
            <a:spLocks/>
          </p:cNvSpPr>
          <p:nvPr/>
        </p:nvSpPr>
        <p:spPr>
          <a:xfrm>
            <a:off x="114605" y="358360"/>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Tree>
    <p:extLst>
      <p:ext uri="{BB962C8B-B14F-4D97-AF65-F5344CB8AC3E}">
        <p14:creationId xmlns:p14="http://schemas.microsoft.com/office/powerpoint/2010/main" val="65759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データの可視化</a:t>
            </a:r>
            <a:r>
              <a:rPr lang="en-US" altLang="ja-JP" b="1" dirty="0"/>
              <a:t>(</a:t>
            </a:r>
            <a:r>
              <a:rPr lang="ja-JP" altLang="en-US" b="1" dirty="0"/>
              <a:t>バブルチャート）</a:t>
            </a:r>
            <a:endParaRPr kumimoji="1" lang="ja-JP" altLang="en-US" b="1" dirty="0"/>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54" y="1966780"/>
            <a:ext cx="9906000" cy="4458103"/>
          </a:xfrm>
          <a:prstGeom prst="rect">
            <a:avLst/>
          </a:prstGeom>
        </p:spPr>
      </p:pic>
      <p:sp>
        <p:nvSpPr>
          <p:cNvPr id="7" name="正方形/長方形 6"/>
          <p:cNvSpPr/>
          <p:nvPr/>
        </p:nvSpPr>
        <p:spPr>
          <a:xfrm>
            <a:off x="5911775" y="2059547"/>
            <a:ext cx="1004552" cy="4430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33351" y="1271554"/>
            <a:ext cx="6022803" cy="461665"/>
          </a:xfrm>
          <a:prstGeom prst="rect">
            <a:avLst/>
          </a:prstGeom>
        </p:spPr>
        <p:txBody>
          <a:bodyPr wrap="none">
            <a:spAutoFit/>
          </a:bodyPr>
          <a:lstStyle/>
          <a:p>
            <a:pPr lvl="0">
              <a:defRPr/>
            </a:pPr>
            <a:r>
              <a:rPr lang="ja-JP" altLang="en-US" sz="2400" dirty="0"/>
              <a:t>３つの変数の関係（満足度、</a:t>
            </a:r>
            <a:r>
              <a:rPr lang="ja-JP" altLang="en-US" sz="2400"/>
              <a:t>部署、退職率）</a:t>
            </a:r>
            <a:r>
              <a:rPr lang="ja-JP" altLang="en-US" sz="2400" dirty="0"/>
              <a:t>？</a:t>
            </a:r>
          </a:p>
        </p:txBody>
      </p:sp>
      <p:sp>
        <p:nvSpPr>
          <p:cNvPr id="10" name="正方形/長方形 9">
            <a:extLst>
              <a:ext uri="{FF2B5EF4-FFF2-40B4-BE49-F238E27FC236}">
                <a16:creationId xmlns:a16="http://schemas.microsoft.com/office/drawing/2014/main" id="{FD314511-8BD3-4DE0-8E95-85E3BD246ABD}"/>
              </a:ext>
            </a:extLst>
          </p:cNvPr>
          <p:cNvSpPr/>
          <p:nvPr/>
        </p:nvSpPr>
        <p:spPr>
          <a:xfrm>
            <a:off x="7839963" y="2052923"/>
            <a:ext cx="1004552" cy="4430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A1CCD82-5AF1-4C85-9E88-05C9DAE6511F}"/>
              </a:ext>
            </a:extLst>
          </p:cNvPr>
          <p:cNvSpPr/>
          <p:nvPr/>
        </p:nvSpPr>
        <p:spPr>
          <a:xfrm>
            <a:off x="180933" y="2052923"/>
            <a:ext cx="1004552" cy="4430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3181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データの可視化</a:t>
            </a:r>
            <a:r>
              <a:rPr lang="en-US" altLang="ja-JP" b="1" dirty="0"/>
              <a:t>(</a:t>
            </a:r>
            <a:r>
              <a:rPr lang="ja-JP" altLang="en-US" b="1" dirty="0"/>
              <a:t>バブルチャート）</a:t>
            </a:r>
            <a:endParaRPr kumimoji="1" lang="ja-JP" altLang="en-US" dirty="0"/>
          </a:p>
        </p:txBody>
      </p:sp>
      <p:sp>
        <p:nvSpPr>
          <p:cNvPr id="7" name="正方形/長方形 6"/>
          <p:cNvSpPr/>
          <p:nvPr/>
        </p:nvSpPr>
        <p:spPr>
          <a:xfrm>
            <a:off x="440476" y="1358183"/>
            <a:ext cx="6022803" cy="461665"/>
          </a:xfrm>
          <a:prstGeom prst="rect">
            <a:avLst/>
          </a:prstGeom>
        </p:spPr>
        <p:txBody>
          <a:bodyPr wrap="none">
            <a:spAutoFit/>
          </a:bodyPr>
          <a:lstStyle/>
          <a:p>
            <a:pPr lvl="0">
              <a:defRPr/>
            </a:pPr>
            <a:r>
              <a:rPr lang="ja-JP" altLang="en-US" sz="2400" dirty="0"/>
              <a:t>３つの変数の関係（満足度、</a:t>
            </a:r>
            <a:r>
              <a:rPr lang="ja-JP" altLang="en-US" sz="2400"/>
              <a:t>部署、退職率）</a:t>
            </a:r>
            <a:r>
              <a:rPr lang="ja-JP" altLang="en-US" sz="2400" dirty="0"/>
              <a:t>？</a:t>
            </a:r>
          </a:p>
        </p:txBody>
      </p:sp>
      <p:graphicFrame>
        <p:nvGraphicFramePr>
          <p:cNvPr id="5" name="表 4">
            <a:extLst>
              <a:ext uri="{FF2B5EF4-FFF2-40B4-BE49-F238E27FC236}">
                <a16:creationId xmlns:a16="http://schemas.microsoft.com/office/drawing/2014/main" id="{1A5C0942-1922-42AF-95B2-390EC88683AE}"/>
              </a:ext>
            </a:extLst>
          </p:cNvPr>
          <p:cNvGraphicFramePr>
            <a:graphicFrameLocks noGrp="1"/>
          </p:cNvGraphicFramePr>
          <p:nvPr/>
        </p:nvGraphicFramePr>
        <p:xfrm>
          <a:off x="355544" y="2047472"/>
          <a:ext cx="9170250" cy="3307305"/>
        </p:xfrm>
        <a:graphic>
          <a:graphicData uri="http://schemas.openxmlformats.org/drawingml/2006/table">
            <a:tbl>
              <a:tblPr firstRow="1" bandRow="1">
                <a:tableStyleId>{5940675A-B579-460E-94D1-54222C63F5DA}</a:tableStyleId>
              </a:tblPr>
              <a:tblGrid>
                <a:gridCol w="889535">
                  <a:extLst>
                    <a:ext uri="{9D8B030D-6E8A-4147-A177-3AD203B41FA5}">
                      <a16:colId xmlns:a16="http://schemas.microsoft.com/office/drawing/2014/main" val="20000"/>
                    </a:ext>
                  </a:extLst>
                </a:gridCol>
                <a:gridCol w="995534">
                  <a:extLst>
                    <a:ext uri="{9D8B030D-6E8A-4147-A177-3AD203B41FA5}">
                      <a16:colId xmlns:a16="http://schemas.microsoft.com/office/drawing/2014/main" val="20001"/>
                    </a:ext>
                  </a:extLst>
                </a:gridCol>
                <a:gridCol w="783536">
                  <a:extLst>
                    <a:ext uri="{9D8B030D-6E8A-4147-A177-3AD203B41FA5}">
                      <a16:colId xmlns:a16="http://schemas.microsoft.com/office/drawing/2014/main" val="20002"/>
                    </a:ext>
                  </a:extLst>
                </a:gridCol>
                <a:gridCol w="608422">
                  <a:extLst>
                    <a:ext uri="{9D8B030D-6E8A-4147-A177-3AD203B41FA5}">
                      <a16:colId xmlns:a16="http://schemas.microsoft.com/office/drawing/2014/main" val="20003"/>
                    </a:ext>
                  </a:extLst>
                </a:gridCol>
                <a:gridCol w="1301570">
                  <a:extLst>
                    <a:ext uri="{9D8B030D-6E8A-4147-A177-3AD203B41FA5}">
                      <a16:colId xmlns:a16="http://schemas.microsoft.com/office/drawing/2014/main" val="20004"/>
                    </a:ext>
                  </a:extLst>
                </a:gridCol>
                <a:gridCol w="940024">
                  <a:extLst>
                    <a:ext uri="{9D8B030D-6E8A-4147-A177-3AD203B41FA5}">
                      <a16:colId xmlns:a16="http://schemas.microsoft.com/office/drawing/2014/main" val="20005"/>
                    </a:ext>
                  </a:extLst>
                </a:gridCol>
                <a:gridCol w="1193106">
                  <a:extLst>
                    <a:ext uri="{9D8B030D-6E8A-4147-A177-3AD203B41FA5}">
                      <a16:colId xmlns:a16="http://schemas.microsoft.com/office/drawing/2014/main" val="20006"/>
                    </a:ext>
                  </a:extLst>
                </a:gridCol>
                <a:gridCol w="596553">
                  <a:extLst>
                    <a:ext uri="{9D8B030D-6E8A-4147-A177-3AD203B41FA5}">
                      <a16:colId xmlns:a16="http://schemas.microsoft.com/office/drawing/2014/main" val="20007"/>
                    </a:ext>
                  </a:extLst>
                </a:gridCol>
                <a:gridCol w="849636">
                  <a:extLst>
                    <a:ext uri="{9D8B030D-6E8A-4147-A177-3AD203B41FA5}">
                      <a16:colId xmlns:a16="http://schemas.microsoft.com/office/drawing/2014/main" val="20008"/>
                    </a:ext>
                  </a:extLst>
                </a:gridCol>
                <a:gridCol w="1012334">
                  <a:extLst>
                    <a:ext uri="{9D8B030D-6E8A-4147-A177-3AD203B41FA5}">
                      <a16:colId xmlns:a16="http://schemas.microsoft.com/office/drawing/2014/main" val="20009"/>
                    </a:ext>
                  </a:extLst>
                </a:gridCol>
              </a:tblGrid>
              <a:tr h="640310">
                <a:tc>
                  <a:txBody>
                    <a:bodyPr/>
                    <a:lstStyle/>
                    <a:p>
                      <a:pPr algn="ctr"/>
                      <a:endParaRPr kumimoji="1" lang="ja-JP" altLang="en-US" sz="1200" dirty="0">
                        <a:latin typeface="Meiryo" charset="-128"/>
                        <a:ea typeface="Meiryo" charset="-128"/>
                        <a:cs typeface="Meiryo" charset="-128"/>
                      </a:endParaRPr>
                    </a:p>
                  </a:txBody>
                  <a:tcPr anchor="ctr">
                    <a:noFill/>
                  </a:tcPr>
                </a:tc>
                <a:tc>
                  <a:txBody>
                    <a:bodyPr/>
                    <a:lstStyle/>
                    <a:p>
                      <a:pPr algn="ctr" fontAlgn="b"/>
                      <a:r>
                        <a:rPr lang="en-US" sz="1400" u="none" strike="noStrike" dirty="0">
                          <a:solidFill>
                            <a:schemeClr val="bg1"/>
                          </a:solidFill>
                          <a:effectLst/>
                          <a:latin typeface="Meiryo" charset="-128"/>
                          <a:ea typeface="Meiryo" charset="-128"/>
                          <a:cs typeface="Meiryo" charset="-128"/>
                        </a:rPr>
                        <a:t>accounting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hr</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IT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management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marketing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product_mng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sales</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support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technical</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extLst>
                  <a:ext uri="{0D108BD9-81ED-4DB2-BD59-A6C34878D82A}">
                    <a16:rowId xmlns:a16="http://schemas.microsoft.com/office/drawing/2014/main" val="10000"/>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0.8-1</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1"/>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0.6-0.8</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2"/>
                  </a:ext>
                </a:extLst>
              </a:tr>
              <a:tr h="533399">
                <a:tc>
                  <a:txBody>
                    <a:bodyPr/>
                    <a:lstStyle/>
                    <a:p>
                      <a:pPr algn="ctr"/>
                      <a:r>
                        <a:rPr kumimoji="1" lang="en-US" altLang="ja-JP" sz="1200" dirty="0">
                          <a:solidFill>
                            <a:schemeClr val="bg1"/>
                          </a:solidFill>
                          <a:latin typeface="Meiryo" charset="-128"/>
                          <a:ea typeface="Meiryo" charset="-128"/>
                          <a:cs typeface="Meiryo" charset="-128"/>
                        </a:rPr>
                        <a:t>0.4-0.6</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3"/>
                  </a:ext>
                </a:extLst>
              </a:tr>
              <a:tr h="533399">
                <a:tc>
                  <a:txBody>
                    <a:bodyPr/>
                    <a:lstStyle/>
                    <a:p>
                      <a:pPr algn="ctr"/>
                      <a:r>
                        <a:rPr kumimoji="1" lang="en-US" altLang="ja-JP" sz="1200" dirty="0">
                          <a:solidFill>
                            <a:schemeClr val="bg1"/>
                          </a:solidFill>
                          <a:latin typeface="Meiryo" charset="-128"/>
                          <a:ea typeface="Meiryo" charset="-128"/>
                          <a:cs typeface="Meiryo" charset="-128"/>
                        </a:rPr>
                        <a:t>0.2-0.4</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4"/>
                  </a:ext>
                </a:extLst>
              </a:tr>
              <a:tr h="533399">
                <a:tc>
                  <a:txBody>
                    <a:bodyPr/>
                    <a:lstStyle/>
                    <a:p>
                      <a:pPr algn="ctr"/>
                      <a:r>
                        <a:rPr kumimoji="1" lang="en-US" altLang="ja-JP" sz="1200" dirty="0">
                          <a:solidFill>
                            <a:schemeClr val="bg1"/>
                          </a:solidFill>
                          <a:latin typeface="Meiryo" charset="-128"/>
                          <a:ea typeface="Meiryo" charset="-128"/>
                          <a:cs typeface="Meiryo" charset="-128"/>
                        </a:rPr>
                        <a:t>0-0.2</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tc>
                <a:tc>
                  <a:txBody>
                    <a:bodyPr/>
                    <a:lstStyle/>
                    <a:p>
                      <a:pPr algn="ctr"/>
                      <a:endParaRPr kumimoji="1" lang="ja-JP" altLang="en-US" sz="1600" dirty="0">
                        <a:latin typeface="Meiryo" charset="-128"/>
                        <a:ea typeface="Meiryo" charset="-128"/>
                        <a:cs typeface="Meiryo" charset="-128"/>
                      </a:endParaRPr>
                    </a:p>
                  </a:txBody>
                  <a:tcPr anchor="ctr">
                    <a:noFill/>
                  </a:tcPr>
                </a:tc>
                <a:tc>
                  <a:txBody>
                    <a:bodyPr/>
                    <a:lstStyle/>
                    <a:p>
                      <a:pPr algn="ctr"/>
                      <a:endParaRPr kumimoji="1" lang="ja-JP" altLang="en-US" sz="1600" dirty="0">
                        <a:latin typeface="Meiryo" charset="-128"/>
                        <a:ea typeface="Meiryo" charset="-128"/>
                        <a:cs typeface="Meiryo" charset="-128"/>
                      </a:endParaRPr>
                    </a:p>
                  </a:txBody>
                  <a:tcPr anchor="c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82952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データの可視化</a:t>
            </a:r>
            <a:r>
              <a:rPr lang="en-US" altLang="ja-JP" b="1" dirty="0"/>
              <a:t>(</a:t>
            </a:r>
            <a:r>
              <a:rPr lang="ja-JP" altLang="en-US" b="1" dirty="0"/>
              <a:t>バブルチャート）</a:t>
            </a:r>
            <a:endParaRPr kumimoji="1" lang="ja-JP" altLang="en-US" dirty="0"/>
          </a:p>
        </p:txBody>
      </p:sp>
      <p:graphicFrame>
        <p:nvGraphicFramePr>
          <p:cNvPr id="6" name="表 5"/>
          <p:cNvGraphicFramePr>
            <a:graphicFrameLocks noGrp="1"/>
          </p:cNvGraphicFramePr>
          <p:nvPr/>
        </p:nvGraphicFramePr>
        <p:xfrm>
          <a:off x="355544" y="2047472"/>
          <a:ext cx="9170250" cy="3307305"/>
        </p:xfrm>
        <a:graphic>
          <a:graphicData uri="http://schemas.openxmlformats.org/drawingml/2006/table">
            <a:tbl>
              <a:tblPr firstRow="1" bandRow="1">
                <a:tableStyleId>{5940675A-B579-460E-94D1-54222C63F5DA}</a:tableStyleId>
              </a:tblPr>
              <a:tblGrid>
                <a:gridCol w="889535">
                  <a:extLst>
                    <a:ext uri="{9D8B030D-6E8A-4147-A177-3AD203B41FA5}">
                      <a16:colId xmlns:a16="http://schemas.microsoft.com/office/drawing/2014/main" val="20000"/>
                    </a:ext>
                  </a:extLst>
                </a:gridCol>
                <a:gridCol w="995534">
                  <a:extLst>
                    <a:ext uri="{9D8B030D-6E8A-4147-A177-3AD203B41FA5}">
                      <a16:colId xmlns:a16="http://schemas.microsoft.com/office/drawing/2014/main" val="20001"/>
                    </a:ext>
                  </a:extLst>
                </a:gridCol>
                <a:gridCol w="783536">
                  <a:extLst>
                    <a:ext uri="{9D8B030D-6E8A-4147-A177-3AD203B41FA5}">
                      <a16:colId xmlns:a16="http://schemas.microsoft.com/office/drawing/2014/main" val="20002"/>
                    </a:ext>
                  </a:extLst>
                </a:gridCol>
                <a:gridCol w="608422">
                  <a:extLst>
                    <a:ext uri="{9D8B030D-6E8A-4147-A177-3AD203B41FA5}">
                      <a16:colId xmlns:a16="http://schemas.microsoft.com/office/drawing/2014/main" val="20003"/>
                    </a:ext>
                  </a:extLst>
                </a:gridCol>
                <a:gridCol w="1301570">
                  <a:extLst>
                    <a:ext uri="{9D8B030D-6E8A-4147-A177-3AD203B41FA5}">
                      <a16:colId xmlns:a16="http://schemas.microsoft.com/office/drawing/2014/main" val="20004"/>
                    </a:ext>
                  </a:extLst>
                </a:gridCol>
                <a:gridCol w="940024">
                  <a:extLst>
                    <a:ext uri="{9D8B030D-6E8A-4147-A177-3AD203B41FA5}">
                      <a16:colId xmlns:a16="http://schemas.microsoft.com/office/drawing/2014/main" val="20005"/>
                    </a:ext>
                  </a:extLst>
                </a:gridCol>
                <a:gridCol w="1193106">
                  <a:extLst>
                    <a:ext uri="{9D8B030D-6E8A-4147-A177-3AD203B41FA5}">
                      <a16:colId xmlns:a16="http://schemas.microsoft.com/office/drawing/2014/main" val="20006"/>
                    </a:ext>
                  </a:extLst>
                </a:gridCol>
                <a:gridCol w="596553">
                  <a:extLst>
                    <a:ext uri="{9D8B030D-6E8A-4147-A177-3AD203B41FA5}">
                      <a16:colId xmlns:a16="http://schemas.microsoft.com/office/drawing/2014/main" val="20007"/>
                    </a:ext>
                  </a:extLst>
                </a:gridCol>
                <a:gridCol w="849636">
                  <a:extLst>
                    <a:ext uri="{9D8B030D-6E8A-4147-A177-3AD203B41FA5}">
                      <a16:colId xmlns:a16="http://schemas.microsoft.com/office/drawing/2014/main" val="20008"/>
                    </a:ext>
                  </a:extLst>
                </a:gridCol>
                <a:gridCol w="1012334">
                  <a:extLst>
                    <a:ext uri="{9D8B030D-6E8A-4147-A177-3AD203B41FA5}">
                      <a16:colId xmlns:a16="http://schemas.microsoft.com/office/drawing/2014/main" val="20009"/>
                    </a:ext>
                  </a:extLst>
                </a:gridCol>
              </a:tblGrid>
              <a:tr h="640310">
                <a:tc>
                  <a:txBody>
                    <a:bodyPr/>
                    <a:lstStyle/>
                    <a:p>
                      <a:pPr algn="ctr"/>
                      <a:endParaRPr kumimoji="1" lang="ja-JP" altLang="en-US" sz="1200" dirty="0">
                        <a:latin typeface="Meiryo" charset="-128"/>
                        <a:ea typeface="Meiryo" charset="-128"/>
                        <a:cs typeface="Meiryo" charset="-128"/>
                      </a:endParaRPr>
                    </a:p>
                  </a:txBody>
                  <a:tcPr anchor="ctr">
                    <a:noFill/>
                  </a:tcPr>
                </a:tc>
                <a:tc>
                  <a:txBody>
                    <a:bodyPr/>
                    <a:lstStyle/>
                    <a:p>
                      <a:pPr algn="ctr" fontAlgn="b"/>
                      <a:r>
                        <a:rPr lang="en-US" sz="1400" u="none" strike="noStrike" dirty="0">
                          <a:solidFill>
                            <a:schemeClr val="bg1"/>
                          </a:solidFill>
                          <a:effectLst/>
                          <a:latin typeface="Meiryo" charset="-128"/>
                          <a:ea typeface="Meiryo" charset="-128"/>
                          <a:cs typeface="Meiryo" charset="-128"/>
                        </a:rPr>
                        <a:t>accounting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hr</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IT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management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marketing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product_mng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sales</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support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technical</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extLst>
                  <a:ext uri="{0D108BD9-81ED-4DB2-BD59-A6C34878D82A}">
                    <a16:rowId xmlns:a16="http://schemas.microsoft.com/office/drawing/2014/main" val="10000"/>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0.8-1</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a:latin typeface="Meiryo" charset="-128"/>
                          <a:ea typeface="Meiryo" charset="-128"/>
                          <a:cs typeface="Meiryo" charset="-128"/>
                        </a:rPr>
                        <a:t>30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43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91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129</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1"/>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0.6-0.8</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dirty="0">
                          <a:latin typeface="Meiryo" charset="-128"/>
                          <a:ea typeface="Meiryo" charset="-128"/>
                          <a:cs typeface="Meiryo" charset="-128"/>
                        </a:rPr>
                        <a:t>12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128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72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62</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2"/>
                  </a:ext>
                </a:extLst>
              </a:tr>
              <a:tr h="533399">
                <a:tc>
                  <a:txBody>
                    <a:bodyPr/>
                    <a:lstStyle/>
                    <a:p>
                      <a:pPr algn="ctr"/>
                      <a:r>
                        <a:rPr kumimoji="1" lang="en-US" altLang="ja-JP" sz="1200" dirty="0">
                          <a:solidFill>
                            <a:schemeClr val="bg1"/>
                          </a:solidFill>
                          <a:latin typeface="Meiryo" charset="-128"/>
                          <a:ea typeface="Meiryo" charset="-128"/>
                          <a:cs typeface="Meiryo" charset="-128"/>
                        </a:rPr>
                        <a:t>0.4-0.6</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a:latin typeface="Meiryo" charset="-128"/>
                          <a:ea typeface="Meiryo" charset="-128"/>
                          <a:cs typeface="Meiryo" charset="-128"/>
                        </a:rPr>
                        <a:t>59</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80</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66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25</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73</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56</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311</a:t>
                      </a:r>
                      <a:endParaRPr kumimoji="1" lang="ja-JP" altLang="en-US" sz="1600" dirty="0">
                        <a:latin typeface="Meiryo" charset="-128"/>
                        <a:ea typeface="Meiryo" charset="-128"/>
                        <a:cs typeface="Meiryo" charset="-128"/>
                      </a:endParaRPr>
                    </a:p>
                  </a:txBody>
                  <a:tcPr anchor="ctr">
                    <a:no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a:latin typeface="Meiryo" charset="-128"/>
                          <a:ea typeface="Meiryo" charset="-128"/>
                          <a:cs typeface="Meiryo" charset="-128"/>
                        </a:rPr>
                        <a:t>154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177</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3"/>
                  </a:ext>
                </a:extLst>
              </a:tr>
              <a:tr h="533399">
                <a:tc>
                  <a:txBody>
                    <a:bodyPr/>
                    <a:lstStyle/>
                    <a:p>
                      <a:pPr algn="ctr"/>
                      <a:r>
                        <a:rPr kumimoji="1" lang="en-US" altLang="ja-JP" sz="1200" dirty="0">
                          <a:solidFill>
                            <a:schemeClr val="bg1"/>
                          </a:solidFill>
                          <a:latin typeface="Meiryo" charset="-128"/>
                          <a:ea typeface="Meiryo" charset="-128"/>
                          <a:cs typeface="Meiryo" charset="-128"/>
                        </a:rPr>
                        <a:t>0.2-0.4</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a:latin typeface="Meiryo" charset="-128"/>
                          <a:ea typeface="Meiryo" charset="-128"/>
                          <a:cs typeface="Meiryo" charset="-128"/>
                        </a:rPr>
                        <a:t>44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35</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34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186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103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126</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4"/>
                  </a:ext>
                </a:extLst>
              </a:tr>
              <a:tr h="533399">
                <a:tc>
                  <a:txBody>
                    <a:bodyPr/>
                    <a:lstStyle/>
                    <a:p>
                      <a:pPr algn="ctr"/>
                      <a:r>
                        <a:rPr kumimoji="1" lang="en-US" altLang="ja-JP" sz="1200" dirty="0">
                          <a:solidFill>
                            <a:schemeClr val="bg1"/>
                          </a:solidFill>
                          <a:latin typeface="Meiryo" charset="-128"/>
                          <a:ea typeface="Meiryo" charset="-128"/>
                          <a:cs typeface="Meiryo" charset="-128"/>
                        </a:rPr>
                        <a:t>0-0.2</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a:latin typeface="Meiryo" charset="-128"/>
                          <a:ea typeface="Meiryo" charset="-128"/>
                          <a:cs typeface="Meiryo" charset="-128"/>
                        </a:rPr>
                        <a:t>59</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88</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28</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a:latin typeface="Meiryo" charset="-128"/>
                          <a:ea typeface="Meiryo" charset="-128"/>
                          <a:cs typeface="Meiryo" charset="-128"/>
                        </a:rPr>
                        <a:t>41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40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239</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a:latin typeface="Meiryo" charset="-128"/>
                          <a:ea typeface="Meiryo" charset="-128"/>
                          <a:cs typeface="Meiryo" charset="-128"/>
                        </a:rPr>
                        <a:t>135</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dirty="0">
                          <a:latin typeface="Meiryo" charset="-128"/>
                          <a:ea typeface="Meiryo" charset="-128"/>
                          <a:cs typeface="Meiryo" charset="-128"/>
                        </a:rPr>
                        <a:t>203</a:t>
                      </a:r>
                      <a:endParaRPr kumimoji="1" lang="ja-JP" altLang="en-US" sz="1600" dirty="0">
                        <a:latin typeface="Meiryo" charset="-128"/>
                        <a:ea typeface="Meiryo" charset="-128"/>
                        <a:cs typeface="Meiryo" charset="-128"/>
                      </a:endParaRPr>
                    </a:p>
                  </a:txBody>
                  <a:tcPr anchor="ctr">
                    <a:noFill/>
                  </a:tcPr>
                </a:tc>
                <a:extLst>
                  <a:ext uri="{0D108BD9-81ED-4DB2-BD59-A6C34878D82A}">
                    <a16:rowId xmlns:a16="http://schemas.microsoft.com/office/drawing/2014/main" val="10005"/>
                  </a:ext>
                </a:extLst>
              </a:tr>
            </a:tbl>
          </a:graphicData>
        </a:graphic>
      </p:graphicFrame>
      <p:sp>
        <p:nvSpPr>
          <p:cNvPr id="8" name="正方形/長方形 7"/>
          <p:cNvSpPr/>
          <p:nvPr/>
        </p:nvSpPr>
        <p:spPr>
          <a:xfrm>
            <a:off x="440476" y="1358183"/>
            <a:ext cx="6022803" cy="461665"/>
          </a:xfrm>
          <a:prstGeom prst="rect">
            <a:avLst/>
          </a:prstGeom>
        </p:spPr>
        <p:txBody>
          <a:bodyPr wrap="none">
            <a:spAutoFit/>
          </a:bodyPr>
          <a:lstStyle/>
          <a:p>
            <a:pPr lvl="0">
              <a:defRPr/>
            </a:pPr>
            <a:r>
              <a:rPr lang="ja-JP" altLang="en-US" sz="2400" dirty="0"/>
              <a:t>３つの変数の関係（満足度、</a:t>
            </a:r>
            <a:r>
              <a:rPr lang="ja-JP" altLang="en-US" sz="2400"/>
              <a:t>部署、退職率）</a:t>
            </a:r>
            <a:r>
              <a:rPr lang="ja-JP" altLang="en-US" sz="2400" dirty="0"/>
              <a:t>？</a:t>
            </a:r>
          </a:p>
        </p:txBody>
      </p:sp>
    </p:spTree>
    <p:extLst>
      <p:ext uri="{BB962C8B-B14F-4D97-AF65-F5344CB8AC3E}">
        <p14:creationId xmlns:p14="http://schemas.microsoft.com/office/powerpoint/2010/main" val="100102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データの可視化</a:t>
            </a:r>
            <a:r>
              <a:rPr lang="en-US" altLang="ja-JP" b="1" dirty="0"/>
              <a:t>(</a:t>
            </a:r>
            <a:r>
              <a:rPr lang="ja-JP" altLang="en-US" b="1" dirty="0"/>
              <a:t>バブルチャート）</a:t>
            </a:r>
            <a:endParaRPr kumimoji="1" lang="ja-JP" altLang="en-US" dirty="0"/>
          </a:p>
        </p:txBody>
      </p:sp>
      <p:sp>
        <p:nvSpPr>
          <p:cNvPr id="8" name="正方形/長方形 7"/>
          <p:cNvSpPr/>
          <p:nvPr/>
        </p:nvSpPr>
        <p:spPr>
          <a:xfrm>
            <a:off x="440476" y="1358183"/>
            <a:ext cx="6022803" cy="461665"/>
          </a:xfrm>
          <a:prstGeom prst="rect">
            <a:avLst/>
          </a:prstGeom>
        </p:spPr>
        <p:txBody>
          <a:bodyPr wrap="none">
            <a:spAutoFit/>
          </a:bodyPr>
          <a:lstStyle/>
          <a:p>
            <a:pPr lvl="0">
              <a:defRPr/>
            </a:pPr>
            <a:r>
              <a:rPr lang="ja-JP" altLang="en-US" sz="2400" dirty="0"/>
              <a:t>３つの変数の関係（満足度、</a:t>
            </a:r>
            <a:r>
              <a:rPr lang="ja-JP" altLang="en-US" sz="2400"/>
              <a:t>部署、退職率）</a:t>
            </a:r>
            <a:r>
              <a:rPr lang="ja-JP" altLang="en-US" sz="2400" dirty="0"/>
              <a:t>？</a:t>
            </a:r>
          </a:p>
        </p:txBody>
      </p:sp>
      <p:graphicFrame>
        <p:nvGraphicFramePr>
          <p:cNvPr id="5" name="表 4">
            <a:extLst>
              <a:ext uri="{FF2B5EF4-FFF2-40B4-BE49-F238E27FC236}">
                <a16:creationId xmlns:a16="http://schemas.microsoft.com/office/drawing/2014/main" id="{4A62BA5E-E608-4EEC-AA40-CBC56F92CA08}"/>
              </a:ext>
            </a:extLst>
          </p:cNvPr>
          <p:cNvGraphicFramePr>
            <a:graphicFrameLocks noGrp="1"/>
          </p:cNvGraphicFramePr>
          <p:nvPr>
            <p:extLst>
              <p:ext uri="{D42A27DB-BD31-4B8C-83A1-F6EECF244321}">
                <p14:modId xmlns:p14="http://schemas.microsoft.com/office/powerpoint/2010/main" val="2495562372"/>
              </p:ext>
            </p:extLst>
          </p:nvPr>
        </p:nvGraphicFramePr>
        <p:xfrm>
          <a:off x="355544" y="2047472"/>
          <a:ext cx="9170250" cy="3307305"/>
        </p:xfrm>
        <a:graphic>
          <a:graphicData uri="http://schemas.openxmlformats.org/drawingml/2006/table">
            <a:tbl>
              <a:tblPr firstRow="1" bandRow="1">
                <a:tableStyleId>{5940675A-B579-460E-94D1-54222C63F5DA}</a:tableStyleId>
              </a:tblPr>
              <a:tblGrid>
                <a:gridCol w="889535">
                  <a:extLst>
                    <a:ext uri="{9D8B030D-6E8A-4147-A177-3AD203B41FA5}">
                      <a16:colId xmlns:a16="http://schemas.microsoft.com/office/drawing/2014/main" val="20000"/>
                    </a:ext>
                  </a:extLst>
                </a:gridCol>
                <a:gridCol w="995534">
                  <a:extLst>
                    <a:ext uri="{9D8B030D-6E8A-4147-A177-3AD203B41FA5}">
                      <a16:colId xmlns:a16="http://schemas.microsoft.com/office/drawing/2014/main" val="20001"/>
                    </a:ext>
                  </a:extLst>
                </a:gridCol>
                <a:gridCol w="783536">
                  <a:extLst>
                    <a:ext uri="{9D8B030D-6E8A-4147-A177-3AD203B41FA5}">
                      <a16:colId xmlns:a16="http://schemas.microsoft.com/office/drawing/2014/main" val="20002"/>
                    </a:ext>
                  </a:extLst>
                </a:gridCol>
                <a:gridCol w="608422">
                  <a:extLst>
                    <a:ext uri="{9D8B030D-6E8A-4147-A177-3AD203B41FA5}">
                      <a16:colId xmlns:a16="http://schemas.microsoft.com/office/drawing/2014/main" val="20003"/>
                    </a:ext>
                  </a:extLst>
                </a:gridCol>
                <a:gridCol w="1301570">
                  <a:extLst>
                    <a:ext uri="{9D8B030D-6E8A-4147-A177-3AD203B41FA5}">
                      <a16:colId xmlns:a16="http://schemas.microsoft.com/office/drawing/2014/main" val="20004"/>
                    </a:ext>
                  </a:extLst>
                </a:gridCol>
                <a:gridCol w="940024">
                  <a:extLst>
                    <a:ext uri="{9D8B030D-6E8A-4147-A177-3AD203B41FA5}">
                      <a16:colId xmlns:a16="http://schemas.microsoft.com/office/drawing/2014/main" val="20005"/>
                    </a:ext>
                  </a:extLst>
                </a:gridCol>
                <a:gridCol w="1193106">
                  <a:extLst>
                    <a:ext uri="{9D8B030D-6E8A-4147-A177-3AD203B41FA5}">
                      <a16:colId xmlns:a16="http://schemas.microsoft.com/office/drawing/2014/main" val="20006"/>
                    </a:ext>
                  </a:extLst>
                </a:gridCol>
                <a:gridCol w="596553">
                  <a:extLst>
                    <a:ext uri="{9D8B030D-6E8A-4147-A177-3AD203B41FA5}">
                      <a16:colId xmlns:a16="http://schemas.microsoft.com/office/drawing/2014/main" val="20007"/>
                    </a:ext>
                  </a:extLst>
                </a:gridCol>
                <a:gridCol w="849636">
                  <a:extLst>
                    <a:ext uri="{9D8B030D-6E8A-4147-A177-3AD203B41FA5}">
                      <a16:colId xmlns:a16="http://schemas.microsoft.com/office/drawing/2014/main" val="20008"/>
                    </a:ext>
                  </a:extLst>
                </a:gridCol>
                <a:gridCol w="1012334">
                  <a:extLst>
                    <a:ext uri="{9D8B030D-6E8A-4147-A177-3AD203B41FA5}">
                      <a16:colId xmlns:a16="http://schemas.microsoft.com/office/drawing/2014/main" val="20009"/>
                    </a:ext>
                  </a:extLst>
                </a:gridCol>
              </a:tblGrid>
              <a:tr h="640310">
                <a:tc>
                  <a:txBody>
                    <a:bodyPr/>
                    <a:lstStyle/>
                    <a:p>
                      <a:pPr algn="ctr"/>
                      <a:endParaRPr kumimoji="1" lang="ja-JP" altLang="en-US" sz="1200" dirty="0">
                        <a:latin typeface="Meiryo" charset="-128"/>
                        <a:ea typeface="Meiryo" charset="-128"/>
                        <a:cs typeface="Meiryo" charset="-128"/>
                      </a:endParaRPr>
                    </a:p>
                  </a:txBody>
                  <a:tcPr anchor="ctr">
                    <a:noFill/>
                  </a:tcPr>
                </a:tc>
                <a:tc>
                  <a:txBody>
                    <a:bodyPr/>
                    <a:lstStyle/>
                    <a:p>
                      <a:pPr algn="ctr" fontAlgn="b"/>
                      <a:r>
                        <a:rPr lang="en-US" sz="1400" u="none" strike="noStrike" dirty="0">
                          <a:solidFill>
                            <a:schemeClr val="bg1"/>
                          </a:solidFill>
                          <a:effectLst/>
                          <a:latin typeface="Meiryo" charset="-128"/>
                          <a:ea typeface="Meiryo" charset="-128"/>
                          <a:cs typeface="Meiryo" charset="-128"/>
                        </a:rPr>
                        <a:t>accounting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hr</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IT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management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marketing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err="1">
                          <a:solidFill>
                            <a:schemeClr val="bg1"/>
                          </a:solidFill>
                          <a:effectLst/>
                          <a:latin typeface="Meiryo" charset="-128"/>
                          <a:ea typeface="Meiryo" charset="-128"/>
                          <a:cs typeface="Meiryo" charset="-128"/>
                        </a:rPr>
                        <a:t>product_mng</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sales</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support</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tc>
                  <a:txBody>
                    <a:bodyPr/>
                    <a:lstStyle/>
                    <a:p>
                      <a:pPr algn="ctr" fontAlgn="b"/>
                      <a:r>
                        <a:rPr lang="en-US" sz="1400" u="none" strike="noStrike" dirty="0">
                          <a:solidFill>
                            <a:schemeClr val="bg1"/>
                          </a:solidFill>
                          <a:effectLst/>
                          <a:latin typeface="Meiryo" charset="-128"/>
                          <a:ea typeface="Meiryo" charset="-128"/>
                          <a:cs typeface="Meiryo" charset="-128"/>
                        </a:rPr>
                        <a:t>technical</a:t>
                      </a:r>
                      <a:endParaRPr lang="en-US" sz="1400" b="0" i="0" u="none" strike="noStrike" dirty="0">
                        <a:solidFill>
                          <a:schemeClr val="bg1"/>
                        </a:solidFill>
                        <a:effectLst/>
                        <a:latin typeface="Meiryo" charset="-128"/>
                        <a:ea typeface="Meiryo" charset="-128"/>
                        <a:cs typeface="Meiryo" charset="-128"/>
                      </a:endParaRPr>
                    </a:p>
                  </a:txBody>
                  <a:tcPr marL="6350" marR="6350" marT="6350" marB="0" anchor="ctr">
                    <a:solidFill>
                      <a:schemeClr val="accent4"/>
                    </a:solidFill>
                  </a:tcPr>
                </a:tc>
                <a:extLst>
                  <a:ext uri="{0D108BD9-81ED-4DB2-BD59-A6C34878D82A}">
                    <a16:rowId xmlns:a16="http://schemas.microsoft.com/office/drawing/2014/main" val="10000"/>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0.8-1</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dirty="0">
                          <a:latin typeface="Meiryo" charset="-128"/>
                          <a:ea typeface="Meiryo" charset="-128"/>
                          <a:cs typeface="Meiryo" charset="-128"/>
                        </a:rPr>
                        <a:t>30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43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91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129</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1"/>
                  </a:ext>
                </a:extLst>
              </a:tr>
              <a:tr h="533399">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Meiryo" charset="-128"/>
                          <a:ea typeface="Meiryo" charset="-128"/>
                          <a:cs typeface="Meiryo" charset="-128"/>
                        </a:rPr>
                        <a:t>0.6-0.8</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dirty="0">
                          <a:latin typeface="Meiryo" charset="-128"/>
                          <a:ea typeface="Meiryo" charset="-128"/>
                          <a:cs typeface="Meiryo" charset="-128"/>
                        </a:rPr>
                        <a:t>12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128</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72</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62</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2"/>
                  </a:ext>
                </a:extLst>
              </a:tr>
              <a:tr h="533399">
                <a:tc>
                  <a:txBody>
                    <a:bodyPr/>
                    <a:lstStyle/>
                    <a:p>
                      <a:pPr algn="ctr"/>
                      <a:r>
                        <a:rPr kumimoji="1" lang="en-US" altLang="ja-JP" sz="1200" dirty="0">
                          <a:solidFill>
                            <a:schemeClr val="bg1"/>
                          </a:solidFill>
                          <a:latin typeface="Meiryo" charset="-128"/>
                          <a:ea typeface="Meiryo" charset="-128"/>
                          <a:cs typeface="Meiryo" charset="-128"/>
                        </a:rPr>
                        <a:t>0.4-0.6</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dirty="0">
                          <a:latin typeface="Meiryo" charset="-128"/>
                          <a:ea typeface="Meiryo" charset="-128"/>
                          <a:cs typeface="Meiryo" charset="-128"/>
                        </a:rPr>
                        <a:t>59</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80</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66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25</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73</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56</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311</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dirty="0">
                          <a:latin typeface="Meiryo" charset="-128"/>
                          <a:ea typeface="Meiryo" charset="-128"/>
                          <a:cs typeface="Meiryo" charset="-128"/>
                        </a:rPr>
                        <a:t>154</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177</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3"/>
                  </a:ext>
                </a:extLst>
              </a:tr>
              <a:tr h="533399">
                <a:tc>
                  <a:txBody>
                    <a:bodyPr/>
                    <a:lstStyle/>
                    <a:p>
                      <a:pPr algn="ctr"/>
                      <a:r>
                        <a:rPr kumimoji="1" lang="en-US" altLang="ja-JP" sz="1200" dirty="0">
                          <a:solidFill>
                            <a:schemeClr val="bg1"/>
                          </a:solidFill>
                          <a:latin typeface="Meiryo" charset="-128"/>
                          <a:ea typeface="Meiryo" charset="-128"/>
                          <a:cs typeface="Meiryo" charset="-128"/>
                        </a:rPr>
                        <a:t>0.2-0.4</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algn="ctr"/>
                      <a:r>
                        <a:rPr kumimoji="1" lang="en-US" altLang="ja-JP" sz="1600" dirty="0">
                          <a:latin typeface="Meiryo" charset="-128"/>
                          <a:ea typeface="Meiryo" charset="-128"/>
                          <a:cs typeface="Meiryo" charset="-128"/>
                        </a:rPr>
                        <a:t>44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35</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34</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186</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103</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126</a:t>
                      </a:r>
                      <a:endParaRPr kumimoji="1" lang="ja-JP" altLang="en-US" sz="1600" dirty="0">
                        <a:latin typeface="Meiryo" charset="-128"/>
                        <a:ea typeface="Meiryo" charset="-128"/>
                        <a:cs typeface="Meiryo" charset="-128"/>
                      </a:endParaRPr>
                    </a:p>
                  </a:txBody>
                  <a:tcPr anchor="ctr"/>
                </a:tc>
                <a:extLst>
                  <a:ext uri="{0D108BD9-81ED-4DB2-BD59-A6C34878D82A}">
                    <a16:rowId xmlns:a16="http://schemas.microsoft.com/office/drawing/2014/main" val="10004"/>
                  </a:ext>
                </a:extLst>
              </a:tr>
              <a:tr h="533399">
                <a:tc>
                  <a:txBody>
                    <a:bodyPr/>
                    <a:lstStyle/>
                    <a:p>
                      <a:pPr algn="ctr"/>
                      <a:r>
                        <a:rPr kumimoji="1" lang="en-US" altLang="ja-JP" sz="1200" dirty="0">
                          <a:solidFill>
                            <a:schemeClr val="bg1"/>
                          </a:solidFill>
                          <a:latin typeface="Meiryo" charset="-128"/>
                          <a:ea typeface="Meiryo" charset="-128"/>
                          <a:cs typeface="Meiryo" charset="-128"/>
                        </a:rPr>
                        <a:t>0-0.2</a:t>
                      </a:r>
                      <a:endParaRPr kumimoji="1" lang="ja-JP" altLang="en-US" sz="1200" dirty="0">
                        <a:solidFill>
                          <a:schemeClr val="bg1"/>
                        </a:solidFill>
                        <a:latin typeface="Meiryo" charset="-128"/>
                        <a:ea typeface="Meiryo" charset="-128"/>
                        <a:cs typeface="Meiryo" charset="-128"/>
                      </a:endParaRPr>
                    </a:p>
                  </a:txBody>
                  <a:tcPr anchor="ctr">
                    <a:solidFill>
                      <a:schemeClr val="accent6"/>
                    </a:solidFill>
                  </a:tcPr>
                </a:tc>
                <a:tc>
                  <a:txBody>
                    <a:bodyPr/>
                    <a:lstStyle/>
                    <a:p>
                      <a:pPr marL="0" marR="0" indent="0" algn="ctr" defTabSz="914395" rtl="0" eaLnBrk="1" fontAlgn="auto" latinLnBrk="0" hangingPunct="1">
                        <a:lnSpc>
                          <a:spcPct val="100000"/>
                        </a:lnSpc>
                        <a:spcBef>
                          <a:spcPts val="0"/>
                        </a:spcBef>
                        <a:spcAft>
                          <a:spcPts val="0"/>
                        </a:spcAft>
                        <a:buClrTx/>
                        <a:buSzTx/>
                        <a:buFontTx/>
                        <a:buNone/>
                        <a:tabLst/>
                        <a:defRPr/>
                      </a:pPr>
                      <a:r>
                        <a:rPr kumimoji="1" lang="en-US" altLang="ja-JP" sz="1600" dirty="0">
                          <a:latin typeface="Meiryo" charset="-128"/>
                          <a:ea typeface="Meiryo" charset="-128"/>
                          <a:cs typeface="Meiryo" charset="-128"/>
                        </a:rPr>
                        <a:t>59</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50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88</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28</a:t>
                      </a:r>
                      <a:endParaRPr kumimoji="1" lang="ja-JP" altLang="en-US" sz="1600" dirty="0">
                        <a:latin typeface="Meiryo" charset="-128"/>
                        <a:ea typeface="Meiryo" charset="-128"/>
                        <a:cs typeface="Meiryo" charset="-128"/>
                      </a:endParaRPr>
                    </a:p>
                  </a:txBody>
                  <a:tcPr anchor="ctr">
                    <a:solidFill>
                      <a:srgbClr val="FF0000"/>
                    </a:solidFill>
                  </a:tcPr>
                </a:tc>
                <a:tc>
                  <a:txBody>
                    <a:bodyPr/>
                    <a:lstStyle/>
                    <a:p>
                      <a:pPr algn="ctr"/>
                      <a:r>
                        <a:rPr kumimoji="1" lang="en-US" altLang="ja-JP" sz="1600" dirty="0">
                          <a:latin typeface="Meiryo" charset="-128"/>
                          <a:ea typeface="Meiryo" charset="-128"/>
                          <a:cs typeface="Meiryo" charset="-128"/>
                        </a:rPr>
                        <a:t>41</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40</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239</a:t>
                      </a:r>
                      <a:endParaRPr kumimoji="1" lang="ja-JP" altLang="en-US" sz="1600" dirty="0">
                        <a:latin typeface="Meiryo" charset="-128"/>
                        <a:ea typeface="Meiryo" charset="-128"/>
                        <a:cs typeface="Meiryo" charset="-128"/>
                      </a:endParaRPr>
                    </a:p>
                  </a:txBody>
                  <a:tcPr anchor="ctr"/>
                </a:tc>
                <a:tc>
                  <a:txBody>
                    <a:bodyPr/>
                    <a:lstStyle/>
                    <a:p>
                      <a:pPr algn="ctr"/>
                      <a:r>
                        <a:rPr kumimoji="1" lang="en-US" altLang="ja-JP" sz="1600" dirty="0">
                          <a:latin typeface="Meiryo" charset="-128"/>
                          <a:ea typeface="Meiryo" charset="-128"/>
                          <a:cs typeface="Meiryo" charset="-128"/>
                        </a:rPr>
                        <a:t>135</a:t>
                      </a:r>
                      <a:endParaRPr kumimoji="1" lang="ja-JP" altLang="en-US" sz="1600" dirty="0">
                        <a:latin typeface="Meiryo" charset="-128"/>
                        <a:ea typeface="Meiryo" charset="-128"/>
                        <a:cs typeface="Meiryo" charset="-128"/>
                      </a:endParaRPr>
                    </a:p>
                  </a:txBody>
                  <a:tcPr anchor="ctr">
                    <a:noFill/>
                  </a:tcPr>
                </a:tc>
                <a:tc>
                  <a:txBody>
                    <a:bodyPr/>
                    <a:lstStyle/>
                    <a:p>
                      <a:pPr algn="ctr"/>
                      <a:r>
                        <a:rPr kumimoji="1" lang="en-US" altLang="ja-JP" sz="1600" dirty="0">
                          <a:latin typeface="Meiryo" charset="-128"/>
                          <a:ea typeface="Meiryo" charset="-128"/>
                          <a:cs typeface="Meiryo" charset="-128"/>
                        </a:rPr>
                        <a:t>203</a:t>
                      </a:r>
                      <a:endParaRPr kumimoji="1" lang="ja-JP" altLang="en-US" sz="1600" dirty="0">
                        <a:latin typeface="Meiryo" charset="-128"/>
                        <a:ea typeface="Meiryo" charset="-128"/>
                        <a:cs typeface="Meiryo" charset="-128"/>
                      </a:endParaRPr>
                    </a:p>
                  </a:txBody>
                  <a:tcPr anchor="ctr">
                    <a:solidFill>
                      <a:srgbClr val="FF0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983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351" y="365126"/>
            <a:ext cx="9477375" cy="673100"/>
          </a:xfrm>
        </p:spPr>
        <p:txBody>
          <a:bodyPr/>
          <a:lstStyle/>
          <a:p>
            <a:r>
              <a:rPr lang="ja-JP" altLang="en-US" b="1" dirty="0">
                <a:latin typeface="Meiryo" charset="-128"/>
                <a:ea typeface="Meiryo" charset="-128"/>
                <a:cs typeface="Meiryo" charset="-128"/>
              </a:rPr>
              <a:t>「分解と統合」の哲学</a:t>
            </a:r>
          </a:p>
        </p:txBody>
      </p:sp>
      <p:grpSp>
        <p:nvGrpSpPr>
          <p:cNvPr id="17" name="図形グループ 16"/>
          <p:cNvGrpSpPr/>
          <p:nvPr/>
        </p:nvGrpSpPr>
        <p:grpSpPr>
          <a:xfrm>
            <a:off x="6389779" y="2851526"/>
            <a:ext cx="2540128" cy="1795495"/>
            <a:chOff x="5888739" y="2851526"/>
            <a:chExt cx="2540128" cy="1795495"/>
          </a:xfrm>
        </p:grpSpPr>
        <p:pic>
          <p:nvPicPr>
            <p:cNvPr id="12" name="図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553" y="2851526"/>
              <a:ext cx="1623314" cy="1795495"/>
            </a:xfrm>
            <a:prstGeom prst="rect">
              <a:avLst/>
            </a:prstGeom>
          </p:spPr>
        </p:pic>
        <p:sp>
          <p:nvSpPr>
            <p:cNvPr id="20" name="右矢印 19"/>
            <p:cNvSpPr/>
            <p:nvPr/>
          </p:nvSpPr>
          <p:spPr>
            <a:xfrm>
              <a:off x="5888739" y="3495015"/>
              <a:ext cx="811530" cy="5909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図形グループ 2"/>
          <p:cNvGrpSpPr/>
          <p:nvPr/>
        </p:nvGrpSpPr>
        <p:grpSpPr>
          <a:xfrm>
            <a:off x="3485925" y="1440813"/>
            <a:ext cx="2610961" cy="1188720"/>
            <a:chOff x="2984885" y="1440813"/>
            <a:chExt cx="2610961" cy="1188720"/>
          </a:xfrm>
        </p:grpSpPr>
        <p:pic>
          <p:nvPicPr>
            <p:cNvPr id="16" name="図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4508" y="1440813"/>
              <a:ext cx="1811338" cy="1188720"/>
            </a:xfrm>
            <a:prstGeom prst="rect">
              <a:avLst/>
            </a:prstGeom>
          </p:spPr>
        </p:pic>
        <p:sp>
          <p:nvSpPr>
            <p:cNvPr id="21" name="右矢印 20"/>
            <p:cNvSpPr/>
            <p:nvPr/>
          </p:nvSpPr>
          <p:spPr>
            <a:xfrm>
              <a:off x="2984885" y="1970403"/>
              <a:ext cx="811530" cy="53721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図形グループ 5"/>
          <p:cNvGrpSpPr/>
          <p:nvPr/>
        </p:nvGrpSpPr>
        <p:grpSpPr>
          <a:xfrm>
            <a:off x="6389779" y="1589328"/>
            <a:ext cx="2466341" cy="1037907"/>
            <a:chOff x="5888739" y="1589328"/>
            <a:chExt cx="2466341" cy="1037907"/>
          </a:xfrm>
        </p:grpSpPr>
        <p:pic>
          <p:nvPicPr>
            <p:cNvPr id="13" name="図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79340" y="1589328"/>
              <a:ext cx="1475740" cy="1037907"/>
            </a:xfrm>
            <a:prstGeom prst="rect">
              <a:avLst/>
            </a:prstGeom>
          </p:spPr>
        </p:pic>
        <p:sp>
          <p:nvSpPr>
            <p:cNvPr id="22" name="右矢印 21"/>
            <p:cNvSpPr/>
            <p:nvPr/>
          </p:nvSpPr>
          <p:spPr>
            <a:xfrm>
              <a:off x="5888739" y="2002039"/>
              <a:ext cx="811530" cy="53721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図形グループ 13"/>
          <p:cNvGrpSpPr/>
          <p:nvPr/>
        </p:nvGrpSpPr>
        <p:grpSpPr>
          <a:xfrm>
            <a:off x="3453666" y="3314802"/>
            <a:ext cx="2535349" cy="951357"/>
            <a:chOff x="2952626" y="3314802"/>
            <a:chExt cx="2535349" cy="951357"/>
          </a:xfrm>
        </p:grpSpPr>
        <p:pic>
          <p:nvPicPr>
            <p:cNvPr id="10" name="図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4069" y="3314802"/>
              <a:ext cx="1533906" cy="951357"/>
            </a:xfrm>
            <a:prstGeom prst="rect">
              <a:avLst/>
            </a:prstGeom>
          </p:spPr>
        </p:pic>
        <p:sp>
          <p:nvSpPr>
            <p:cNvPr id="25" name="右矢印 24"/>
            <p:cNvSpPr/>
            <p:nvPr/>
          </p:nvSpPr>
          <p:spPr>
            <a:xfrm>
              <a:off x="2952626" y="3526298"/>
              <a:ext cx="811530" cy="5909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図形グループ 29"/>
          <p:cNvGrpSpPr/>
          <p:nvPr/>
        </p:nvGrpSpPr>
        <p:grpSpPr>
          <a:xfrm>
            <a:off x="3472729" y="4989378"/>
            <a:ext cx="2225197" cy="590931"/>
            <a:chOff x="2971689" y="4960762"/>
            <a:chExt cx="2225197" cy="590931"/>
          </a:xfrm>
        </p:grpSpPr>
        <p:sp>
          <p:nvSpPr>
            <p:cNvPr id="19" name="右矢印 18"/>
            <p:cNvSpPr/>
            <p:nvPr/>
          </p:nvSpPr>
          <p:spPr>
            <a:xfrm>
              <a:off x="2971689" y="4960762"/>
              <a:ext cx="811530" cy="5909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4183467" y="5121273"/>
              <a:ext cx="1013419"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2, 3, 7</a:t>
              </a:r>
              <a:endParaRPr kumimoji="1" lang="ja-JP" altLang="en-US" sz="2000" dirty="0">
                <a:latin typeface="メイリオ" panose="020B0604030504040204" pitchFamily="50" charset="-128"/>
                <a:ea typeface="メイリオ" panose="020B0604030504040204" pitchFamily="50" charset="-128"/>
              </a:endParaRPr>
            </a:p>
          </p:txBody>
        </p:sp>
      </p:grpSp>
      <p:grpSp>
        <p:nvGrpSpPr>
          <p:cNvPr id="31" name="図形グループ 30"/>
          <p:cNvGrpSpPr/>
          <p:nvPr/>
        </p:nvGrpSpPr>
        <p:grpSpPr>
          <a:xfrm>
            <a:off x="6389779" y="5041712"/>
            <a:ext cx="2837816" cy="590931"/>
            <a:chOff x="5888739" y="5041712"/>
            <a:chExt cx="2837816" cy="590931"/>
          </a:xfrm>
        </p:grpSpPr>
        <p:sp>
          <p:nvSpPr>
            <p:cNvPr id="27" name="右矢印 26"/>
            <p:cNvSpPr/>
            <p:nvPr/>
          </p:nvSpPr>
          <p:spPr>
            <a:xfrm>
              <a:off x="5888739" y="5041712"/>
              <a:ext cx="811530" cy="59093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833088" y="5151583"/>
              <a:ext cx="1893467"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42=2</a:t>
              </a:r>
              <a:r>
                <a:rPr kumimoji="1" lang="ja-JP" altLang="en-US" sz="2000" dirty="0">
                  <a:latin typeface="メイリオ" panose="020B0604030504040204" pitchFamily="50" charset="-128"/>
                  <a:ea typeface="メイリオ" panose="020B0604030504040204" pitchFamily="50" charset="-128"/>
                </a:rPr>
                <a:t>・３・７</a:t>
              </a:r>
            </a:p>
          </p:txBody>
        </p:sp>
      </p:grpSp>
      <p:grpSp>
        <p:nvGrpSpPr>
          <p:cNvPr id="8" name="図形グループ 7"/>
          <p:cNvGrpSpPr/>
          <p:nvPr/>
        </p:nvGrpSpPr>
        <p:grpSpPr>
          <a:xfrm>
            <a:off x="692868" y="1440813"/>
            <a:ext cx="2514927" cy="1199388"/>
            <a:chOff x="191828" y="1440813"/>
            <a:chExt cx="2514927" cy="1199388"/>
          </a:xfrm>
        </p:grpSpPr>
        <p:pic>
          <p:nvPicPr>
            <p:cNvPr id="15" name="図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64365" y="1440813"/>
              <a:ext cx="1342390" cy="1199388"/>
            </a:xfrm>
            <a:prstGeom prst="rect">
              <a:avLst/>
            </a:prstGeom>
          </p:spPr>
        </p:pic>
        <p:sp>
          <p:nvSpPr>
            <p:cNvPr id="7" name="テキスト ボックス 6"/>
            <p:cNvSpPr txBox="1"/>
            <p:nvPr/>
          </p:nvSpPr>
          <p:spPr>
            <a:xfrm>
              <a:off x="191828" y="1973825"/>
              <a:ext cx="772726" cy="369332"/>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分子</a:t>
              </a:r>
              <a:endParaRPr kumimoji="1" lang="ja-JP" altLang="en-US" dirty="0">
                <a:latin typeface="メイリオ" panose="020B0604030504040204" pitchFamily="50" charset="-128"/>
                <a:ea typeface="メイリオ" panose="020B0604030504040204" pitchFamily="50" charset="-128"/>
              </a:endParaRPr>
            </a:p>
          </p:txBody>
        </p:sp>
      </p:grpSp>
      <p:grpSp>
        <p:nvGrpSpPr>
          <p:cNvPr id="9" name="図形グループ 8"/>
          <p:cNvGrpSpPr/>
          <p:nvPr/>
        </p:nvGrpSpPr>
        <p:grpSpPr>
          <a:xfrm>
            <a:off x="763373" y="2990698"/>
            <a:ext cx="2521781" cy="1599565"/>
            <a:chOff x="262333" y="2990698"/>
            <a:chExt cx="2521781" cy="1599565"/>
          </a:xfrm>
        </p:grpSpPr>
        <p:pic>
          <p:nvPicPr>
            <p:cNvPr id="11" name="図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07485" y="2990698"/>
              <a:ext cx="1476629" cy="1599565"/>
            </a:xfrm>
            <a:prstGeom prst="rect">
              <a:avLst/>
            </a:prstGeom>
          </p:spPr>
        </p:pic>
        <p:sp>
          <p:nvSpPr>
            <p:cNvPr id="23" name="テキスト ボックス 22"/>
            <p:cNvSpPr txBox="1"/>
            <p:nvPr/>
          </p:nvSpPr>
          <p:spPr>
            <a:xfrm>
              <a:off x="262333" y="3605814"/>
              <a:ext cx="772726"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DNA</a:t>
              </a:r>
              <a:endParaRPr kumimoji="1" lang="ja-JP" altLang="en-US" dirty="0">
                <a:latin typeface="メイリオ" panose="020B0604030504040204" pitchFamily="50" charset="-128"/>
                <a:ea typeface="メイリオ" panose="020B0604030504040204" pitchFamily="50" charset="-128"/>
              </a:endParaRPr>
            </a:p>
          </p:txBody>
        </p:sp>
      </p:grpSp>
      <p:grpSp>
        <p:nvGrpSpPr>
          <p:cNvPr id="18" name="図形グループ 17"/>
          <p:cNvGrpSpPr/>
          <p:nvPr/>
        </p:nvGrpSpPr>
        <p:grpSpPr>
          <a:xfrm>
            <a:off x="634391" y="5149889"/>
            <a:ext cx="2099358" cy="400110"/>
            <a:chOff x="133351" y="5121273"/>
            <a:chExt cx="2099358" cy="400110"/>
          </a:xfrm>
        </p:grpSpPr>
        <p:sp>
          <p:nvSpPr>
            <p:cNvPr id="24" name="テキスト ボックス 23"/>
            <p:cNvSpPr txBox="1"/>
            <p:nvPr/>
          </p:nvSpPr>
          <p:spPr>
            <a:xfrm>
              <a:off x="1730648" y="5121273"/>
              <a:ext cx="5020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42</a:t>
              </a:r>
              <a:endParaRPr kumimoji="1" lang="ja-JP" altLang="en-US" sz="2000" dirty="0">
                <a:latin typeface="メイリオ" panose="020B0604030504040204" pitchFamily="50" charset="-128"/>
                <a:ea typeface="メイリオ" panose="020B0604030504040204" pitchFamily="50" charset="-128"/>
              </a:endParaRPr>
            </a:p>
          </p:txBody>
        </p:sp>
        <p:sp>
          <p:nvSpPr>
            <p:cNvPr id="28" name="テキスト ボックス 27"/>
            <p:cNvSpPr txBox="1"/>
            <p:nvPr/>
          </p:nvSpPr>
          <p:spPr>
            <a:xfrm>
              <a:off x="133351" y="5148032"/>
              <a:ext cx="15503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素因数分解</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6570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データの可視化</a:t>
            </a:r>
            <a:r>
              <a:rPr lang="en-US" altLang="ja-JP" b="1" dirty="0"/>
              <a:t>(</a:t>
            </a:r>
            <a:r>
              <a:rPr lang="ja-JP" altLang="en-US" b="1" dirty="0"/>
              <a:t>バブルチャート）</a:t>
            </a:r>
            <a:endParaRPr kumimoji="1" lang="ja-JP" altLang="en-US" dirty="0"/>
          </a:p>
        </p:txBody>
      </p:sp>
      <p:grpSp>
        <p:nvGrpSpPr>
          <p:cNvPr id="15" name="図形グループ 14"/>
          <p:cNvGrpSpPr/>
          <p:nvPr/>
        </p:nvGrpSpPr>
        <p:grpSpPr>
          <a:xfrm>
            <a:off x="46038" y="1717468"/>
            <a:ext cx="9726612" cy="4820859"/>
            <a:chOff x="133351" y="1697697"/>
            <a:chExt cx="9726612" cy="4820859"/>
          </a:xfrm>
        </p:grpSpPr>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016" y="1697697"/>
              <a:ext cx="9259614" cy="4682359"/>
            </a:xfrm>
            <a:prstGeom prst="rect">
              <a:avLst/>
            </a:prstGeom>
          </p:spPr>
        </p:pic>
        <p:sp>
          <p:nvSpPr>
            <p:cNvPr id="7" name="テキスト ボックス 6"/>
            <p:cNvSpPr txBox="1"/>
            <p:nvPr/>
          </p:nvSpPr>
          <p:spPr>
            <a:xfrm>
              <a:off x="1402474" y="6230769"/>
              <a:ext cx="995785" cy="276999"/>
            </a:xfrm>
            <a:prstGeom prst="rect">
              <a:avLst/>
            </a:prstGeom>
            <a:solidFill>
              <a:schemeClr val="bg1"/>
            </a:solid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accounting</a:t>
              </a:r>
              <a:endParaRPr kumimoji="1" lang="ja-JP" altLang="en-US" sz="12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2713576" y="6241557"/>
              <a:ext cx="518362" cy="276999"/>
            </a:xfrm>
            <a:prstGeom prst="rect">
              <a:avLst/>
            </a:prstGeom>
            <a:solidFill>
              <a:schemeClr val="bg1"/>
            </a:solidFill>
          </p:spPr>
          <p:txBody>
            <a:bodyPr wrap="square" rtlCol="0">
              <a:spAutoFit/>
            </a:bodyPr>
            <a:lstStyle/>
            <a:p>
              <a:r>
                <a:rPr lang="en-US" altLang="ja-JP" sz="1200">
                  <a:latin typeface="メイリオ" panose="020B0604030504040204" pitchFamily="50" charset="-128"/>
                  <a:ea typeface="メイリオ" panose="020B0604030504040204" pitchFamily="50" charset="-128"/>
                </a:rPr>
                <a:t>hr</a:t>
              </a:r>
              <a:endParaRPr kumimoji="1" lang="ja-JP" altLang="en-US" sz="1200"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673383" y="6241557"/>
              <a:ext cx="518362" cy="276999"/>
            </a:xfrm>
            <a:prstGeom prst="rect">
              <a:avLst/>
            </a:prstGeom>
            <a:solidFill>
              <a:schemeClr val="bg1"/>
            </a:solidFill>
          </p:spPr>
          <p:txBody>
            <a:bodyPr wrap="square" rtlCol="0">
              <a:spAutoFit/>
            </a:bodyPr>
            <a:lstStyle/>
            <a:p>
              <a:r>
                <a:rPr lang="en-US" altLang="ja-JP" sz="1200">
                  <a:latin typeface="メイリオ" panose="020B0604030504040204" pitchFamily="50" charset="-128"/>
                  <a:ea typeface="メイリオ" panose="020B0604030504040204" pitchFamily="50" charset="-128"/>
                </a:rPr>
                <a:t>IT</a:t>
              </a:r>
              <a:endParaRPr kumimoji="1" lang="ja-JP" altLang="en-US" sz="12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4241635" y="6241557"/>
              <a:ext cx="1260805" cy="276999"/>
            </a:xfrm>
            <a:prstGeom prst="rect">
              <a:avLst/>
            </a:prstGeom>
            <a:solidFill>
              <a:schemeClr val="bg1"/>
            </a:solidFill>
          </p:spPr>
          <p:txBody>
            <a:bodyPr wrap="square" rtlCol="0">
              <a:spAutoFit/>
            </a:bodyPr>
            <a:lstStyle/>
            <a:p>
              <a:r>
                <a:rPr lang="en-US" altLang="ja-JP" sz="1200">
                  <a:latin typeface="メイリオ" panose="020B0604030504040204" pitchFamily="50" charset="-128"/>
                  <a:ea typeface="メイリオ" panose="020B0604030504040204" pitchFamily="50" charset="-128"/>
                </a:rPr>
                <a:t>Management</a:t>
              </a:r>
              <a:endParaRPr kumimoji="1" lang="ja-JP" altLang="en-US" sz="12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5371060" y="6241557"/>
              <a:ext cx="4488903" cy="276999"/>
            </a:xfrm>
            <a:prstGeom prst="rect">
              <a:avLst/>
            </a:prstGeom>
            <a:solidFill>
              <a:schemeClr val="bg1"/>
            </a:solidFill>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Marketing  </a:t>
              </a:r>
              <a:r>
                <a:rPr lang="en-US" altLang="ja-JP" sz="1200" dirty="0" err="1">
                  <a:latin typeface="メイリオ" panose="020B0604030504040204" pitchFamily="50" charset="-128"/>
                  <a:ea typeface="メイリオ" panose="020B0604030504040204" pitchFamily="50" charset="-128"/>
                </a:rPr>
                <a:t>Product_mng</a:t>
              </a:r>
              <a:r>
                <a:rPr lang="en-US" altLang="ja-JP" sz="1200" dirty="0">
                  <a:latin typeface="メイリオ" panose="020B0604030504040204" pitchFamily="50" charset="-128"/>
                  <a:ea typeface="メイリオ" panose="020B0604030504040204" pitchFamily="50" charset="-128"/>
                </a:rPr>
                <a:t> sales       support      technical</a:t>
              </a:r>
              <a:endParaRPr kumimoji="1" lang="ja-JP" altLang="en-US" sz="12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133351" y="3405352"/>
              <a:ext cx="461665" cy="1828800"/>
            </a:xfrm>
            <a:prstGeom prst="rect">
              <a:avLst/>
            </a:prstGeom>
            <a:noFill/>
          </p:spPr>
          <p:txBody>
            <a:bodyPr vert="eaVert" wrap="square" rtlCol="0">
              <a:spAutoFit/>
            </a:bodyPr>
            <a:lstStyle/>
            <a:p>
              <a:r>
                <a:rPr lang="ja-JP" altLang="en-US">
                  <a:latin typeface="メイリオ" panose="020B0604030504040204" pitchFamily="50" charset="-128"/>
                  <a:ea typeface="メイリオ" panose="020B0604030504040204" pitchFamily="50" charset="-128"/>
                </a:rPr>
                <a:t>満足度</a:t>
              </a:r>
              <a:endParaRPr kumimoji="1" lang="ja-JP" altLang="en-US" dirty="0">
                <a:latin typeface="メイリオ" panose="020B0604030504040204" pitchFamily="50" charset="-128"/>
                <a:ea typeface="メイリオ" panose="020B0604030504040204" pitchFamily="50" charset="-128"/>
              </a:endParaRPr>
            </a:p>
          </p:txBody>
        </p:sp>
      </p:grpSp>
      <p:sp>
        <p:nvSpPr>
          <p:cNvPr id="16" name="正方形/長方形 15"/>
          <p:cNvSpPr/>
          <p:nvPr/>
        </p:nvSpPr>
        <p:spPr>
          <a:xfrm>
            <a:off x="440476" y="1358183"/>
            <a:ext cx="6022803" cy="461665"/>
          </a:xfrm>
          <a:prstGeom prst="rect">
            <a:avLst/>
          </a:prstGeom>
        </p:spPr>
        <p:txBody>
          <a:bodyPr wrap="none">
            <a:spAutoFit/>
          </a:bodyPr>
          <a:lstStyle/>
          <a:p>
            <a:pPr lvl="0">
              <a:defRPr/>
            </a:pPr>
            <a:r>
              <a:rPr lang="ja-JP" altLang="en-US" sz="2400" dirty="0"/>
              <a:t>３つの変数の関係（満足度、</a:t>
            </a:r>
            <a:r>
              <a:rPr lang="ja-JP" altLang="en-US" sz="2400"/>
              <a:t>部署、退職率）</a:t>
            </a:r>
            <a:r>
              <a:rPr lang="ja-JP" altLang="en-US" sz="2400" dirty="0"/>
              <a:t>？</a:t>
            </a:r>
          </a:p>
        </p:txBody>
      </p:sp>
    </p:spTree>
    <p:extLst>
      <p:ext uri="{BB962C8B-B14F-4D97-AF65-F5344CB8AC3E}">
        <p14:creationId xmlns:p14="http://schemas.microsoft.com/office/powerpoint/2010/main" val="3884840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0C931FF3-84FD-574D-8C40-5A5DE43D99F2}"/>
              </a:ext>
            </a:extLst>
          </p:cNvPr>
          <p:cNvGraphicFramePr>
            <a:graphicFrameLocks noGrp="1"/>
          </p:cNvGraphicFramePr>
          <p:nvPr>
            <p:extLst>
              <p:ext uri="{D42A27DB-BD31-4B8C-83A1-F6EECF244321}">
                <p14:modId xmlns:p14="http://schemas.microsoft.com/office/powerpoint/2010/main" val="2287835691"/>
              </p:ext>
            </p:extLst>
          </p:nvPr>
        </p:nvGraphicFramePr>
        <p:xfrm>
          <a:off x="232271" y="2709547"/>
          <a:ext cx="9477380" cy="2229485"/>
        </p:xfrm>
        <a:graphic>
          <a:graphicData uri="http://schemas.openxmlformats.org/drawingml/2006/table">
            <a:tbl>
              <a:tblPr firstRow="1" bandRow="1">
                <a:tableStyleId>{5940675A-B579-460E-94D1-54222C63F5DA}</a:tableStyleId>
              </a:tblPr>
              <a:tblGrid>
                <a:gridCol w="861580">
                  <a:extLst>
                    <a:ext uri="{9D8B030D-6E8A-4147-A177-3AD203B41FA5}">
                      <a16:colId xmlns:a16="http://schemas.microsoft.com/office/drawing/2014/main" val="4236247546"/>
                    </a:ext>
                  </a:extLst>
                </a:gridCol>
                <a:gridCol w="861580">
                  <a:extLst>
                    <a:ext uri="{9D8B030D-6E8A-4147-A177-3AD203B41FA5}">
                      <a16:colId xmlns:a16="http://schemas.microsoft.com/office/drawing/2014/main" val="3583903278"/>
                    </a:ext>
                  </a:extLst>
                </a:gridCol>
                <a:gridCol w="861580">
                  <a:extLst>
                    <a:ext uri="{9D8B030D-6E8A-4147-A177-3AD203B41FA5}">
                      <a16:colId xmlns:a16="http://schemas.microsoft.com/office/drawing/2014/main" val="1974286110"/>
                    </a:ext>
                  </a:extLst>
                </a:gridCol>
                <a:gridCol w="1163797">
                  <a:extLst>
                    <a:ext uri="{9D8B030D-6E8A-4147-A177-3AD203B41FA5}">
                      <a16:colId xmlns:a16="http://schemas.microsoft.com/office/drawing/2014/main" val="1132453413"/>
                    </a:ext>
                  </a:extLst>
                </a:gridCol>
                <a:gridCol w="828136">
                  <a:extLst>
                    <a:ext uri="{9D8B030D-6E8A-4147-A177-3AD203B41FA5}">
                      <a16:colId xmlns:a16="http://schemas.microsoft.com/office/drawing/2014/main" val="2645074853"/>
                    </a:ext>
                  </a:extLst>
                </a:gridCol>
                <a:gridCol w="793630">
                  <a:extLst>
                    <a:ext uri="{9D8B030D-6E8A-4147-A177-3AD203B41FA5}">
                      <a16:colId xmlns:a16="http://schemas.microsoft.com/office/drawing/2014/main" val="2237542390"/>
                    </a:ext>
                  </a:extLst>
                </a:gridCol>
                <a:gridCol w="660757">
                  <a:extLst>
                    <a:ext uri="{9D8B030D-6E8A-4147-A177-3AD203B41FA5}">
                      <a16:colId xmlns:a16="http://schemas.microsoft.com/office/drawing/2014/main" val="764498102"/>
                    </a:ext>
                  </a:extLst>
                </a:gridCol>
                <a:gridCol w="861580">
                  <a:extLst>
                    <a:ext uri="{9D8B030D-6E8A-4147-A177-3AD203B41FA5}">
                      <a16:colId xmlns:a16="http://schemas.microsoft.com/office/drawing/2014/main" val="2769042050"/>
                    </a:ext>
                  </a:extLst>
                </a:gridCol>
                <a:gridCol w="861580">
                  <a:extLst>
                    <a:ext uri="{9D8B030D-6E8A-4147-A177-3AD203B41FA5}">
                      <a16:colId xmlns:a16="http://schemas.microsoft.com/office/drawing/2014/main" val="3594499802"/>
                    </a:ext>
                  </a:extLst>
                </a:gridCol>
                <a:gridCol w="861580">
                  <a:extLst>
                    <a:ext uri="{9D8B030D-6E8A-4147-A177-3AD203B41FA5}">
                      <a16:colId xmlns:a16="http://schemas.microsoft.com/office/drawing/2014/main" val="784336314"/>
                    </a:ext>
                  </a:extLst>
                </a:gridCol>
                <a:gridCol w="861580">
                  <a:extLst>
                    <a:ext uri="{9D8B030D-6E8A-4147-A177-3AD203B41FA5}">
                      <a16:colId xmlns:a16="http://schemas.microsoft.com/office/drawing/2014/main" val="3644672179"/>
                    </a:ext>
                  </a:extLst>
                </a:gridCol>
              </a:tblGrid>
              <a:tr h="370840">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ID</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満足度</a:t>
                      </a:r>
                    </a:p>
                  </a:txBody>
                  <a:tcPr marL="9525" marR="9525" marT="9525" marB="0" anchor="ctr">
                    <a:solidFill>
                      <a:srgbClr val="97CFCC"/>
                    </a:solidFill>
                  </a:tcPr>
                </a:tc>
                <a:tc>
                  <a:txBody>
                    <a:bodyPr/>
                    <a:lstStyle/>
                    <a:p>
                      <a:pPr algn="ctr" fontAlgn="ctr"/>
                      <a:r>
                        <a:rPr lang="ja-JP" altLang="en-US" sz="1200" b="0" i="0" u="none" strike="noStrike">
                          <a:solidFill>
                            <a:srgbClr val="000000"/>
                          </a:solidFill>
                          <a:effectLst/>
                          <a:latin typeface="游ゴシック" panose="020B0400000000000000" pitchFamily="34" charset="-128"/>
                          <a:ea typeface="游ゴシック" panose="020B0400000000000000" pitchFamily="34" charset="-128"/>
                        </a:rPr>
                        <a:t>他者評価</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プロジェクト数</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（月平均）</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労働時間</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（会社内）</a:t>
                      </a:r>
                    </a:p>
                  </a:txBody>
                  <a:tcPr marL="9525" marR="9525" marT="9525" marB="0" anchor="ctr">
                    <a:solidFill>
                      <a:srgbClr val="97CFCC"/>
                    </a:solidFill>
                  </a:tcPr>
                </a:tc>
                <a:tc>
                  <a:txBody>
                    <a:bodyPr/>
                    <a:lstStyle/>
                    <a:p>
                      <a:pPr algn="ctr" fontAlgn="ct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Work</a:t>
                      </a:r>
                      <a:br>
                        <a:rPr 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en-US" sz="1200" b="0" i="0" u="none" strike="noStrike" dirty="0">
                          <a:solidFill>
                            <a:srgbClr val="000000"/>
                          </a:solidFill>
                          <a:effectLst/>
                          <a:latin typeface="游ゴシック" panose="020B0400000000000000" pitchFamily="34" charset="-128"/>
                          <a:ea typeface="游ゴシック" panose="020B0400000000000000" pitchFamily="34" charset="-128"/>
                        </a:rPr>
                        <a:t>accident</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退職・在職</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過去５年の</a:t>
                      </a:r>
                      <a:b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b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昇進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所属部署</a:t>
                      </a:r>
                    </a:p>
                  </a:txBody>
                  <a:tcPr marL="9525" marR="9525" marT="9525" marB="0" anchor="ctr">
                    <a:solidFill>
                      <a:srgbClr val="97CFCC"/>
                    </a:solidFill>
                  </a:tcPr>
                </a:tc>
                <a:tc>
                  <a:txBody>
                    <a:bodyPr/>
                    <a:lstStyle/>
                    <a:p>
                      <a:pPr algn="ctr" fontAlgn="ctr"/>
                      <a:r>
                        <a:rPr lang="ja-JP" altLang="en-US" sz="1200" b="0" i="0" u="none" strike="noStrike" dirty="0">
                          <a:solidFill>
                            <a:srgbClr val="000000"/>
                          </a:solidFill>
                          <a:effectLst/>
                          <a:latin typeface="游ゴシック" panose="020B0400000000000000" pitchFamily="34" charset="-128"/>
                          <a:ea typeface="游ゴシック" panose="020B0400000000000000" pitchFamily="34" charset="-128"/>
                        </a:rPr>
                        <a:t>給料</a:t>
                      </a:r>
                    </a:p>
                  </a:txBody>
                  <a:tcPr marL="9525" marR="9525" marT="9525" marB="0" anchor="ctr">
                    <a:solidFill>
                      <a:srgbClr val="97CFCC"/>
                    </a:solidFill>
                  </a:tcPr>
                </a:tc>
                <a:extLst>
                  <a:ext uri="{0D108BD9-81ED-4DB2-BD59-A6C34878D82A}">
                    <a16:rowId xmlns:a16="http://schemas.microsoft.com/office/drawing/2014/main" val="1982529069"/>
                  </a:ext>
                </a:extLst>
              </a:tr>
              <a:tr h="370840">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1019</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0.36</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0.47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136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accounting</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1398249049"/>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6830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0.51</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158</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technical</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27789686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9653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0.64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109</a:t>
                      </a:r>
                    </a:p>
                  </a:txBody>
                  <a:tcPr marL="9525" marR="9525" marT="9525" marB="0" anchor="b"/>
                </a:tc>
                <a:tc>
                  <a:txBody>
                    <a:bodyPr/>
                    <a:lstStyle/>
                    <a:p>
                      <a:pPr algn="ctr" fontAlgn="b"/>
                      <a:r>
                        <a:rPr lang="en-US" altLang="ja-JP" sz="1200" b="0" i="0" u="none" strike="noStrike" dirty="0">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hr</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3872185220"/>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12208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0.78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0.87</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228</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5</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退職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support</a:t>
                      </a:r>
                    </a:p>
                  </a:txBody>
                  <a:tcPr marL="9525" marR="9525" marT="9525" marB="0" anchor="b"/>
                </a:tc>
                <a:tc>
                  <a:txBody>
                    <a:bodyPr/>
                    <a:lstStyle/>
                    <a:p>
                      <a:pPr algn="ctr" fontAlgn="b"/>
                      <a:r>
                        <a:rPr lang="en-US" sz="1200" b="0" i="0" u="none" strike="noStrike">
                          <a:solidFill>
                            <a:srgbClr val="000000"/>
                          </a:solidFill>
                          <a:effectLst/>
                          <a:latin typeface="Meiryo" panose="020B0604030504040204" pitchFamily="34" charset="-128"/>
                          <a:ea typeface="Meiryo" panose="020B0604030504040204" pitchFamily="34" charset="-128"/>
                        </a:rPr>
                        <a:t>low</a:t>
                      </a:r>
                    </a:p>
                  </a:txBody>
                  <a:tcPr marL="9525" marR="9525" marT="9525" marB="0" anchor="b"/>
                </a:tc>
                <a:extLst>
                  <a:ext uri="{0D108BD9-81ED-4DB2-BD59-A6C34878D82A}">
                    <a16:rowId xmlns:a16="http://schemas.microsoft.com/office/drawing/2014/main" val="2433818986"/>
                  </a:ext>
                </a:extLst>
              </a:tr>
              <a:tr h="370840">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4816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0.92</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0.56</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4</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170</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3</a:t>
                      </a:r>
                    </a:p>
                  </a:txBody>
                  <a:tcPr marL="9525" marR="9525" marT="9525" marB="0" anchor="b"/>
                </a:tc>
                <a:tc>
                  <a:txBody>
                    <a:bodyPr/>
                    <a:lstStyle/>
                    <a:p>
                      <a:pPr algn="ctr" fontAlgn="b"/>
                      <a:r>
                        <a:rPr lang="en-US" altLang="ja-JP" sz="1200" b="0" i="0" u="none" strike="noStrike">
                          <a:solidFill>
                            <a:srgbClr val="000000"/>
                          </a:solidFill>
                          <a:effectLst/>
                          <a:latin typeface="Meiryo" panose="020B0604030504040204" pitchFamily="34" charset="-128"/>
                          <a:ea typeface="Meiryo" panose="020B0604030504040204" pitchFamily="34" charset="-128"/>
                        </a:rPr>
                        <a:t>0</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在職</a:t>
                      </a:r>
                    </a:p>
                  </a:txBody>
                  <a:tcPr marL="9525" marR="9525" marT="9525" marB="0" anchor="b"/>
                </a:tc>
                <a:tc>
                  <a:txBody>
                    <a:bodyPr/>
                    <a:lstStyle/>
                    <a:p>
                      <a:pPr algn="ctr" fontAlgn="b"/>
                      <a:r>
                        <a:rPr lang="ja-JP" altLang="en-US" sz="1200" b="0" i="0" u="none" strike="noStrike">
                          <a:solidFill>
                            <a:srgbClr val="000000"/>
                          </a:solidFill>
                          <a:effectLst/>
                          <a:latin typeface="Meiryo" panose="020B0604030504040204" pitchFamily="34" charset="-128"/>
                          <a:ea typeface="Meiryo" panose="020B0604030504040204" pitchFamily="34" charset="-128"/>
                        </a:rPr>
                        <a:t>無</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marketing</a:t>
                      </a:r>
                    </a:p>
                  </a:txBody>
                  <a:tcPr marL="9525" marR="9525" marT="9525" marB="0" anchor="b"/>
                </a:tc>
                <a:tc>
                  <a:txBody>
                    <a:bodyPr/>
                    <a:lstStyle/>
                    <a:p>
                      <a:pPr algn="ctr" fontAlgn="b"/>
                      <a:r>
                        <a:rPr lang="en-US" sz="1200" b="0" i="0" u="none" strike="noStrike" dirty="0">
                          <a:solidFill>
                            <a:srgbClr val="000000"/>
                          </a:solidFill>
                          <a:effectLst/>
                          <a:latin typeface="Meiryo" panose="020B0604030504040204" pitchFamily="34" charset="-128"/>
                          <a:ea typeface="Meiryo" panose="020B0604030504040204" pitchFamily="34" charset="-128"/>
                        </a:rPr>
                        <a:t>medium</a:t>
                      </a:r>
                    </a:p>
                  </a:txBody>
                  <a:tcPr marL="9525" marR="9525" marT="9525" marB="0" anchor="b"/>
                </a:tc>
                <a:extLst>
                  <a:ext uri="{0D108BD9-81ED-4DB2-BD59-A6C34878D82A}">
                    <a16:rowId xmlns:a16="http://schemas.microsoft.com/office/drawing/2014/main" val="1526121719"/>
                  </a:ext>
                </a:extLst>
              </a:tr>
            </a:tbl>
          </a:graphicData>
        </a:graphic>
      </p:graphicFrame>
      <p:sp>
        <p:nvSpPr>
          <p:cNvPr id="8" name="正方形/長方形 7">
            <a:extLst>
              <a:ext uri="{FF2B5EF4-FFF2-40B4-BE49-F238E27FC236}">
                <a16:creationId xmlns:a16="http://schemas.microsoft.com/office/drawing/2014/main" id="{96EBCD9B-8EE7-1C41-8BC1-3D835FF42A61}"/>
              </a:ext>
            </a:extLst>
          </p:cNvPr>
          <p:cNvSpPr/>
          <p:nvPr/>
        </p:nvSpPr>
        <p:spPr>
          <a:xfrm>
            <a:off x="1081054" y="2599283"/>
            <a:ext cx="851436" cy="246345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BEE0B44-C160-AA4A-B922-BC2E68394D78}"/>
              </a:ext>
            </a:extLst>
          </p:cNvPr>
          <p:cNvSpPr/>
          <p:nvPr/>
        </p:nvSpPr>
        <p:spPr>
          <a:xfrm>
            <a:off x="6267741" y="2599282"/>
            <a:ext cx="862641" cy="2463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D5EEDAEA-1B14-459D-9610-25AFD6C24729}"/>
              </a:ext>
            </a:extLst>
          </p:cNvPr>
          <p:cNvSpPr txBox="1">
            <a:spLocks/>
          </p:cNvSpPr>
          <p:nvPr/>
        </p:nvSpPr>
        <p:spPr>
          <a:xfrm>
            <a:off x="253927" y="340018"/>
            <a:ext cx="8339522" cy="673100"/>
          </a:xfrm>
          <a:prstGeom prst="rect">
            <a:avLst/>
          </a:prstGeom>
        </p:spPr>
        <p:txBody>
          <a:bodyPr vert="horz" lIns="91440" tIns="45720" rIns="91440" bIns="45720"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800" b="1" dirty="0"/>
              <a:t>虎の巻（データ分析）</a:t>
            </a:r>
          </a:p>
        </p:txBody>
      </p:sp>
      <p:sp>
        <p:nvSpPr>
          <p:cNvPr id="12" name="コンテンツ プレースホルダー 2">
            <a:extLst>
              <a:ext uri="{FF2B5EF4-FFF2-40B4-BE49-F238E27FC236}">
                <a16:creationId xmlns:a16="http://schemas.microsoft.com/office/drawing/2014/main" id="{4E68D331-DAE5-42C8-90AA-5E6959F1B05D}"/>
              </a:ext>
            </a:extLst>
          </p:cNvPr>
          <p:cNvSpPr txBox="1">
            <a:spLocks/>
          </p:cNvSpPr>
          <p:nvPr/>
        </p:nvSpPr>
        <p:spPr>
          <a:xfrm>
            <a:off x="4423688" y="1417953"/>
            <a:ext cx="4489133" cy="461666"/>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予測</a:t>
            </a:r>
            <a:r>
              <a:rPr lang="ja-JP" altLang="en-US" dirty="0"/>
              <a:t>する</a:t>
            </a:r>
          </a:p>
        </p:txBody>
      </p:sp>
      <p:sp>
        <p:nvSpPr>
          <p:cNvPr id="13" name="テキスト ボックス 12">
            <a:extLst>
              <a:ext uri="{FF2B5EF4-FFF2-40B4-BE49-F238E27FC236}">
                <a16:creationId xmlns:a16="http://schemas.microsoft.com/office/drawing/2014/main" id="{04136068-D1D8-4D59-B678-D56B9B03553A}"/>
              </a:ext>
            </a:extLst>
          </p:cNvPr>
          <p:cNvSpPr txBox="1"/>
          <p:nvPr/>
        </p:nvSpPr>
        <p:spPr>
          <a:xfrm>
            <a:off x="660632" y="1396231"/>
            <a:ext cx="3623734" cy="461665"/>
          </a:xfrm>
          <a:prstGeom prst="rect">
            <a:avLst/>
          </a:prstGeom>
          <a:solidFill>
            <a:srgbClr val="FF0000"/>
          </a:solidFill>
        </p:spPr>
        <p:txBody>
          <a:bodyPr wrap="square" rtlCol="0">
            <a:spAutoFit/>
          </a:bodyPr>
          <a:lstStyle/>
          <a:p>
            <a:r>
              <a:rPr kumimoji="1" lang="ja-JP" altLang="en-US" sz="2400" b="1">
                <a:solidFill>
                  <a:schemeClr val="bg1"/>
                </a:solidFill>
                <a:latin typeface="メイリオ" panose="020B0604030504040204" pitchFamily="50" charset="-128"/>
                <a:ea typeface="メイリオ" panose="020B0604030504040204" pitchFamily="50" charset="-128"/>
              </a:rPr>
              <a:t>データを分析するとは</a:t>
            </a:r>
            <a:endParaRPr kumimoji="1" lang="ja-JP" altLang="en-US" sz="2400" b="1"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58C79214-E646-CE4A-A9A5-6C7FA64FB3BA}"/>
              </a:ext>
            </a:extLst>
          </p:cNvPr>
          <p:cNvSpPr/>
          <p:nvPr/>
        </p:nvSpPr>
        <p:spPr>
          <a:xfrm>
            <a:off x="8804311" y="2606029"/>
            <a:ext cx="851436" cy="246345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79194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E1431-4851-3C41-AB87-8B1A27297D8E}"/>
              </a:ext>
            </a:extLst>
          </p:cNvPr>
          <p:cNvSpPr>
            <a:spLocks noGrp="1"/>
          </p:cNvSpPr>
          <p:nvPr>
            <p:ph type="title"/>
          </p:nvPr>
        </p:nvSpPr>
        <p:spPr>
          <a:xfrm>
            <a:off x="133351" y="365126"/>
            <a:ext cx="9477375" cy="673100"/>
          </a:xfrm>
        </p:spPr>
        <p:txBody>
          <a:bodyPr/>
          <a:lstStyle/>
          <a:p>
            <a:r>
              <a:rPr lang="ja-JP" altLang="en-US"/>
              <a:t>エクセルハンズオン</a:t>
            </a:r>
            <a:endParaRPr kumimoji="1" lang="ja-JP" altLang="en-US"/>
          </a:p>
        </p:txBody>
      </p:sp>
      <p:sp>
        <p:nvSpPr>
          <p:cNvPr id="3" name="コンテンツ プレースホルダー 2">
            <a:extLst>
              <a:ext uri="{FF2B5EF4-FFF2-40B4-BE49-F238E27FC236}">
                <a16:creationId xmlns:a16="http://schemas.microsoft.com/office/drawing/2014/main" id="{795004A6-084C-2647-BC30-5BD00887B244}"/>
              </a:ext>
            </a:extLst>
          </p:cNvPr>
          <p:cNvSpPr>
            <a:spLocks noGrp="1"/>
          </p:cNvSpPr>
          <p:nvPr>
            <p:ph idx="1"/>
          </p:nvPr>
        </p:nvSpPr>
        <p:spPr/>
        <p:txBody>
          <a:bodyPr/>
          <a:lstStyle/>
          <a:p>
            <a:r>
              <a:rPr kumimoji="1" lang="ja-JP" altLang="en-US" dirty="0"/>
              <a:t>基本統計量の計算</a:t>
            </a:r>
            <a:endParaRPr kumimoji="1" lang="en-US" altLang="ja-JP" dirty="0"/>
          </a:p>
          <a:p>
            <a:r>
              <a:rPr lang="ja-JP" altLang="en-US" dirty="0"/>
              <a:t>データの正規化</a:t>
            </a:r>
            <a:endParaRPr lang="en-US" altLang="ja-JP" dirty="0"/>
          </a:p>
          <a:p>
            <a:r>
              <a:rPr kumimoji="1" lang="ja-JP" altLang="en-US" dirty="0"/>
              <a:t>クロス集計</a:t>
            </a:r>
            <a:endParaRPr kumimoji="1" lang="en-US" altLang="ja-JP" dirty="0"/>
          </a:p>
          <a:p>
            <a:r>
              <a:rPr lang="ja-JP" altLang="en-US" dirty="0"/>
              <a:t>移動平均法</a:t>
            </a:r>
            <a:endParaRPr lang="en-US" altLang="ja-JP" dirty="0"/>
          </a:p>
          <a:p>
            <a:r>
              <a:rPr kumimoji="1" lang="en-US" altLang="ja-JP" dirty="0"/>
              <a:t>MV</a:t>
            </a:r>
            <a:r>
              <a:rPr kumimoji="1" lang="ja-JP" altLang="en-US" dirty="0"/>
              <a:t>プロット</a:t>
            </a:r>
          </a:p>
        </p:txBody>
      </p:sp>
    </p:spTree>
    <p:extLst>
      <p:ext uri="{BB962C8B-B14F-4D97-AF65-F5344CB8AC3E}">
        <p14:creationId xmlns:p14="http://schemas.microsoft.com/office/powerpoint/2010/main" val="1753407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71EEF01-C39F-624B-A9A7-4D8A8C0724EC}"/>
              </a:ext>
            </a:extLst>
          </p:cNvPr>
          <p:cNvSpPr>
            <a:spLocks noGrp="1"/>
          </p:cNvSpPr>
          <p:nvPr>
            <p:ph type="title"/>
          </p:nvPr>
        </p:nvSpPr>
        <p:spPr/>
        <p:txBody>
          <a:bodyPr/>
          <a:lstStyle/>
          <a:p>
            <a:r>
              <a:rPr kumimoji="1" lang="en-US" altLang="ja-JP" dirty="0"/>
              <a:t>(</a:t>
            </a:r>
            <a:r>
              <a:rPr kumimoji="1" lang="ja-JP" altLang="en-US"/>
              <a:t>演習</a:t>
            </a:r>
            <a:r>
              <a:rPr kumimoji="1" lang="en-US" altLang="ja-JP" dirty="0"/>
              <a:t>1</a:t>
            </a:r>
            <a:r>
              <a:rPr lang="en-US" altLang="ja-JP" dirty="0"/>
              <a:t>)</a:t>
            </a:r>
            <a:r>
              <a:rPr kumimoji="1" lang="ja-JP" altLang="en-US"/>
              <a:t>データの要約</a:t>
            </a:r>
          </a:p>
        </p:txBody>
      </p:sp>
      <p:pic>
        <p:nvPicPr>
          <p:cNvPr id="6" name="図 5">
            <a:extLst>
              <a:ext uri="{FF2B5EF4-FFF2-40B4-BE49-F238E27FC236}">
                <a16:creationId xmlns:a16="http://schemas.microsoft.com/office/drawing/2014/main" id="{FFFD6543-8ED0-E441-A84A-8E1C4F307C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658" y="1456764"/>
            <a:ext cx="7906871" cy="4913874"/>
          </a:xfrm>
          <a:prstGeom prst="rect">
            <a:avLst/>
          </a:prstGeom>
        </p:spPr>
      </p:pic>
    </p:spTree>
    <p:extLst>
      <p:ext uri="{BB962C8B-B14F-4D97-AF65-F5344CB8AC3E}">
        <p14:creationId xmlns:p14="http://schemas.microsoft.com/office/powerpoint/2010/main" val="4415982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779DDCF-5E4B-1147-A8FD-CC16B9CD961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658" y="1398863"/>
            <a:ext cx="8299234" cy="5094011"/>
          </a:xfrm>
          <a:prstGeom prst="rect">
            <a:avLst/>
          </a:prstGeom>
        </p:spPr>
      </p:pic>
      <p:sp>
        <p:nvSpPr>
          <p:cNvPr id="3" name="タイトル 2">
            <a:extLst>
              <a:ext uri="{FF2B5EF4-FFF2-40B4-BE49-F238E27FC236}">
                <a16:creationId xmlns:a16="http://schemas.microsoft.com/office/drawing/2014/main" id="{C71EEF01-C39F-624B-A9A7-4D8A8C0724EC}"/>
              </a:ext>
            </a:extLst>
          </p:cNvPr>
          <p:cNvSpPr>
            <a:spLocks noGrp="1"/>
          </p:cNvSpPr>
          <p:nvPr>
            <p:ph type="title"/>
          </p:nvPr>
        </p:nvSpPr>
        <p:spPr/>
        <p:txBody>
          <a:bodyPr/>
          <a:lstStyle/>
          <a:p>
            <a:r>
              <a:rPr kumimoji="1" lang="en-US" altLang="ja-JP" dirty="0"/>
              <a:t>(</a:t>
            </a:r>
            <a:r>
              <a:rPr kumimoji="1" lang="ja-JP" altLang="en-US"/>
              <a:t>演習</a:t>
            </a:r>
            <a:r>
              <a:rPr kumimoji="1" lang="en-US" altLang="ja-JP" dirty="0"/>
              <a:t>1</a:t>
            </a:r>
            <a:r>
              <a:rPr lang="en-US" altLang="ja-JP" dirty="0"/>
              <a:t>)</a:t>
            </a:r>
            <a:r>
              <a:rPr kumimoji="1" lang="ja-JP" altLang="en-US"/>
              <a:t>データの要約</a:t>
            </a:r>
          </a:p>
        </p:txBody>
      </p:sp>
      <p:sp>
        <p:nvSpPr>
          <p:cNvPr id="8" name="正方形/長方形 7">
            <a:extLst>
              <a:ext uri="{FF2B5EF4-FFF2-40B4-BE49-F238E27FC236}">
                <a16:creationId xmlns:a16="http://schemas.microsoft.com/office/drawing/2014/main" id="{71B570BF-CAC9-7848-B8A4-A4B1E91BC93A}"/>
              </a:ext>
            </a:extLst>
          </p:cNvPr>
          <p:cNvSpPr/>
          <p:nvPr/>
        </p:nvSpPr>
        <p:spPr>
          <a:xfrm>
            <a:off x="6647804" y="2950312"/>
            <a:ext cx="1581795" cy="267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920FBB6-930F-F74E-995C-9B54FB18C5B3}"/>
              </a:ext>
            </a:extLst>
          </p:cNvPr>
          <p:cNvSpPr/>
          <p:nvPr/>
        </p:nvSpPr>
        <p:spPr>
          <a:xfrm>
            <a:off x="5393634" y="4869415"/>
            <a:ext cx="3776870" cy="117944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520716C-53E1-6846-B0EE-E9D5502CA1F3}"/>
              </a:ext>
            </a:extLst>
          </p:cNvPr>
          <p:cNvSpPr txBox="1"/>
          <p:nvPr/>
        </p:nvSpPr>
        <p:spPr>
          <a:xfrm>
            <a:off x="5552661" y="5022569"/>
            <a:ext cx="3788217" cy="923330"/>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Tips:</a:t>
            </a:r>
          </a:p>
          <a:p>
            <a:r>
              <a:rPr kumimoji="1" lang="ja-JP" altLang="en-US">
                <a:latin typeface="メイリオ" panose="020B0604030504040204" pitchFamily="50" charset="-128"/>
                <a:ea typeface="メイリオ" panose="020B0604030504040204" pitchFamily="50" charset="-128"/>
              </a:rPr>
              <a:t>データを端まで選択するときは、</a:t>
            </a:r>
            <a:endParaRPr kumimoji="1"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Ctrl + Shift + </a:t>
            </a:r>
            <a:r>
              <a:rPr lang="ja-JP" altLang="en-US">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716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BFE4AB4-535F-7843-9068-747DEC1972E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6903" y="1398863"/>
            <a:ext cx="8932007" cy="5094011"/>
          </a:xfrm>
          <a:prstGeom prst="rect">
            <a:avLst/>
          </a:prstGeom>
        </p:spPr>
      </p:pic>
      <p:sp>
        <p:nvSpPr>
          <p:cNvPr id="3" name="タイトル 2">
            <a:extLst>
              <a:ext uri="{FF2B5EF4-FFF2-40B4-BE49-F238E27FC236}">
                <a16:creationId xmlns:a16="http://schemas.microsoft.com/office/drawing/2014/main" id="{C71EEF01-C39F-624B-A9A7-4D8A8C0724EC}"/>
              </a:ext>
            </a:extLst>
          </p:cNvPr>
          <p:cNvSpPr>
            <a:spLocks noGrp="1"/>
          </p:cNvSpPr>
          <p:nvPr>
            <p:ph type="title"/>
          </p:nvPr>
        </p:nvSpPr>
        <p:spPr/>
        <p:txBody>
          <a:bodyPr/>
          <a:lstStyle/>
          <a:p>
            <a:r>
              <a:rPr kumimoji="1" lang="en-US" altLang="ja-JP" dirty="0"/>
              <a:t>(</a:t>
            </a:r>
            <a:r>
              <a:rPr kumimoji="1" lang="ja-JP" altLang="en-US"/>
              <a:t>演習</a:t>
            </a:r>
            <a:r>
              <a:rPr kumimoji="1" lang="en-US" altLang="ja-JP" dirty="0"/>
              <a:t>1</a:t>
            </a:r>
            <a:r>
              <a:rPr lang="en-US" altLang="ja-JP" dirty="0"/>
              <a:t>)</a:t>
            </a:r>
            <a:r>
              <a:rPr kumimoji="1" lang="ja-JP" altLang="en-US"/>
              <a:t>データの要約</a:t>
            </a:r>
          </a:p>
        </p:txBody>
      </p:sp>
      <p:sp>
        <p:nvSpPr>
          <p:cNvPr id="8" name="正方形/長方形 7">
            <a:extLst>
              <a:ext uri="{FF2B5EF4-FFF2-40B4-BE49-F238E27FC236}">
                <a16:creationId xmlns:a16="http://schemas.microsoft.com/office/drawing/2014/main" id="{91ADCA57-1438-DF45-B783-DF2917F6549A}"/>
              </a:ext>
            </a:extLst>
          </p:cNvPr>
          <p:cNvSpPr/>
          <p:nvPr/>
        </p:nvSpPr>
        <p:spPr>
          <a:xfrm>
            <a:off x="6688667" y="2980267"/>
            <a:ext cx="2387600" cy="1676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084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D2BAD53-7A5D-E44F-B7C5-0B6EC7E5E870}"/>
              </a:ext>
            </a:extLst>
          </p:cNvPr>
          <p:cNvSpPr>
            <a:spLocks noGrp="1"/>
          </p:cNvSpPr>
          <p:nvPr>
            <p:ph type="title"/>
          </p:nvPr>
        </p:nvSpPr>
        <p:spPr/>
        <p:txBody>
          <a:bodyPr/>
          <a:lstStyle/>
          <a:p>
            <a:r>
              <a:rPr kumimoji="1" lang="ja-JP" altLang="en-US"/>
              <a:t>解答の表示</a:t>
            </a:r>
          </a:p>
        </p:txBody>
      </p:sp>
      <p:pic>
        <p:nvPicPr>
          <p:cNvPr id="13" name="図 12">
            <a:extLst>
              <a:ext uri="{FF2B5EF4-FFF2-40B4-BE49-F238E27FC236}">
                <a16:creationId xmlns:a16="http://schemas.microsoft.com/office/drawing/2014/main" id="{5BCBBA68-5FEC-A44F-B228-C01233B3B79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87791" y="2064354"/>
            <a:ext cx="3568078" cy="3642369"/>
          </a:xfrm>
          <a:prstGeom prst="rect">
            <a:avLst/>
          </a:prstGeom>
        </p:spPr>
      </p:pic>
      <p:sp>
        <p:nvSpPr>
          <p:cNvPr id="14" name="テキスト ボックス 13">
            <a:extLst>
              <a:ext uri="{FF2B5EF4-FFF2-40B4-BE49-F238E27FC236}">
                <a16:creationId xmlns:a16="http://schemas.microsoft.com/office/drawing/2014/main" id="{415586C1-C933-3548-9606-35289CC18F78}"/>
              </a:ext>
            </a:extLst>
          </p:cNvPr>
          <p:cNvSpPr txBox="1"/>
          <p:nvPr/>
        </p:nvSpPr>
        <p:spPr>
          <a:xfrm>
            <a:off x="635151" y="1440933"/>
            <a:ext cx="4819649"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1.</a:t>
            </a:r>
            <a:r>
              <a:rPr kumimoji="1" lang="ja-JP" altLang="en-US">
                <a:latin typeface="メイリオ" panose="020B0604030504040204" pitchFamily="50" charset="-128"/>
                <a:ea typeface="メイリオ" panose="020B0604030504040204" pitchFamily="50" charset="-128"/>
              </a:rPr>
              <a:t>シートを右クリック、「再表示」を選択</a:t>
            </a:r>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DB0D8785-C65A-994D-B47D-ADA22B74F75C}"/>
              </a:ext>
            </a:extLst>
          </p:cNvPr>
          <p:cNvSpPr txBox="1"/>
          <p:nvPr/>
        </p:nvSpPr>
        <p:spPr>
          <a:xfrm>
            <a:off x="5787791" y="1440933"/>
            <a:ext cx="3345054"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2. </a:t>
            </a:r>
            <a:r>
              <a:rPr kumimoji="1" lang="ja-JP" altLang="en-US">
                <a:latin typeface="メイリオ" panose="020B0604030504040204" pitchFamily="50" charset="-128"/>
                <a:ea typeface="メイリオ" panose="020B0604030504040204" pitchFamily="50" charset="-128"/>
              </a:rPr>
              <a:t>再表示したい</a:t>
            </a:r>
            <a:r>
              <a:rPr lang="ja-JP" altLang="en-US">
                <a:latin typeface="メイリオ" panose="020B0604030504040204" pitchFamily="50" charset="-128"/>
                <a:ea typeface="メイリオ" panose="020B0604030504040204" pitchFamily="50" charset="-128"/>
              </a:rPr>
              <a:t>シートを選択</a:t>
            </a:r>
            <a:endParaRPr kumimoji="1" lang="ja-JP" altLang="en-US" dirty="0">
              <a:latin typeface="メイリオ" panose="020B0604030504040204" pitchFamily="50" charset="-128"/>
              <a:ea typeface="メイリオ" panose="020B0604030504040204" pitchFamily="50" charset="-128"/>
            </a:endParaRPr>
          </a:p>
        </p:txBody>
      </p:sp>
      <p:pic>
        <p:nvPicPr>
          <p:cNvPr id="21" name="図 20">
            <a:extLst>
              <a:ext uri="{FF2B5EF4-FFF2-40B4-BE49-F238E27FC236}">
                <a16:creationId xmlns:a16="http://schemas.microsoft.com/office/drawing/2014/main" id="{59930D70-F686-0E42-8B19-A6FEE01903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7456" y="2104932"/>
            <a:ext cx="4837415" cy="3601202"/>
          </a:xfrm>
          <a:prstGeom prst="rect">
            <a:avLst/>
          </a:prstGeom>
        </p:spPr>
      </p:pic>
      <p:sp>
        <p:nvSpPr>
          <p:cNvPr id="22" name="正方形/長方形 21">
            <a:extLst>
              <a:ext uri="{FF2B5EF4-FFF2-40B4-BE49-F238E27FC236}">
                <a16:creationId xmlns:a16="http://schemas.microsoft.com/office/drawing/2014/main" id="{6E5B1861-1000-2847-BAD8-8DBCE8892FAE}"/>
              </a:ext>
            </a:extLst>
          </p:cNvPr>
          <p:cNvSpPr/>
          <p:nvPr/>
        </p:nvSpPr>
        <p:spPr>
          <a:xfrm>
            <a:off x="3961094" y="5096844"/>
            <a:ext cx="1603777" cy="1999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11F0D4E2-EED6-C944-A28A-38CAD0F1971E}"/>
              </a:ext>
            </a:extLst>
          </p:cNvPr>
          <p:cNvSpPr/>
          <p:nvPr/>
        </p:nvSpPr>
        <p:spPr>
          <a:xfrm>
            <a:off x="6133167" y="2955073"/>
            <a:ext cx="2765502" cy="379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6768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0ADF2D4-8F75-1549-902D-2CBD79136216}"/>
              </a:ext>
            </a:extLst>
          </p:cNvPr>
          <p:cNvSpPr>
            <a:spLocks noGrp="1"/>
          </p:cNvSpPr>
          <p:nvPr>
            <p:ph type="title"/>
          </p:nvPr>
        </p:nvSpPr>
        <p:spPr/>
        <p:txBody>
          <a:bodyPr/>
          <a:lstStyle/>
          <a:p>
            <a:r>
              <a:rPr kumimoji="1" lang="ja-JP" altLang="en-US"/>
              <a:t>解答の表示</a:t>
            </a:r>
          </a:p>
        </p:txBody>
      </p:sp>
      <p:sp>
        <p:nvSpPr>
          <p:cNvPr id="4" name="テキスト ボックス 3">
            <a:extLst>
              <a:ext uri="{FF2B5EF4-FFF2-40B4-BE49-F238E27FC236}">
                <a16:creationId xmlns:a16="http://schemas.microsoft.com/office/drawing/2014/main" id="{F64FFD86-2EB0-044E-A9DC-E27DCB2F25AD}"/>
              </a:ext>
            </a:extLst>
          </p:cNvPr>
          <p:cNvSpPr txBox="1"/>
          <p:nvPr/>
        </p:nvSpPr>
        <p:spPr>
          <a:xfrm>
            <a:off x="499597" y="1563597"/>
            <a:ext cx="256352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3. </a:t>
            </a:r>
            <a:r>
              <a:rPr kumimoji="1" lang="ja-JP" altLang="en-US">
                <a:latin typeface="メイリオ" panose="020B0604030504040204" pitchFamily="50" charset="-128"/>
                <a:ea typeface="メイリオ" panose="020B0604030504040204" pitchFamily="50" charset="-128"/>
              </a:rPr>
              <a:t>解答が再表示される</a:t>
            </a:r>
            <a:endParaRPr kumimoji="1" lang="ja-JP" altLang="en-US"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70F5C12B-6598-EF4D-9B3A-8E1E60AACC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9871" y="1948250"/>
            <a:ext cx="7150140" cy="4544624"/>
          </a:xfrm>
          <a:prstGeom prst="rect">
            <a:avLst/>
          </a:prstGeom>
        </p:spPr>
      </p:pic>
      <p:sp>
        <p:nvSpPr>
          <p:cNvPr id="6" name="正方形/長方形 5">
            <a:extLst>
              <a:ext uri="{FF2B5EF4-FFF2-40B4-BE49-F238E27FC236}">
                <a16:creationId xmlns:a16="http://schemas.microsoft.com/office/drawing/2014/main" id="{1BD8A09F-13B4-BF4F-90CA-FBA397311D05}"/>
              </a:ext>
            </a:extLst>
          </p:cNvPr>
          <p:cNvSpPr/>
          <p:nvPr/>
        </p:nvSpPr>
        <p:spPr>
          <a:xfrm>
            <a:off x="5495843" y="5926088"/>
            <a:ext cx="1774752" cy="4083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23807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7E94D82-79DF-CB4B-AD30-ABC41F471453}"/>
              </a:ext>
            </a:extLst>
          </p:cNvPr>
          <p:cNvSpPr>
            <a:spLocks noGrp="1"/>
          </p:cNvSpPr>
          <p:nvPr>
            <p:ph type="title"/>
          </p:nvPr>
        </p:nvSpPr>
        <p:spPr/>
        <p:txBody>
          <a:bodyPr/>
          <a:lstStyle/>
          <a:p>
            <a:r>
              <a:rPr kumimoji="1" lang="en-US" altLang="ja-JP" dirty="0"/>
              <a:t>(</a:t>
            </a:r>
            <a:r>
              <a:rPr kumimoji="1" lang="ja-JP" altLang="en-US"/>
              <a:t>演習</a:t>
            </a:r>
            <a:r>
              <a:rPr kumimoji="1" lang="en-US" altLang="ja-JP" dirty="0"/>
              <a:t>2)</a:t>
            </a:r>
            <a:r>
              <a:rPr kumimoji="1" lang="ja-JP" altLang="en-US"/>
              <a:t>質点変数の集計</a:t>
            </a:r>
          </a:p>
        </p:txBody>
      </p:sp>
      <p:pic>
        <p:nvPicPr>
          <p:cNvPr id="11" name="図 10">
            <a:extLst>
              <a:ext uri="{FF2B5EF4-FFF2-40B4-BE49-F238E27FC236}">
                <a16:creationId xmlns:a16="http://schemas.microsoft.com/office/drawing/2014/main" id="{38C4F32A-C07F-FB43-A69A-8FBA3EF541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76801" y="1267212"/>
            <a:ext cx="8786387" cy="5125496"/>
          </a:xfrm>
          <a:prstGeom prst="rect">
            <a:avLst/>
          </a:prstGeom>
        </p:spPr>
      </p:pic>
    </p:spTree>
    <p:extLst>
      <p:ext uri="{BB962C8B-B14F-4D97-AF65-F5344CB8AC3E}">
        <p14:creationId xmlns:p14="http://schemas.microsoft.com/office/powerpoint/2010/main" val="2330532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7E94D82-79DF-CB4B-AD30-ABC41F471453}"/>
              </a:ext>
            </a:extLst>
          </p:cNvPr>
          <p:cNvSpPr>
            <a:spLocks noGrp="1"/>
          </p:cNvSpPr>
          <p:nvPr>
            <p:ph type="title"/>
          </p:nvPr>
        </p:nvSpPr>
        <p:spPr/>
        <p:txBody>
          <a:bodyPr/>
          <a:lstStyle/>
          <a:p>
            <a:r>
              <a:rPr kumimoji="1" lang="en-US" altLang="ja-JP" dirty="0"/>
              <a:t>(</a:t>
            </a:r>
            <a:r>
              <a:rPr kumimoji="1" lang="ja-JP" altLang="en-US"/>
              <a:t>演習</a:t>
            </a:r>
            <a:r>
              <a:rPr kumimoji="1" lang="en-US" altLang="ja-JP" dirty="0"/>
              <a:t>2)</a:t>
            </a:r>
            <a:r>
              <a:rPr kumimoji="1" lang="ja-JP" altLang="en-US"/>
              <a:t>質点変数の集計</a:t>
            </a:r>
          </a:p>
        </p:txBody>
      </p:sp>
      <p:pic>
        <p:nvPicPr>
          <p:cNvPr id="12" name="図 11">
            <a:extLst>
              <a:ext uri="{FF2B5EF4-FFF2-40B4-BE49-F238E27FC236}">
                <a16:creationId xmlns:a16="http://schemas.microsoft.com/office/drawing/2014/main" id="{D641AE57-A49D-3B46-870E-C1FFAE7072F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3351" y="1569457"/>
            <a:ext cx="5011176" cy="3153485"/>
          </a:xfrm>
          <a:prstGeom prst="rect">
            <a:avLst/>
          </a:prstGeom>
        </p:spPr>
      </p:pic>
      <p:pic>
        <p:nvPicPr>
          <p:cNvPr id="16" name="図 15">
            <a:extLst>
              <a:ext uri="{FF2B5EF4-FFF2-40B4-BE49-F238E27FC236}">
                <a16:creationId xmlns:a16="http://schemas.microsoft.com/office/drawing/2014/main" id="{AE48A5FC-BCFD-7B47-B2DF-7A9E2F1A16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77116" y="10295350"/>
            <a:ext cx="2548441" cy="3392905"/>
          </a:xfrm>
          <a:prstGeom prst="rect">
            <a:avLst/>
          </a:prstGeom>
        </p:spPr>
      </p:pic>
      <p:pic>
        <p:nvPicPr>
          <p:cNvPr id="21" name="図 20">
            <a:extLst>
              <a:ext uri="{FF2B5EF4-FFF2-40B4-BE49-F238E27FC236}">
                <a16:creationId xmlns:a16="http://schemas.microsoft.com/office/drawing/2014/main" id="{A47D4B10-6AE0-8346-BD96-EB6DA54D518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 y="11803965"/>
            <a:ext cx="2538664" cy="1880608"/>
          </a:xfrm>
          <a:prstGeom prst="rect">
            <a:avLst/>
          </a:prstGeom>
        </p:spPr>
      </p:pic>
      <p:pic>
        <p:nvPicPr>
          <p:cNvPr id="23" name="図 22">
            <a:extLst>
              <a:ext uri="{FF2B5EF4-FFF2-40B4-BE49-F238E27FC236}">
                <a16:creationId xmlns:a16="http://schemas.microsoft.com/office/drawing/2014/main" id="{789132C9-01F1-174E-9236-BB1A1E650FA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53000" y="2176464"/>
            <a:ext cx="4564605" cy="4316410"/>
          </a:xfrm>
          <a:prstGeom prst="rect">
            <a:avLst/>
          </a:prstGeom>
        </p:spPr>
      </p:pic>
    </p:spTree>
    <p:extLst>
      <p:ext uri="{BB962C8B-B14F-4D97-AF65-F5344CB8AC3E}">
        <p14:creationId xmlns:p14="http://schemas.microsoft.com/office/powerpoint/2010/main" val="3501531072"/>
      </p:ext>
    </p:extLst>
  </p:cSld>
  <p:clrMapOvr>
    <a:masterClrMapping/>
  </p:clrMapOvr>
</p:sld>
</file>

<file path=ppt/theme/theme1.xml><?xml version="1.0" encoding="utf-8"?>
<a:theme xmlns:a="http://schemas.openxmlformats.org/drawingml/2006/main" name="和から標準">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kumimoji="1" dirty="0" smtClean="0">
            <a:latin typeface="メイリオ" panose="020B0604030504040204" pitchFamily="50" charset="-128"/>
            <a:ea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37731</TotalTime>
  <Words>6006</Words>
  <Application>Microsoft Macintosh PowerPoint</Application>
  <PresentationFormat>A4 210 x 297 mm</PresentationFormat>
  <Paragraphs>2195</Paragraphs>
  <Slides>128</Slides>
  <Notes>50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128</vt:i4>
      </vt:variant>
    </vt:vector>
  </HeadingPairs>
  <TitlesOfParts>
    <vt:vector size="139" baseType="lpstr">
      <vt:lpstr>Univers 45 Light</vt:lpstr>
      <vt:lpstr>Meiryo</vt:lpstr>
      <vt:lpstr>Meiryo</vt:lpstr>
      <vt:lpstr>Yu Gothic</vt:lpstr>
      <vt:lpstr>Yu Gothic</vt:lpstr>
      <vt:lpstr>Arial</vt:lpstr>
      <vt:lpstr>Calibri</vt:lpstr>
      <vt:lpstr>Cambria Math</vt:lpstr>
      <vt:lpstr>Wingdings</vt:lpstr>
      <vt:lpstr>Wingdings 3</vt:lpstr>
      <vt:lpstr>和から標準</vt:lpstr>
      <vt:lpstr>統計基礎研修 ～Excel実践編～  第１回  「データの要約と可視化」</vt:lpstr>
      <vt:lpstr>講師紹介</vt:lpstr>
      <vt:lpstr>研修カリキュラム</vt:lpstr>
      <vt:lpstr>データサイエンス</vt:lpstr>
      <vt:lpstr>科学するとは？</vt:lpstr>
      <vt:lpstr>科学するとは？</vt:lpstr>
      <vt:lpstr>科学理論の構造</vt:lpstr>
      <vt:lpstr>科学による問題解決方法とは？</vt:lpstr>
      <vt:lpstr>「分解と統合」の哲学</vt:lpstr>
      <vt:lpstr>科学的視点による分析</vt:lpstr>
      <vt:lpstr>分解と統合</vt:lpstr>
      <vt:lpstr>分解と統合</vt:lpstr>
      <vt:lpstr>分解と統合</vt:lpstr>
      <vt:lpstr>ここから先が機械学習</vt:lpstr>
      <vt:lpstr>問題解決に必須なスキル</vt:lpstr>
      <vt:lpstr>問題解決に必須なスキル</vt:lpstr>
      <vt:lpstr>問題解決に必須なスキル</vt:lpstr>
      <vt:lpstr>問題解決に必須なスキル</vt:lpstr>
      <vt:lpstr>問題解決に必須なスキル</vt:lpstr>
      <vt:lpstr>問題解決に必須なスキル</vt:lpstr>
      <vt:lpstr>問題解決に必須なスキル</vt:lpstr>
      <vt:lpstr>問題解決に必須なスキル</vt:lpstr>
      <vt:lpstr>問題解決に必須なスキル</vt:lpstr>
      <vt:lpstr>問題解決に必須なスキル</vt:lpstr>
      <vt:lpstr>統計の３つの源流</vt:lpstr>
      <vt:lpstr>①国の実態をとらえるための「統計」</vt:lpstr>
      <vt:lpstr>①国の実態をとらえるための「統計」</vt:lpstr>
      <vt:lpstr>②大量の事象を捉えるための「統計」</vt:lpstr>
      <vt:lpstr>③確率的事象を捉えるための「統計」</vt:lpstr>
      <vt:lpstr>データ分析マップ</vt:lpstr>
      <vt:lpstr>分析するとは？</vt:lpstr>
      <vt:lpstr>分析するとは？</vt:lpstr>
      <vt:lpstr>分析するとは？</vt:lpstr>
      <vt:lpstr>分析するとは？</vt:lpstr>
      <vt:lpstr>分析するとは？</vt:lpstr>
      <vt:lpstr>データの分類</vt:lpstr>
      <vt:lpstr>量的データと質的データの要約</vt:lpstr>
      <vt:lpstr>量的データと質的データの要約</vt:lpstr>
      <vt:lpstr>量的データの要約</vt:lpstr>
      <vt:lpstr>量的データの要約</vt:lpstr>
      <vt:lpstr>量的データの要約</vt:lpstr>
      <vt:lpstr>量的データの要約</vt:lpstr>
      <vt:lpstr>量的データの要約</vt:lpstr>
      <vt:lpstr>量的データの要約</vt:lpstr>
      <vt:lpstr>平均値に騙されるな！</vt:lpstr>
      <vt:lpstr>平均値に騙されるな！</vt:lpstr>
      <vt:lpstr>平均値に騙されるな！</vt:lpstr>
      <vt:lpstr>問題</vt:lpstr>
      <vt:lpstr>可視化して比較</vt:lpstr>
      <vt:lpstr>平均値に騙されるな！</vt:lpstr>
      <vt:lpstr>平均値が要約値として使えない場合[中央値(median)]</vt:lpstr>
      <vt:lpstr>４分位</vt:lpstr>
      <vt:lpstr>代表値　[最頻値（Mode)]</vt:lpstr>
      <vt:lpstr>問題</vt:lpstr>
      <vt:lpstr>問題</vt:lpstr>
      <vt:lpstr>問題</vt:lpstr>
      <vt:lpstr>問題</vt:lpstr>
      <vt:lpstr>問題</vt:lpstr>
      <vt:lpstr>問題</vt:lpstr>
      <vt:lpstr>問題</vt:lpstr>
      <vt:lpstr>問題</vt:lpstr>
      <vt:lpstr>量的データの要約</vt:lpstr>
      <vt:lpstr>平均値が同じ場合、データ間の違いをどう表現するか？</vt:lpstr>
      <vt:lpstr>平均値が同じ場合、データの違いをどう表現するか？</vt:lpstr>
      <vt:lpstr>標準偏差</vt:lpstr>
      <vt:lpstr>標準偏差をイメージする</vt:lpstr>
      <vt:lpstr>標準偏差をイメージする</vt:lpstr>
      <vt:lpstr>標準偏差をイメージする</vt:lpstr>
      <vt:lpstr>量的データの要約</vt:lpstr>
      <vt:lpstr>量的データの要約</vt:lpstr>
      <vt:lpstr>データを要約する</vt:lpstr>
      <vt:lpstr>PowerPoint プレゼンテーション</vt:lpstr>
      <vt:lpstr>問題：このデータから何がわかるのか？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データの可視化(バブルチャート）</vt:lpstr>
      <vt:lpstr>データの可視化(バブルチャート）</vt:lpstr>
      <vt:lpstr>データの可視化(バブルチャート）</vt:lpstr>
      <vt:lpstr>データの可視化(バブルチャート）</vt:lpstr>
      <vt:lpstr>データの可視化(バブルチャート）</vt:lpstr>
      <vt:lpstr>PowerPoint プレゼンテーション</vt:lpstr>
      <vt:lpstr>エクセルハンズオン</vt:lpstr>
      <vt:lpstr>(演習1)データの要約</vt:lpstr>
      <vt:lpstr>(演習1)データの要約</vt:lpstr>
      <vt:lpstr>(演習1)データの要約</vt:lpstr>
      <vt:lpstr>解答の表示</vt:lpstr>
      <vt:lpstr>解答の表示</vt:lpstr>
      <vt:lpstr>(演習2)質点変数の集計</vt:lpstr>
      <vt:lpstr>(演習2)質点変数の集計</vt:lpstr>
      <vt:lpstr>(演習2)質点変数の集計</vt:lpstr>
      <vt:lpstr>(演習2)質点変数の集計</vt:lpstr>
      <vt:lpstr>(演習2)質点変数の集計</vt:lpstr>
      <vt:lpstr>(演習3)2変数の集計</vt:lpstr>
      <vt:lpstr>(演習3)2変数の集計</vt:lpstr>
      <vt:lpstr>(演習3)2変数の集計</vt:lpstr>
      <vt:lpstr>(演習3)2変数の集計</vt:lpstr>
      <vt:lpstr>(演習4)人事データ可視化</vt:lpstr>
      <vt:lpstr>(演習4)人事データ可視化</vt:lpstr>
      <vt:lpstr>(演習5)人事データ可視化2</vt:lpstr>
      <vt:lpstr>(演習5)人事データ可視化2</vt:lpstr>
      <vt:lpstr>移動平均法</vt:lpstr>
      <vt:lpstr>移動平均法を使ったトレンドの抽出</vt:lpstr>
      <vt:lpstr>移動平均法を使ったトレンドの抽出</vt:lpstr>
      <vt:lpstr>移動平均法を使ったトレンドの抽出</vt:lpstr>
      <vt:lpstr>エクセルハンズオン</vt:lpstr>
      <vt:lpstr>(演習6)移動平均法</vt:lpstr>
      <vt:lpstr>(演習6)移動平均法</vt:lpstr>
      <vt:lpstr>(演習6)移動平均法</vt:lpstr>
      <vt:lpstr>(演習7)二酸化炭素量</vt:lpstr>
      <vt:lpstr>(演習7)二酸化炭素量</vt:lpstr>
      <vt:lpstr>(演習8)MVプロット</vt:lpstr>
      <vt:lpstr>(演習8)MVプロット(1)</vt:lpstr>
      <vt:lpstr>(演習8)MVプロット(1)</vt:lpstr>
      <vt:lpstr>(演習8)MVプロット(1)</vt:lpstr>
      <vt:lpstr>(演習8)MVプロット(2)</vt:lpstr>
      <vt:lpstr>(演習8)MVプロット(2)</vt:lpstr>
      <vt:lpstr>(演習8)MVプロット(2)</vt:lpstr>
      <vt:lpstr>(演習9)タイタニック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大内雅晴</dc:creator>
  <cp:lastModifiedBy>Kadota Minoru (門田 実)</cp:lastModifiedBy>
  <cp:revision>1249</cp:revision>
  <cp:lastPrinted>2017-09-27T05:03:36Z</cp:lastPrinted>
  <dcterms:created xsi:type="dcterms:W3CDTF">2016-02-04T05:42:19Z</dcterms:created>
  <dcterms:modified xsi:type="dcterms:W3CDTF">2021-05-08T00:57:41Z</dcterms:modified>
</cp:coreProperties>
</file>